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8"/>
  </p:notesMasterIdLst>
  <p:sldIdLst>
    <p:sldId id="843" r:id="rId5"/>
    <p:sldId id="876" r:id="rId6"/>
    <p:sldId id="2568" r:id="rId7"/>
    <p:sldId id="2569" r:id="rId8"/>
    <p:sldId id="886" r:id="rId9"/>
    <p:sldId id="816" r:id="rId10"/>
    <p:sldId id="2573" r:id="rId11"/>
    <p:sldId id="2570" r:id="rId12"/>
    <p:sldId id="2571" r:id="rId13"/>
    <p:sldId id="2572" r:id="rId14"/>
    <p:sldId id="2562" r:id="rId15"/>
    <p:sldId id="2519" r:id="rId16"/>
    <p:sldId id="2576" r:id="rId17"/>
    <p:sldId id="2477" r:id="rId18"/>
    <p:sldId id="2543" r:id="rId19"/>
    <p:sldId id="2542" r:id="rId20"/>
    <p:sldId id="2544" r:id="rId21"/>
    <p:sldId id="2579" r:id="rId22"/>
    <p:sldId id="2486" r:id="rId23"/>
    <p:sldId id="2578" r:id="rId24"/>
    <p:sldId id="2488" r:id="rId25"/>
    <p:sldId id="2489" r:id="rId26"/>
    <p:sldId id="2548" r:id="rId27"/>
    <p:sldId id="2563" r:id="rId28"/>
    <p:sldId id="2520" r:id="rId29"/>
    <p:sldId id="2521" r:id="rId30"/>
    <p:sldId id="2549" r:id="rId31"/>
    <p:sldId id="2552" r:id="rId32"/>
    <p:sldId id="2528" r:id="rId33"/>
    <p:sldId id="2529" r:id="rId34"/>
    <p:sldId id="2526" r:id="rId35"/>
    <p:sldId id="2527" r:id="rId36"/>
    <p:sldId id="2495" r:id="rId37"/>
    <p:sldId id="2496" r:id="rId38"/>
    <p:sldId id="2522" r:id="rId39"/>
    <p:sldId id="2523" r:id="rId40"/>
    <p:sldId id="2524" r:id="rId41"/>
    <p:sldId id="2525" r:id="rId42"/>
    <p:sldId id="2546" r:id="rId43"/>
    <p:sldId id="2564" r:id="rId44"/>
    <p:sldId id="2503" r:id="rId45"/>
    <p:sldId id="2531" r:id="rId46"/>
    <p:sldId id="2500" r:id="rId47"/>
    <p:sldId id="2502" r:id="rId48"/>
    <p:sldId id="2545" r:id="rId49"/>
    <p:sldId id="2560" r:id="rId50"/>
    <p:sldId id="2514" r:id="rId51"/>
    <p:sldId id="2512" r:id="rId52"/>
    <p:sldId id="2513" r:id="rId53"/>
    <p:sldId id="2515" r:id="rId54"/>
    <p:sldId id="2504" r:id="rId55"/>
    <p:sldId id="2506" r:id="rId56"/>
    <p:sldId id="2547" r:id="rId57"/>
    <p:sldId id="2553" r:id="rId58"/>
    <p:sldId id="2554" r:id="rId59"/>
    <p:sldId id="2565" r:id="rId60"/>
    <p:sldId id="2497" r:id="rId61"/>
    <p:sldId id="2501" r:id="rId62"/>
    <p:sldId id="2499" r:id="rId63"/>
    <p:sldId id="2498" r:id="rId64"/>
    <p:sldId id="2558" r:id="rId65"/>
    <p:sldId id="2559" r:id="rId66"/>
    <p:sldId id="2507" r:id="rId67"/>
    <p:sldId id="2508" r:id="rId68"/>
    <p:sldId id="2481" r:id="rId69"/>
    <p:sldId id="2530" r:id="rId70"/>
    <p:sldId id="2509" r:id="rId71"/>
    <p:sldId id="2510" r:id="rId72"/>
    <p:sldId id="2574" r:id="rId73"/>
    <p:sldId id="2577" r:id="rId74"/>
    <p:sldId id="2540" r:id="rId75"/>
    <p:sldId id="2541" r:id="rId76"/>
    <p:sldId id="253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8658A85-2545-CF49-B848-45FA56361460}">
          <p14:sldIdLst>
            <p14:sldId id="843"/>
            <p14:sldId id="876"/>
            <p14:sldId id="2568"/>
            <p14:sldId id="2569"/>
          </p14:sldIdLst>
        </p14:section>
        <p14:section name="Formulate living income strategy" id="{B59F3C48-8971-F640-A200-0033C5D14A82}">
          <p14:sldIdLst>
            <p14:sldId id="886"/>
            <p14:sldId id="816"/>
            <p14:sldId id="2573"/>
            <p14:sldId id="2570"/>
            <p14:sldId id="2571"/>
          </p14:sldIdLst>
        </p14:section>
        <p14:section name="Assess and implement interventions" id="{0DB534BC-1C1C-5744-AEF4-CF05F6EC043A}">
          <p14:sldIdLst>
            <p14:sldId id="2572"/>
            <p14:sldId id="2562"/>
            <p14:sldId id="2519"/>
            <p14:sldId id="2576"/>
            <p14:sldId id="2477"/>
            <p14:sldId id="2543"/>
            <p14:sldId id="2542"/>
            <p14:sldId id="2544"/>
            <p14:sldId id="2579"/>
            <p14:sldId id="2486"/>
            <p14:sldId id="2578"/>
            <p14:sldId id="2488"/>
            <p14:sldId id="2489"/>
          </p14:sldIdLst>
        </p14:section>
        <p14:section name="Levers" id="{0B48286B-BE22-6748-A45A-E5E0954FC091}">
          <p14:sldIdLst>
            <p14:sldId id="2548"/>
            <p14:sldId id="2563"/>
            <p14:sldId id="2520"/>
            <p14:sldId id="2521"/>
            <p14:sldId id="2549"/>
            <p14:sldId id="2552"/>
            <p14:sldId id="2528"/>
            <p14:sldId id="2529"/>
            <p14:sldId id="2526"/>
            <p14:sldId id="2527"/>
            <p14:sldId id="2495"/>
            <p14:sldId id="2496"/>
            <p14:sldId id="2522"/>
            <p14:sldId id="2523"/>
            <p14:sldId id="2524"/>
            <p14:sldId id="2525"/>
            <p14:sldId id="2546"/>
            <p14:sldId id="2564"/>
          </p14:sldIdLst>
        </p14:section>
        <p14:section name="Strategies" id="{D6190DA9-88C9-6548-B122-304297A0CE59}">
          <p14:sldIdLst>
            <p14:sldId id="2503"/>
            <p14:sldId id="2531"/>
            <p14:sldId id="2500"/>
            <p14:sldId id="2502"/>
            <p14:sldId id="2545"/>
            <p14:sldId id="2560"/>
            <p14:sldId id="2514"/>
            <p14:sldId id="2512"/>
            <p14:sldId id="2513"/>
            <p14:sldId id="2515"/>
            <p14:sldId id="2504"/>
            <p14:sldId id="2506"/>
            <p14:sldId id="2547"/>
            <p14:sldId id="2553"/>
            <p14:sldId id="2554"/>
            <p14:sldId id="2565"/>
            <p14:sldId id="2497"/>
            <p14:sldId id="2501"/>
            <p14:sldId id="2499"/>
            <p14:sldId id="2498"/>
            <p14:sldId id="2558"/>
            <p14:sldId id="2559"/>
            <p14:sldId id="2507"/>
            <p14:sldId id="2508"/>
            <p14:sldId id="2481"/>
            <p14:sldId id="2530"/>
            <p14:sldId id="2509"/>
            <p14:sldId id="2510"/>
          </p14:sldIdLst>
        </p14:section>
        <p14:section name="Monitor results" id="{6EFD582E-20D2-0B45-92A3-1900D9951B98}">
          <p14:sldIdLst>
            <p14:sldId id="2574"/>
            <p14:sldId id="2577"/>
            <p14:sldId id="2540"/>
            <p14:sldId id="2541"/>
            <p14:sldId id="253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tainable Food Lab" initials="SFL" lastIdx="40" clrIdx="0">
    <p:extLst>
      <p:ext uri="{19B8F6BF-5375-455C-9EA6-DF929625EA0E}">
        <p15:presenceInfo xmlns:p15="http://schemas.microsoft.com/office/powerpoint/2012/main" userId="e1692c2bd23cf475" providerId="Windows Live"/>
      </p:ext>
    </p:extLst>
  </p:cmAuthor>
  <p:cmAuthor id="2" name="Kealy Sloan" initials="KS" lastIdx="13" clrIdx="1">
    <p:extLst>
      <p:ext uri="{19B8F6BF-5375-455C-9EA6-DF929625EA0E}">
        <p15:presenceInfo xmlns:p15="http://schemas.microsoft.com/office/powerpoint/2012/main" userId="Kealy Slo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9EA745"/>
    <a:srgbClr val="E17A21"/>
    <a:srgbClr val="6B7B15"/>
    <a:srgbClr val="9CA51E"/>
    <a:srgbClr val="AFB74D"/>
    <a:srgbClr val="E4B12A"/>
    <a:srgbClr val="BDA68A"/>
    <a:srgbClr val="B2814F"/>
    <a:srgbClr val="8E6B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0FC58-8F91-4D4E-8FCB-64B76BBDEF96}" v="4" dt="2021-01-04T22:06:02.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5"/>
    <p:restoredTop sz="89701" autoAdjust="0"/>
  </p:normalViewPr>
  <p:slideViewPr>
    <p:cSldViewPr snapToGrid="0" snapToObjects="1">
      <p:cViewPr varScale="1">
        <p:scale>
          <a:sx n="102" d="100"/>
          <a:sy n="102" d="100"/>
        </p:scale>
        <p:origin x="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stmacher, Jolene GIZ" userId="e8541fed-54aa-4dcc-b885-ae960d52cc90" providerId="ADAL" clId="{C08C18D0-1A9E-4819-A958-F86B4AEAE1EC}"/>
    <pc:docChg chg="undo redo custSel modSld">
      <pc:chgData name="Mestmacher, Jolene GIZ" userId="e8541fed-54aa-4dcc-b885-ae960d52cc90" providerId="ADAL" clId="{C08C18D0-1A9E-4819-A958-F86B4AEAE1EC}" dt="2020-11-23T13:05:15.899" v="125" actId="20577"/>
      <pc:docMkLst>
        <pc:docMk/>
      </pc:docMkLst>
      <pc:sldChg chg="modSp">
        <pc:chgData name="Mestmacher, Jolene GIZ" userId="e8541fed-54aa-4dcc-b885-ae960d52cc90" providerId="ADAL" clId="{C08C18D0-1A9E-4819-A958-F86B4AEAE1EC}" dt="2020-11-23T12:47:28.474" v="90" actId="20577"/>
        <pc:sldMkLst>
          <pc:docMk/>
          <pc:sldMk cId="4058554860" sldId="2481"/>
        </pc:sldMkLst>
        <pc:spChg chg="mod">
          <ac:chgData name="Mestmacher, Jolene GIZ" userId="e8541fed-54aa-4dcc-b885-ae960d52cc90" providerId="ADAL" clId="{C08C18D0-1A9E-4819-A958-F86B4AEAE1EC}" dt="2020-11-23T12:47:28.474" v="90" actId="20577"/>
          <ac:spMkLst>
            <pc:docMk/>
            <pc:sldMk cId="4058554860" sldId="2481"/>
            <ac:spMk id="3" creationId="{BE4BFADE-FC6A-FB4B-BA7C-58A1038D15C0}"/>
          </ac:spMkLst>
        </pc:spChg>
      </pc:sldChg>
      <pc:sldChg chg="modSp">
        <pc:chgData name="Mestmacher, Jolene GIZ" userId="e8541fed-54aa-4dcc-b885-ae960d52cc90" providerId="ADAL" clId="{C08C18D0-1A9E-4819-A958-F86B4AEAE1EC}" dt="2020-11-23T13:04:37.683" v="123" actId="20577"/>
        <pc:sldMkLst>
          <pc:docMk/>
          <pc:sldMk cId="3559541308" sldId="2495"/>
        </pc:sldMkLst>
        <pc:spChg chg="mod">
          <ac:chgData name="Mestmacher, Jolene GIZ" userId="e8541fed-54aa-4dcc-b885-ae960d52cc90" providerId="ADAL" clId="{C08C18D0-1A9E-4819-A958-F86B4AEAE1EC}" dt="2020-11-23T13:04:37.683" v="123" actId="20577"/>
          <ac:spMkLst>
            <pc:docMk/>
            <pc:sldMk cId="3559541308" sldId="2495"/>
            <ac:spMk id="3" creationId="{FCBB1384-0064-FD4D-92A7-E808B44AE64D}"/>
          </ac:spMkLst>
        </pc:spChg>
      </pc:sldChg>
      <pc:sldChg chg="modSp">
        <pc:chgData name="Mestmacher, Jolene GIZ" userId="e8541fed-54aa-4dcc-b885-ae960d52cc90" providerId="ADAL" clId="{C08C18D0-1A9E-4819-A958-F86B4AEAE1EC}" dt="2020-11-23T13:03:59.329" v="121" actId="20577"/>
        <pc:sldMkLst>
          <pc:docMk/>
          <pc:sldMk cId="139709010" sldId="2496"/>
        </pc:sldMkLst>
        <pc:spChg chg="mod">
          <ac:chgData name="Mestmacher, Jolene GIZ" userId="e8541fed-54aa-4dcc-b885-ae960d52cc90" providerId="ADAL" clId="{C08C18D0-1A9E-4819-A958-F86B4AEAE1EC}" dt="2020-11-23T13:03:59.329" v="121" actId="20577"/>
          <ac:spMkLst>
            <pc:docMk/>
            <pc:sldMk cId="139709010" sldId="2496"/>
            <ac:spMk id="4" creationId="{1FD88214-FFE3-034C-B649-1C9077F1220E}"/>
          </ac:spMkLst>
        </pc:spChg>
        <pc:spChg chg="mod">
          <ac:chgData name="Mestmacher, Jolene GIZ" userId="e8541fed-54aa-4dcc-b885-ae960d52cc90" providerId="ADAL" clId="{C08C18D0-1A9E-4819-A958-F86B4AEAE1EC}" dt="2020-11-23T13:03:36.433" v="119" actId="20577"/>
          <ac:spMkLst>
            <pc:docMk/>
            <pc:sldMk cId="139709010" sldId="2496"/>
            <ac:spMk id="6" creationId="{C008A2F5-9E0D-F940-9439-99CF8F26F6C4}"/>
          </ac:spMkLst>
        </pc:spChg>
      </pc:sldChg>
      <pc:sldChg chg="modSp">
        <pc:chgData name="Mestmacher, Jolene GIZ" userId="e8541fed-54aa-4dcc-b885-ae960d52cc90" providerId="ADAL" clId="{C08C18D0-1A9E-4819-A958-F86B4AEAE1EC}" dt="2020-11-23T13:02:51.333" v="117" actId="20577"/>
        <pc:sldMkLst>
          <pc:docMk/>
          <pc:sldMk cId="48118764" sldId="2500"/>
        </pc:sldMkLst>
        <pc:spChg chg="mod">
          <ac:chgData name="Mestmacher, Jolene GIZ" userId="e8541fed-54aa-4dcc-b885-ae960d52cc90" providerId="ADAL" clId="{C08C18D0-1A9E-4819-A958-F86B4AEAE1EC}" dt="2020-11-23T13:02:51.333" v="117" actId="20577"/>
          <ac:spMkLst>
            <pc:docMk/>
            <pc:sldMk cId="48118764" sldId="2500"/>
            <ac:spMk id="3" creationId="{5574F7B0-9242-2E44-A179-5884B8689010}"/>
          </ac:spMkLst>
        </pc:spChg>
      </pc:sldChg>
      <pc:sldChg chg="modSp">
        <pc:chgData name="Mestmacher, Jolene GIZ" userId="e8541fed-54aa-4dcc-b885-ae960d52cc90" providerId="ADAL" clId="{C08C18D0-1A9E-4819-A958-F86B4AEAE1EC}" dt="2020-11-23T13:01:32.427" v="113" actId="20577"/>
        <pc:sldMkLst>
          <pc:docMk/>
          <pc:sldMk cId="717479827" sldId="2502"/>
        </pc:sldMkLst>
        <pc:spChg chg="mod">
          <ac:chgData name="Mestmacher, Jolene GIZ" userId="e8541fed-54aa-4dcc-b885-ae960d52cc90" providerId="ADAL" clId="{C08C18D0-1A9E-4819-A958-F86B4AEAE1EC}" dt="2020-11-23T13:01:32.427" v="113" actId="20577"/>
          <ac:spMkLst>
            <pc:docMk/>
            <pc:sldMk cId="717479827" sldId="2502"/>
            <ac:spMk id="3" creationId="{5574F7B0-9242-2E44-A179-5884B8689010}"/>
          </ac:spMkLst>
        </pc:spChg>
      </pc:sldChg>
      <pc:sldChg chg="modSp">
        <pc:chgData name="Mestmacher, Jolene GIZ" userId="e8541fed-54aa-4dcc-b885-ae960d52cc90" providerId="ADAL" clId="{C08C18D0-1A9E-4819-A958-F86B4AEAE1EC}" dt="2020-11-23T11:21:00.207" v="64" actId="790"/>
        <pc:sldMkLst>
          <pc:docMk/>
          <pc:sldMk cId="2521997075" sldId="2512"/>
        </pc:sldMkLst>
        <pc:spChg chg="mod">
          <ac:chgData name="Mestmacher, Jolene GIZ" userId="e8541fed-54aa-4dcc-b885-ae960d52cc90" providerId="ADAL" clId="{C08C18D0-1A9E-4819-A958-F86B4AEAE1EC}" dt="2020-11-23T11:21:00.207" v="64" actId="790"/>
          <ac:spMkLst>
            <pc:docMk/>
            <pc:sldMk cId="2521997075" sldId="2512"/>
            <ac:spMk id="3" creationId="{B0567FF9-D61A-1D42-8A07-FF921B971496}"/>
          </ac:spMkLst>
        </pc:spChg>
      </pc:sldChg>
      <pc:sldChg chg="modSp">
        <pc:chgData name="Mestmacher, Jolene GIZ" userId="e8541fed-54aa-4dcc-b885-ae960d52cc90" providerId="ADAL" clId="{C08C18D0-1A9E-4819-A958-F86B4AEAE1EC}" dt="2020-11-23T12:38:35.723" v="72" actId="20577"/>
        <pc:sldMkLst>
          <pc:docMk/>
          <pc:sldMk cId="3103523900" sldId="2513"/>
        </pc:sldMkLst>
        <pc:spChg chg="mod">
          <ac:chgData name="Mestmacher, Jolene GIZ" userId="e8541fed-54aa-4dcc-b885-ae960d52cc90" providerId="ADAL" clId="{C08C18D0-1A9E-4819-A958-F86B4AEAE1EC}" dt="2020-11-23T12:38:35.723" v="72" actId="20577"/>
          <ac:spMkLst>
            <pc:docMk/>
            <pc:sldMk cId="3103523900" sldId="2513"/>
            <ac:spMk id="3" creationId="{D8F7E54D-1526-094D-A1D7-46961B8B2985}"/>
          </ac:spMkLst>
        </pc:spChg>
      </pc:sldChg>
      <pc:sldChg chg="modSp">
        <pc:chgData name="Mestmacher, Jolene GIZ" userId="e8541fed-54aa-4dcc-b885-ae960d52cc90" providerId="ADAL" clId="{C08C18D0-1A9E-4819-A958-F86B4AEAE1EC}" dt="2020-11-23T13:00:12.032" v="103" actId="20577"/>
        <pc:sldMkLst>
          <pc:docMk/>
          <pc:sldMk cId="712697812" sldId="2514"/>
        </pc:sldMkLst>
        <pc:spChg chg="mod">
          <ac:chgData name="Mestmacher, Jolene GIZ" userId="e8541fed-54aa-4dcc-b885-ae960d52cc90" providerId="ADAL" clId="{C08C18D0-1A9E-4819-A958-F86B4AEAE1EC}" dt="2020-11-23T13:00:12.032" v="103" actId="20577"/>
          <ac:spMkLst>
            <pc:docMk/>
            <pc:sldMk cId="712697812" sldId="2514"/>
            <ac:spMk id="3" creationId="{D8F7E54D-1526-094D-A1D7-46961B8B2985}"/>
          </ac:spMkLst>
        </pc:spChg>
      </pc:sldChg>
      <pc:sldChg chg="modSp">
        <pc:chgData name="Mestmacher, Jolene GIZ" userId="e8541fed-54aa-4dcc-b885-ae960d52cc90" providerId="ADAL" clId="{C08C18D0-1A9E-4819-A958-F86B4AEAE1EC}" dt="2020-11-20T16:13:10.026" v="4" actId="20577"/>
        <pc:sldMkLst>
          <pc:docMk/>
          <pc:sldMk cId="299035601" sldId="2521"/>
        </pc:sldMkLst>
        <pc:spChg chg="mod">
          <ac:chgData name="Mestmacher, Jolene GIZ" userId="e8541fed-54aa-4dcc-b885-ae960d52cc90" providerId="ADAL" clId="{C08C18D0-1A9E-4819-A958-F86B4AEAE1EC}" dt="2020-11-20T16:13:10.026" v="4" actId="20577"/>
          <ac:spMkLst>
            <pc:docMk/>
            <pc:sldMk cId="299035601" sldId="2521"/>
            <ac:spMk id="3" creationId="{BCF38D23-B391-9040-B6F7-2FB2E8A5DDA7}"/>
          </ac:spMkLst>
        </pc:spChg>
      </pc:sldChg>
      <pc:sldChg chg="modSp">
        <pc:chgData name="Mestmacher, Jolene GIZ" userId="e8541fed-54aa-4dcc-b885-ae960d52cc90" providerId="ADAL" clId="{C08C18D0-1A9E-4819-A958-F86B4AEAE1EC}" dt="2020-11-23T11:07:32.053" v="53" actId="790"/>
        <pc:sldMkLst>
          <pc:docMk/>
          <pc:sldMk cId="3821116878" sldId="2523"/>
        </pc:sldMkLst>
        <pc:spChg chg="mod">
          <ac:chgData name="Mestmacher, Jolene GIZ" userId="e8541fed-54aa-4dcc-b885-ae960d52cc90" providerId="ADAL" clId="{C08C18D0-1A9E-4819-A958-F86B4AEAE1EC}" dt="2020-11-23T11:07:32.053" v="53" actId="790"/>
          <ac:spMkLst>
            <pc:docMk/>
            <pc:sldMk cId="3821116878" sldId="2523"/>
            <ac:spMk id="13" creationId="{48429226-BBD3-DE4A-866E-803B7ACFED5A}"/>
          </ac:spMkLst>
        </pc:spChg>
      </pc:sldChg>
      <pc:sldChg chg="modSp">
        <pc:chgData name="Mestmacher, Jolene GIZ" userId="e8541fed-54aa-4dcc-b885-ae960d52cc90" providerId="ADAL" clId="{C08C18D0-1A9E-4819-A958-F86B4AEAE1EC}" dt="2020-11-23T12:54:27.253" v="101" actId="20577"/>
        <pc:sldMkLst>
          <pc:docMk/>
          <pc:sldMk cId="1399726430" sldId="2539"/>
        </pc:sldMkLst>
        <pc:spChg chg="mod">
          <ac:chgData name="Mestmacher, Jolene GIZ" userId="e8541fed-54aa-4dcc-b885-ae960d52cc90" providerId="ADAL" clId="{C08C18D0-1A9E-4819-A958-F86B4AEAE1EC}" dt="2020-11-23T12:54:27.253" v="101" actId="20577"/>
          <ac:spMkLst>
            <pc:docMk/>
            <pc:sldMk cId="1399726430" sldId="2539"/>
            <ac:spMk id="3" creationId="{375D53BB-7EB4-6D43-BB86-2196E420AC0F}"/>
          </ac:spMkLst>
        </pc:spChg>
      </pc:sldChg>
      <pc:sldChg chg="modSp">
        <pc:chgData name="Mestmacher, Jolene GIZ" userId="e8541fed-54aa-4dcc-b885-ae960d52cc90" providerId="ADAL" clId="{C08C18D0-1A9E-4819-A958-F86B4AEAE1EC}" dt="2020-11-20T15:14:00.156" v="1" actId="313"/>
        <pc:sldMkLst>
          <pc:docMk/>
          <pc:sldMk cId="1435083829" sldId="2543"/>
        </pc:sldMkLst>
        <pc:spChg chg="mod">
          <ac:chgData name="Mestmacher, Jolene GIZ" userId="e8541fed-54aa-4dcc-b885-ae960d52cc90" providerId="ADAL" clId="{C08C18D0-1A9E-4819-A958-F86B4AEAE1EC}" dt="2020-11-20T15:14:00.156" v="1" actId="313"/>
          <ac:spMkLst>
            <pc:docMk/>
            <pc:sldMk cId="1435083829" sldId="2543"/>
            <ac:spMk id="6" creationId="{CE061B29-BBD3-D641-9B73-2D2ED7F9C308}"/>
          </ac:spMkLst>
        </pc:spChg>
      </pc:sldChg>
      <pc:sldChg chg="modSp">
        <pc:chgData name="Mestmacher, Jolene GIZ" userId="e8541fed-54aa-4dcc-b885-ae960d52cc90" providerId="ADAL" clId="{C08C18D0-1A9E-4819-A958-F86B4AEAE1EC}" dt="2020-11-23T11:02:29.290" v="46" actId="20577"/>
        <pc:sldMkLst>
          <pc:docMk/>
          <pc:sldMk cId="3600211537" sldId="2546"/>
        </pc:sldMkLst>
        <pc:spChg chg="mod">
          <ac:chgData name="Mestmacher, Jolene GIZ" userId="e8541fed-54aa-4dcc-b885-ae960d52cc90" providerId="ADAL" clId="{C08C18D0-1A9E-4819-A958-F86B4AEAE1EC}" dt="2020-11-23T11:02:29.290" v="46" actId="20577"/>
          <ac:spMkLst>
            <pc:docMk/>
            <pc:sldMk cId="3600211537" sldId="2546"/>
            <ac:spMk id="3" creationId="{8004F3FF-BE6E-B34A-AAC7-DAE9E849529F}"/>
          </ac:spMkLst>
        </pc:spChg>
      </pc:sldChg>
      <pc:sldChg chg="modSp">
        <pc:chgData name="Mestmacher, Jolene GIZ" userId="e8541fed-54aa-4dcc-b885-ae960d52cc90" providerId="ADAL" clId="{C08C18D0-1A9E-4819-A958-F86B4AEAE1EC}" dt="2020-11-20T16:15:54.760" v="26" actId="20577"/>
        <pc:sldMkLst>
          <pc:docMk/>
          <pc:sldMk cId="3478403946" sldId="2549"/>
        </pc:sldMkLst>
        <pc:spChg chg="mod">
          <ac:chgData name="Mestmacher, Jolene GIZ" userId="e8541fed-54aa-4dcc-b885-ae960d52cc90" providerId="ADAL" clId="{C08C18D0-1A9E-4819-A958-F86B4AEAE1EC}" dt="2020-11-20T16:15:54.760" v="26" actId="20577"/>
          <ac:spMkLst>
            <pc:docMk/>
            <pc:sldMk cId="3478403946" sldId="2549"/>
            <ac:spMk id="3" creationId="{72888A41-6AEB-9644-8D6A-45740EA30090}"/>
          </ac:spMkLst>
        </pc:spChg>
      </pc:sldChg>
      <pc:sldChg chg="modSp">
        <pc:chgData name="Mestmacher, Jolene GIZ" userId="e8541fed-54aa-4dcc-b885-ae960d52cc90" providerId="ADAL" clId="{C08C18D0-1A9E-4819-A958-F86B4AEAE1EC}" dt="2020-11-23T13:05:15.899" v="125" actId="20577"/>
        <pc:sldMkLst>
          <pc:docMk/>
          <pc:sldMk cId="205389730" sldId="2559"/>
        </pc:sldMkLst>
        <pc:spChg chg="mod">
          <ac:chgData name="Mestmacher, Jolene GIZ" userId="e8541fed-54aa-4dcc-b885-ae960d52cc90" providerId="ADAL" clId="{C08C18D0-1A9E-4819-A958-F86B4AEAE1EC}" dt="2020-11-23T13:05:15.899" v="125" actId="20577"/>
          <ac:spMkLst>
            <pc:docMk/>
            <pc:sldMk cId="205389730" sldId="2559"/>
            <ac:spMk id="3" creationId="{951DB157-0E04-E24E-A955-C0CF6008E15A}"/>
          </ac:spMkLst>
        </pc:spChg>
      </pc:sldChg>
      <pc:sldChg chg="modSp">
        <pc:chgData name="Mestmacher, Jolene GIZ" userId="e8541fed-54aa-4dcc-b885-ae960d52cc90" providerId="ADAL" clId="{C08C18D0-1A9E-4819-A958-F86B4AEAE1EC}" dt="2020-11-23T12:45:02.501" v="89" actId="20577"/>
        <pc:sldMkLst>
          <pc:docMk/>
          <pc:sldMk cId="3679845608" sldId="2565"/>
        </pc:sldMkLst>
        <pc:spChg chg="mod">
          <ac:chgData name="Mestmacher, Jolene GIZ" userId="e8541fed-54aa-4dcc-b885-ae960d52cc90" providerId="ADAL" clId="{C08C18D0-1A9E-4819-A958-F86B4AEAE1EC}" dt="2020-11-23T12:45:02.501" v="89" actId="20577"/>
          <ac:spMkLst>
            <pc:docMk/>
            <pc:sldMk cId="3679845608" sldId="2565"/>
            <ac:spMk id="8" creationId="{4EB6F500-2D95-6A4E-BD99-12CCA22F38CE}"/>
          </ac:spMkLst>
        </pc:spChg>
      </pc:sldChg>
      <pc:sldChg chg="modSp">
        <pc:chgData name="Mestmacher, Jolene GIZ" userId="e8541fed-54aa-4dcc-b885-ae960d52cc90" providerId="ADAL" clId="{C08C18D0-1A9E-4819-A958-F86B4AEAE1EC}" dt="2020-11-23T12:49:23.252" v="100" actId="20577"/>
        <pc:sldMkLst>
          <pc:docMk/>
          <pc:sldMk cId="2835145782" sldId="2577"/>
        </pc:sldMkLst>
        <pc:spChg chg="mod">
          <ac:chgData name="Mestmacher, Jolene GIZ" userId="e8541fed-54aa-4dcc-b885-ae960d52cc90" providerId="ADAL" clId="{C08C18D0-1A9E-4819-A958-F86B4AEAE1EC}" dt="2020-11-23T12:49:23.252" v="100" actId="20577"/>
          <ac:spMkLst>
            <pc:docMk/>
            <pc:sldMk cId="2835145782" sldId="2577"/>
            <ac:spMk id="70" creationId="{604AC109-AA1F-874B-9912-FDB567FCFC0B}"/>
          </ac:spMkLst>
        </pc:spChg>
      </pc:sldChg>
      <pc:sldChg chg="modSp">
        <pc:chgData name="Mestmacher, Jolene GIZ" userId="e8541fed-54aa-4dcc-b885-ae960d52cc90" providerId="ADAL" clId="{C08C18D0-1A9E-4819-A958-F86B4AEAE1EC}" dt="2020-11-20T16:04:45.126" v="3" actId="1076"/>
        <pc:sldMkLst>
          <pc:docMk/>
          <pc:sldMk cId="2889992716" sldId="2579"/>
        </pc:sldMkLst>
        <pc:picChg chg="mod">
          <ac:chgData name="Mestmacher, Jolene GIZ" userId="e8541fed-54aa-4dcc-b885-ae960d52cc90" providerId="ADAL" clId="{C08C18D0-1A9E-4819-A958-F86B4AEAE1EC}" dt="2020-11-20T16:04:45.126" v="3" actId="1076"/>
          <ac:picMkLst>
            <pc:docMk/>
            <pc:sldMk cId="2889992716" sldId="2579"/>
            <ac:picMk id="30" creationId="{ABA855BA-D31D-2944-ACEE-3F2280D6BA39}"/>
          </ac:picMkLst>
        </pc:picChg>
      </pc:sldChg>
    </pc:docChg>
  </pc:docChgLst>
  <pc:docChgLst>
    <pc:chgData name="Kaitlin.sampson" userId="S::kaitlin.sampson_outlook.com#ext#@isealall.onmicrosoft.com::5c71adff-4087-4bc9-9fa7-879fb112b1e2" providerId="AD" clId="Web-{2D50FC58-8F91-4D4E-8FCB-64B76BBDEF96}"/>
    <pc:docChg chg="modSld">
      <pc:chgData name="Kaitlin.sampson" userId="S::kaitlin.sampson_outlook.com#ext#@isealall.onmicrosoft.com::5c71adff-4087-4bc9-9fa7-879fb112b1e2" providerId="AD" clId="Web-{2D50FC58-8F91-4D4E-8FCB-64B76BBDEF96}" dt="2021-01-04T22:06:02.228" v="3" actId="1076"/>
      <pc:docMkLst>
        <pc:docMk/>
      </pc:docMkLst>
      <pc:sldChg chg="modSp">
        <pc:chgData name="Kaitlin.sampson" userId="S::kaitlin.sampson_outlook.com#ext#@isealall.onmicrosoft.com::5c71adff-4087-4bc9-9fa7-879fb112b1e2" providerId="AD" clId="Web-{2D50FC58-8F91-4D4E-8FCB-64B76BBDEF96}" dt="2021-01-04T22:02:24.852" v="1" actId="14100"/>
        <pc:sldMkLst>
          <pc:docMk/>
          <pc:sldMk cId="457843012" sldId="843"/>
        </pc:sldMkLst>
        <pc:picChg chg="mod">
          <ac:chgData name="Kaitlin.sampson" userId="S::kaitlin.sampson_outlook.com#ext#@isealall.onmicrosoft.com::5c71adff-4087-4bc9-9fa7-879fb112b1e2" providerId="AD" clId="Web-{2D50FC58-8F91-4D4E-8FCB-64B76BBDEF96}" dt="2021-01-04T22:02:24.852" v="1" actId="14100"/>
          <ac:picMkLst>
            <pc:docMk/>
            <pc:sldMk cId="457843012" sldId="843"/>
            <ac:picMk id="2" creationId="{C7CA7B3F-1DB8-4B2D-A3B4-044908C71017}"/>
          </ac:picMkLst>
        </pc:picChg>
      </pc:sldChg>
      <pc:sldChg chg="modSp">
        <pc:chgData name="Kaitlin.sampson" userId="S::kaitlin.sampson_outlook.com#ext#@isealall.onmicrosoft.com::5c71adff-4087-4bc9-9fa7-879fb112b1e2" providerId="AD" clId="Web-{2D50FC58-8F91-4D4E-8FCB-64B76BBDEF96}" dt="2021-01-04T22:06:02.228" v="3" actId="1076"/>
        <pc:sldMkLst>
          <pc:docMk/>
          <pc:sldMk cId="3432144317" sldId="2573"/>
        </pc:sldMkLst>
        <pc:picChg chg="mod">
          <ac:chgData name="Kaitlin.sampson" userId="S::kaitlin.sampson_outlook.com#ext#@isealall.onmicrosoft.com::5c71adff-4087-4bc9-9fa7-879fb112b1e2" providerId="AD" clId="Web-{2D50FC58-8F91-4D4E-8FCB-64B76BBDEF96}" dt="2021-01-04T22:06:02.228" v="3" actId="1076"/>
          <ac:picMkLst>
            <pc:docMk/>
            <pc:sldMk cId="3432144317" sldId="2573"/>
            <ac:picMk id="6" creationId="{A57845C4-DC86-1F41-95C9-B71BFABAE0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94658-969F-7549-A96C-F6E9730EDAAA}" type="datetimeFigureOut">
              <a:rPr lang="en-US" smtClean="0"/>
              <a:t>5/27/2022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6A2DA-6F67-A54C-B155-55037CAE2D17}" type="slidenum">
              <a:rPr lang="en-US" smtClean="0"/>
              <a:t>‹Nr.›</a:t>
            </a:fld>
            <a:endParaRPr lang="en-US"/>
          </a:p>
        </p:txBody>
      </p:sp>
    </p:spTree>
    <p:extLst>
      <p:ext uri="{BB962C8B-B14F-4D97-AF65-F5344CB8AC3E}">
        <p14:creationId xmlns:p14="http://schemas.microsoft.com/office/powerpoint/2010/main" val="370773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meridia.land/cases/clap"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thicaltrade.org/sites/default/files/shared_resources/guide_to_buying_responsibly.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a:t>
            </a:fld>
            <a:endParaRPr lang="en-US" dirty="0"/>
          </a:p>
        </p:txBody>
      </p:sp>
    </p:spTree>
    <p:extLst>
      <p:ext uri="{BB962C8B-B14F-4D97-AF65-F5344CB8AC3E}">
        <p14:creationId xmlns:p14="http://schemas.microsoft.com/office/powerpoint/2010/main" val="413833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10</a:t>
            </a:fld>
            <a:endParaRPr lang="en-US" dirty="0"/>
          </a:p>
        </p:txBody>
      </p:sp>
    </p:spTree>
    <p:extLst>
      <p:ext uri="{BB962C8B-B14F-4D97-AF65-F5344CB8AC3E}">
        <p14:creationId xmlns:p14="http://schemas.microsoft.com/office/powerpoint/2010/main" val="402463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Resources: </a:t>
            </a:r>
            <a:r>
              <a:rPr lang="en-US" dirty="0"/>
              <a:t>https://c69aa8ac-6965-42b2-abb7-0f0b86c23d2e.filesusr.com/</a:t>
            </a:r>
            <a:r>
              <a:rPr lang="en-US" dirty="0" err="1"/>
              <a:t>ugd</a:t>
            </a:r>
            <a:r>
              <a:rPr lang="en-US" dirty="0"/>
              <a:t>/0c5ab3_ebc28c6d1e9246d1bf4770b071ef77ad.pdf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Initially, it is important to understand the challenges and opportunities that farmers face when it comes to income.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can include low productivity, low prices, small land parcels, high dependency and poor quality. Many </a:t>
            </a:r>
            <a:r>
              <a:rPr lang="en-US" sz="1200" kern="1200" dirty="0" err="1">
                <a:solidFill>
                  <a:schemeClr val="tx1"/>
                </a:solidFill>
                <a:effectLst/>
                <a:latin typeface="+mn-lt"/>
                <a:ea typeface="+mn-ea"/>
                <a:cs typeface="+mn-cs"/>
              </a:rPr>
              <a:t>smallscale</a:t>
            </a:r>
            <a:r>
              <a:rPr lang="en-US" sz="1200" kern="1200" dirty="0">
                <a:solidFill>
                  <a:schemeClr val="tx1"/>
                </a:solidFill>
                <a:effectLst/>
                <a:latin typeface="+mn-lt"/>
                <a:ea typeface="+mn-ea"/>
                <a:cs typeface="+mn-cs"/>
              </a:rPr>
              <a:t> farmers may also lack the kinds of services that they need to make improvements – access to technical experts, affordable finance, quality inputs, etc. In farming systems where there are large productivity or quality gaps, many companies set up supply chain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that bring more services to farmers in order to help them improve their production practices. Investing in supply chain farmer supports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that offer on-the-ground solutions. These types of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can provide much-needed services and support to farmers to help them improve production practices, productivity and therefore incomes. However, experience has shown that these farmer support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are only successful when farmers see a positive return at a reasonable risk. In recent years,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in cocoa and coffee that have promoted productivity improvement have struggled because prices were too low to justify farmer investment and</a:t>
            </a:r>
          </a:p>
          <a:p>
            <a:r>
              <a:rPr lang="en-US" sz="1200" kern="1200" dirty="0">
                <a:solidFill>
                  <a:schemeClr val="tx1"/>
                </a:solidFill>
                <a:effectLst/>
                <a:latin typeface="+mn-lt"/>
                <a:ea typeface="+mn-ea"/>
                <a:cs typeface="+mn-cs"/>
              </a:rPr>
              <a:t>volatility too high to motivate practice change even with appropriate farmer support services. Companies must look at their business practices to understand if they could bring more value and stability to the farmers through the way they buy or market goods. For example, engaging in longer-term contracts or increasing the price paid to farmers can allow farmers to feel more confident in investing in their farm. In addition, if farmers are facing structural or landscape-level challenges that a company cannot generally tackle alone, collaborating at the sector level can allow you to effect change more broadly. This can allow your company to engage more effectively with issues such as deforestation or watershed management at the landscape level, or </a:t>
            </a:r>
            <a:r>
              <a:rPr lang="en-US" sz="1200" kern="1200" dirty="0" err="1">
                <a:solidFill>
                  <a:schemeClr val="tx1"/>
                </a:solidFill>
                <a:effectLst/>
                <a:latin typeface="+mn-lt"/>
                <a:ea typeface="+mn-ea"/>
                <a:cs typeface="+mn-cs"/>
              </a:rPr>
              <a:t>governsuch</a:t>
            </a:r>
            <a:r>
              <a:rPr lang="en-US" sz="1200" kern="1200" dirty="0">
                <a:solidFill>
                  <a:schemeClr val="tx1"/>
                </a:solidFill>
                <a:effectLst/>
                <a:latin typeface="+mn-lt"/>
                <a:ea typeface="+mn-ea"/>
                <a:cs typeface="+mn-cs"/>
              </a:rPr>
              <a:t> as market management or fair tax legislation at a sector level.</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11</a:t>
            </a:fld>
            <a:endParaRPr lang="en-US"/>
          </a:p>
        </p:txBody>
      </p:sp>
    </p:spTree>
    <p:extLst>
      <p:ext uri="{BB962C8B-B14F-4D97-AF65-F5344CB8AC3E}">
        <p14:creationId xmlns:p14="http://schemas.microsoft.com/office/powerpoint/2010/main" val="3954888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12</a:t>
            </a:fld>
            <a:endParaRPr lang="en-US"/>
          </a:p>
        </p:txBody>
      </p:sp>
    </p:spTree>
    <p:extLst>
      <p:ext uri="{BB962C8B-B14F-4D97-AF65-F5344CB8AC3E}">
        <p14:creationId xmlns:p14="http://schemas.microsoft.com/office/powerpoint/2010/main" val="3536779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A66A2DA-6F67-A54C-B155-55037CAE2D17}" type="slidenum">
              <a:rPr lang="en-US" smtClean="0"/>
              <a:t>13</a:t>
            </a:fld>
            <a:endParaRPr lang="en-US"/>
          </a:p>
        </p:txBody>
      </p:sp>
    </p:spTree>
    <p:extLst>
      <p:ext uri="{BB962C8B-B14F-4D97-AF65-F5344CB8AC3E}">
        <p14:creationId xmlns:p14="http://schemas.microsoft.com/office/powerpoint/2010/main" val="386908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interventions require collaboration at the sector level while others are best completed within your direct value chain.  Understanding how to influence and where to influence interventions is key.</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14</a:t>
            </a:fld>
            <a:endParaRPr lang="en-US"/>
          </a:p>
        </p:txBody>
      </p:sp>
    </p:spTree>
    <p:extLst>
      <p:ext uri="{BB962C8B-B14F-4D97-AF65-F5344CB8AC3E}">
        <p14:creationId xmlns:p14="http://schemas.microsoft.com/office/powerpoint/2010/main" val="2102155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15</a:t>
            </a:fld>
            <a:endParaRPr lang="en-US"/>
          </a:p>
        </p:txBody>
      </p:sp>
    </p:spTree>
    <p:extLst>
      <p:ext uri="{BB962C8B-B14F-4D97-AF65-F5344CB8AC3E}">
        <p14:creationId xmlns:p14="http://schemas.microsoft.com/office/powerpoint/2010/main" val="4115510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company’s principal role is to buy and sell goods or services. When considering how your company can have significant impact for farmers’ incomes, an analysis of your current business practices will help to ensure that those practices are contributing to this goal. At a minimum, the company’s business practices do not cause harm, and at best, they can be adapted to </a:t>
            </a:r>
            <a:r>
              <a:rPr lang="en-US" sz="1200" kern="1200" dirty="0" err="1">
                <a:solidFill>
                  <a:schemeClr val="tx1"/>
                </a:solidFill>
                <a:effectLst/>
                <a:latin typeface="+mn-lt"/>
                <a:ea typeface="+mn-ea"/>
                <a:cs typeface="+mn-cs"/>
              </a:rPr>
              <a:t>optimise</a:t>
            </a:r>
            <a:r>
              <a:rPr lang="en-US" sz="1200" kern="1200" dirty="0">
                <a:solidFill>
                  <a:schemeClr val="tx1"/>
                </a:solidFill>
                <a:effectLst/>
                <a:latin typeface="+mn-lt"/>
                <a:ea typeface="+mn-ea"/>
                <a:cs typeface="+mn-cs"/>
              </a:rPr>
              <a:t> the impact on improved farmer income. Typically, a company’s commercial leverage, its ‘buy’, is significantly larger than any philanthropic or add-on investment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and, as such, can be a powerful focus of leverage in terms of how to contribute to living incomes.</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16</a:t>
            </a:fld>
            <a:endParaRPr lang="en-US"/>
          </a:p>
        </p:txBody>
      </p:sp>
    </p:spTree>
    <p:extLst>
      <p:ext uri="{BB962C8B-B14F-4D97-AF65-F5344CB8AC3E}">
        <p14:creationId xmlns:p14="http://schemas.microsoft.com/office/powerpoint/2010/main" val="215639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reach sustainability at scale, supply chains need to operate in well-functioning sectors and landscapes whose challenges are better suited to collaborative work. This type of pre-competitive work is valuable for sectors as a whole and also boosts the success of individual supply chain projects by providing the enabling environment in which producers can be successful now and in the future. When sourcing from poorly functioning sectors, you and your producer partners are much more prone to price and production volatility and weak service provision and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that leads to supply insecurity, a bad quality</a:t>
            </a:r>
          </a:p>
          <a:p>
            <a:r>
              <a:rPr lang="en-US" sz="1200" kern="1200" dirty="0">
                <a:solidFill>
                  <a:schemeClr val="tx1"/>
                </a:solidFill>
                <a:effectLst/>
                <a:latin typeface="+mn-lt"/>
                <a:ea typeface="+mn-ea"/>
                <a:cs typeface="+mn-cs"/>
              </a:rPr>
              <a:t>reputation and reduced incentives for producer investment, among other negative impacts. Through platforms or project work, your company can collaborate with others facing similar challenges and engage with government, civil society and communities who can bring different assets to the table for collaborative solutions.</a:t>
            </a:r>
          </a:p>
          <a:p>
            <a:endParaRPr lang="en-US" dirty="0"/>
          </a:p>
          <a:p>
            <a:r>
              <a:rPr lang="en-US" sz="1200" kern="1200" dirty="0">
                <a:solidFill>
                  <a:schemeClr val="tx1"/>
                </a:solidFill>
                <a:effectLst/>
                <a:latin typeface="+mn-lt"/>
                <a:ea typeface="+mn-ea"/>
                <a:cs typeface="+mn-cs"/>
              </a:rPr>
              <a:t>Sustainable Food Lab. An Overview of Sector Governance. Looking beyond the value chain to build high performing and resilient agricultural sectors. 2018.</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sustainablefoodlab.org</a:t>
            </a:r>
            <a:r>
              <a:rPr lang="en-US" sz="1200" kern="1200" dirty="0">
                <a:solidFill>
                  <a:schemeClr val="tx1"/>
                </a:solidFill>
                <a:effectLst/>
                <a:latin typeface="+mn-lt"/>
                <a:ea typeface="+mn-ea"/>
                <a:cs typeface="+mn-cs"/>
              </a:rPr>
              <a:t>/wp-content/uploads/2018/02/Sector-Governance-Short-Paper-Jan2018v2.pdf</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17</a:t>
            </a:fld>
            <a:endParaRPr lang="en-US"/>
          </a:p>
        </p:txBody>
      </p:sp>
    </p:spTree>
    <p:extLst>
      <p:ext uri="{BB962C8B-B14F-4D97-AF65-F5344CB8AC3E}">
        <p14:creationId xmlns:p14="http://schemas.microsoft.com/office/powerpoint/2010/main" val="386576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 can your company help close the gap to a living income? The next step is to better assess the challenges and opportunities facing farmers in your supply chain to see how your company – through business practices, support for </a:t>
            </a:r>
            <a:r>
              <a:rPr lang="en-US" dirty="0" err="1"/>
              <a:t>programmes</a:t>
            </a:r>
            <a:r>
              <a:rPr lang="en-US" dirty="0"/>
              <a:t> that directly serve farmers or participation in precompetitive sector change – can contribute to improving the income of farmers.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intervention options that will have varying results for varying stakeholders. There is not a simple or one size fits all intervention. When looking to support income, a company may pursue just one of these pathways or all of them in parallel. Within these pathways, your company will also need to make decisions around 1) which interventions are most appropriate for the challenges producers are facing, and 2) whether to target resources to either support a large number of farmers to a lesser degree (scale) or to support a small number of farmers to a large degree (depth).</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18</a:t>
            </a:fld>
            <a:endParaRPr lang="en-US"/>
          </a:p>
        </p:txBody>
      </p:sp>
    </p:spTree>
    <p:extLst>
      <p:ext uri="{BB962C8B-B14F-4D97-AF65-F5344CB8AC3E}">
        <p14:creationId xmlns:p14="http://schemas.microsoft.com/office/powerpoint/2010/main" val="1785936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19</a:t>
            </a:fld>
            <a:endParaRPr lang="en-US"/>
          </a:p>
        </p:txBody>
      </p:sp>
    </p:spTree>
    <p:extLst>
      <p:ext uri="{BB962C8B-B14F-4D97-AF65-F5344CB8AC3E}">
        <p14:creationId xmlns:p14="http://schemas.microsoft.com/office/powerpoint/2010/main" val="1584260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a:t>
            </a:fld>
            <a:endParaRPr lang="en-US" dirty="0"/>
          </a:p>
        </p:txBody>
      </p:sp>
    </p:spTree>
    <p:extLst>
      <p:ext uri="{BB962C8B-B14F-4D97-AF65-F5344CB8AC3E}">
        <p14:creationId xmlns:p14="http://schemas.microsoft.com/office/powerpoint/2010/main" val="776248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20</a:t>
            </a:fld>
            <a:endParaRPr lang="en-US"/>
          </a:p>
        </p:txBody>
      </p:sp>
    </p:spTree>
    <p:extLst>
      <p:ext uri="{BB962C8B-B14F-4D97-AF65-F5344CB8AC3E}">
        <p14:creationId xmlns:p14="http://schemas.microsoft.com/office/powerpoint/2010/main" val="3726305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21</a:t>
            </a:fld>
            <a:endParaRPr lang="en-US"/>
          </a:p>
        </p:txBody>
      </p:sp>
    </p:spTree>
    <p:extLst>
      <p:ext uri="{BB962C8B-B14F-4D97-AF65-F5344CB8AC3E}">
        <p14:creationId xmlns:p14="http://schemas.microsoft.com/office/powerpoint/2010/main" val="3797086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22</a:t>
            </a:fld>
            <a:endParaRPr lang="en-US"/>
          </a:p>
        </p:txBody>
      </p:sp>
    </p:spTree>
    <p:extLst>
      <p:ext uri="{BB962C8B-B14F-4D97-AF65-F5344CB8AC3E}">
        <p14:creationId xmlns:p14="http://schemas.microsoft.com/office/powerpoint/2010/main" val="1119063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www.gov.uk</a:t>
            </a:r>
            <a:r>
              <a:rPr lang="en-US" dirty="0"/>
              <a:t>/government/</a:t>
            </a:r>
            <a:r>
              <a:rPr lang="en-US" dirty="0" err="1"/>
              <a:t>organisations</a:t>
            </a:r>
            <a:r>
              <a:rPr lang="en-US" dirty="0"/>
              <a:t>/department-for-international-development/about</a:t>
            </a:r>
          </a:p>
          <a:p>
            <a:r>
              <a:rPr lang="en-US" dirty="0"/>
              <a:t>http://</a:t>
            </a:r>
            <a:r>
              <a:rPr lang="en-US" dirty="0" err="1"/>
              <a:t>www.glopp.ch</a:t>
            </a:r>
            <a:r>
              <a:rPr lang="en-US" dirty="0"/>
              <a:t>/B7/</a:t>
            </a:r>
            <a:r>
              <a:rPr lang="en-US" dirty="0" err="1"/>
              <a:t>en</a:t>
            </a:r>
            <a:r>
              <a:rPr lang="en-US" dirty="0"/>
              <a:t>/multimedia/B7_1_pdf2.pdf</a:t>
            </a:r>
          </a:p>
          <a:p>
            <a:r>
              <a:rPr lang="en-US" dirty="0"/>
              <a:t>https://</a:t>
            </a:r>
            <a:r>
              <a:rPr lang="en-US" dirty="0" err="1"/>
              <a:t>www.livelihoodscentre.org</a:t>
            </a:r>
            <a:r>
              <a:rPr lang="en-US" dirty="0"/>
              <a:t>/documents/114097690/114438878/</a:t>
            </a:r>
            <a:r>
              <a:rPr lang="en-US" dirty="0" err="1"/>
              <a:t>Sustainable+livelihoods+guidance+sheets.pdf</a:t>
            </a:r>
            <a:r>
              <a:rPr lang="en-US" dirty="0"/>
              <a:t>/594e5ea6-99a9-2a4e-f288-cbb4ae4bea8b?t=1569512091877</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23</a:t>
            </a:fld>
            <a:endParaRPr lang="en-US"/>
          </a:p>
        </p:txBody>
      </p:sp>
    </p:spTree>
    <p:extLst>
      <p:ext uri="{BB962C8B-B14F-4D97-AF65-F5344CB8AC3E}">
        <p14:creationId xmlns:p14="http://schemas.microsoft.com/office/powerpoint/2010/main" val="3229558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www.cgap.org</a:t>
            </a:r>
            <a:r>
              <a:rPr lang="en-US" dirty="0"/>
              <a:t>/about</a:t>
            </a:r>
          </a:p>
          <a:p>
            <a:r>
              <a:rPr lang="en-US" dirty="0"/>
              <a:t>https://</a:t>
            </a:r>
            <a:r>
              <a:rPr lang="en-US" dirty="0" err="1"/>
              <a:t>www.cgap.org</a:t>
            </a:r>
            <a:r>
              <a:rPr lang="en-US" dirty="0"/>
              <a:t>/blog/financial-inclusion-what</a:t>
            </a:r>
          </a:p>
        </p:txBody>
      </p:sp>
      <p:sp>
        <p:nvSpPr>
          <p:cNvPr id="4" name="Slide Number Placeholder 3"/>
          <p:cNvSpPr>
            <a:spLocks noGrp="1"/>
          </p:cNvSpPr>
          <p:nvPr>
            <p:ph type="sldNum" sz="quarter" idx="5"/>
          </p:nvPr>
        </p:nvSpPr>
        <p:spPr/>
        <p:txBody>
          <a:bodyPr/>
          <a:lstStyle/>
          <a:p>
            <a:fld id="{6A66A2DA-6F67-A54C-B155-55037CAE2D17}" type="slidenum">
              <a:rPr lang="en-US" smtClean="0"/>
              <a:t>24</a:t>
            </a:fld>
            <a:endParaRPr lang="en-US"/>
          </a:p>
        </p:txBody>
      </p:sp>
    </p:spTree>
    <p:extLst>
      <p:ext uri="{BB962C8B-B14F-4D97-AF65-F5344CB8AC3E}">
        <p14:creationId xmlns:p14="http://schemas.microsoft.com/office/powerpoint/2010/main" val="1199621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25</a:t>
            </a:fld>
            <a:endParaRPr lang="en-US"/>
          </a:p>
        </p:txBody>
      </p:sp>
    </p:spTree>
    <p:extLst>
      <p:ext uri="{BB962C8B-B14F-4D97-AF65-F5344CB8AC3E}">
        <p14:creationId xmlns:p14="http://schemas.microsoft.com/office/powerpoint/2010/main" val="4542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Times" pitchFamily="2" charset="0"/>
              </a:rPr>
              <a:t>Sources</a:t>
            </a:r>
            <a:endParaRPr lang="en-US" dirty="0">
              <a:latin typeface="Times" pitchFamily="2" charset="0"/>
            </a:endParaRPr>
          </a:p>
          <a:p>
            <a:r>
              <a:rPr lang="en-US" dirty="0"/>
              <a:t>https://</a:t>
            </a:r>
            <a:r>
              <a:rPr lang="en-US" dirty="0" err="1"/>
              <a:t>www.cargill.com</a:t>
            </a:r>
            <a:r>
              <a:rPr lang="en-US" dirty="0"/>
              <a:t>/doc/1432076281104/</a:t>
            </a:r>
            <a:r>
              <a:rPr lang="en-US" dirty="0" err="1"/>
              <a:t>ccp</a:t>
            </a:r>
            <a:r>
              <a:rPr lang="en-US" dirty="0"/>
              <a:t>-making-a-</a:t>
            </a:r>
            <a:r>
              <a:rPr lang="en-US" dirty="0" err="1"/>
              <a:t>living.pdf</a:t>
            </a:r>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26</a:t>
            </a:fld>
            <a:endParaRPr lang="en-US"/>
          </a:p>
        </p:txBody>
      </p:sp>
    </p:spTree>
    <p:extLst>
      <p:ext uri="{BB962C8B-B14F-4D97-AF65-F5344CB8AC3E}">
        <p14:creationId xmlns:p14="http://schemas.microsoft.com/office/powerpoint/2010/main" val="3400412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www.agrilinks.org</a:t>
            </a:r>
            <a:r>
              <a:rPr lang="en-US" dirty="0"/>
              <a:t>/post/creating-inclusive-and-sustainable-agribusiness-systems-through-alliances-action</a:t>
            </a:r>
          </a:p>
          <a:p>
            <a:r>
              <a:rPr lang="en-US" dirty="0"/>
              <a:t>https://</a:t>
            </a:r>
            <a:r>
              <a:rPr lang="en-US" dirty="0" err="1"/>
              <a:t>www.intracen.org</a:t>
            </a:r>
            <a:r>
              <a:rPr lang="en-US" dirty="0"/>
              <a:t>/news/Ghana-becomes-first-country-to-launch-yam-strategy/</a:t>
            </a:r>
          </a:p>
          <a:p>
            <a:endParaRPr lang="en-US" dirty="0"/>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28</a:t>
            </a:fld>
            <a:endParaRPr lang="en-US"/>
          </a:p>
        </p:txBody>
      </p:sp>
    </p:spTree>
    <p:extLst>
      <p:ext uri="{BB962C8B-B14F-4D97-AF65-F5344CB8AC3E}">
        <p14:creationId xmlns:p14="http://schemas.microsoft.com/office/powerpoint/2010/main" val="55182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29</a:t>
            </a:fld>
            <a:endParaRPr lang="en-US"/>
          </a:p>
        </p:txBody>
      </p:sp>
    </p:spTree>
    <p:extLst>
      <p:ext uri="{BB962C8B-B14F-4D97-AF65-F5344CB8AC3E}">
        <p14:creationId xmlns:p14="http://schemas.microsoft.com/office/powerpoint/2010/main" val="1098941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Times" pitchFamily="2" charset="0"/>
              </a:rPr>
              <a:t>Sources</a:t>
            </a:r>
            <a:endParaRPr lang="en-US" dirty="0">
              <a:latin typeface="Times" pitchFamily="2" charset="0"/>
            </a:endParaRPr>
          </a:p>
          <a:p>
            <a:r>
              <a:rPr lang="en-US" dirty="0"/>
              <a:t>https://food4farmers.org/our-projects/</a:t>
            </a:r>
            <a:r>
              <a:rPr lang="en-US" dirty="0" err="1"/>
              <a:t>colombia</a:t>
            </a:r>
            <a:r>
              <a:rPr lang="en-US" dirty="0"/>
              <a:t>/</a:t>
            </a:r>
          </a:p>
        </p:txBody>
      </p:sp>
      <p:sp>
        <p:nvSpPr>
          <p:cNvPr id="4" name="Slide Number Placeholder 3"/>
          <p:cNvSpPr>
            <a:spLocks noGrp="1"/>
          </p:cNvSpPr>
          <p:nvPr>
            <p:ph type="sldNum" sz="quarter" idx="5"/>
          </p:nvPr>
        </p:nvSpPr>
        <p:spPr/>
        <p:txBody>
          <a:bodyPr/>
          <a:lstStyle/>
          <a:p>
            <a:fld id="{6A66A2DA-6F67-A54C-B155-55037CAE2D17}" type="slidenum">
              <a:rPr lang="en-US" smtClean="0"/>
              <a:t>30</a:t>
            </a:fld>
            <a:endParaRPr lang="en-US"/>
          </a:p>
        </p:txBody>
      </p:sp>
    </p:spTree>
    <p:extLst>
      <p:ext uri="{BB962C8B-B14F-4D97-AF65-F5344CB8AC3E}">
        <p14:creationId xmlns:p14="http://schemas.microsoft.com/office/powerpoint/2010/main" val="2498257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a:t>
            </a:fld>
            <a:endParaRPr lang="en-US" dirty="0"/>
          </a:p>
        </p:txBody>
      </p:sp>
    </p:spTree>
    <p:extLst>
      <p:ext uri="{BB962C8B-B14F-4D97-AF65-F5344CB8AC3E}">
        <p14:creationId xmlns:p14="http://schemas.microsoft.com/office/powerpoint/2010/main" val="2166314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31</a:t>
            </a:fld>
            <a:endParaRPr lang="en-US"/>
          </a:p>
        </p:txBody>
      </p:sp>
    </p:spTree>
    <p:extLst>
      <p:ext uri="{BB962C8B-B14F-4D97-AF65-F5344CB8AC3E}">
        <p14:creationId xmlns:p14="http://schemas.microsoft.com/office/powerpoint/2010/main" val="334731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Times" pitchFamily="2" charset="0"/>
              </a:rPr>
              <a:t>Sources</a:t>
            </a:r>
            <a:endParaRPr lang="en-US" dirty="0">
              <a:latin typeface="Times" pitchFamily="2" charset="0"/>
            </a:endParaRPr>
          </a:p>
          <a:p>
            <a:r>
              <a:rPr lang="en-US" dirty="0"/>
              <a:t>https://</a:t>
            </a:r>
            <a:r>
              <a:rPr lang="en-US" dirty="0" err="1"/>
              <a:t>acumen.org</a:t>
            </a:r>
            <a:r>
              <a:rPr lang="en-US" dirty="0"/>
              <a:t>/blog/press-releases/unilever-and-acumen-announce-investment-to-bring-cleaner-more-affordable-cook-stoves-to-smallholder-farmers-and-plantation-workers-in-east-africa/</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32</a:t>
            </a:fld>
            <a:endParaRPr lang="en-US"/>
          </a:p>
        </p:txBody>
      </p:sp>
    </p:spTree>
    <p:extLst>
      <p:ext uri="{BB962C8B-B14F-4D97-AF65-F5344CB8AC3E}">
        <p14:creationId xmlns:p14="http://schemas.microsoft.com/office/powerpoint/2010/main" val="2426239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20: </a:t>
            </a:r>
            <a:r>
              <a:rPr lang="en-US" sz="1200" kern="1200" dirty="0">
                <a:solidFill>
                  <a:schemeClr val="tx1"/>
                </a:solidFill>
                <a:effectLst/>
                <a:latin typeface="+mn-lt"/>
                <a:ea typeface="+mn-ea"/>
                <a:cs typeface="+mn-cs"/>
              </a:rPr>
              <a:t>The Inclusive Business Action Network has a wide library of resources and cases for successful approaches to inclusive business. https://</a:t>
            </a:r>
            <a:r>
              <a:rPr lang="en-US" sz="1200" kern="1200" dirty="0" err="1">
                <a:solidFill>
                  <a:schemeClr val="tx1"/>
                </a:solidFill>
                <a:effectLst/>
                <a:latin typeface="+mn-lt"/>
                <a:ea typeface="+mn-ea"/>
                <a:cs typeface="+mn-cs"/>
              </a:rPr>
              <a:t>www.inclusivebusiness.net</a:t>
            </a:r>
            <a:r>
              <a:rPr lang="en-US" sz="1200" kern="120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21: </a:t>
            </a:r>
            <a:r>
              <a:rPr lang="en-US" sz="1200" kern="1200" dirty="0" err="1">
                <a:solidFill>
                  <a:schemeClr val="tx1"/>
                </a:solidFill>
                <a:effectLst/>
                <a:latin typeface="+mn-lt"/>
                <a:ea typeface="+mn-ea"/>
                <a:cs typeface="+mn-cs"/>
              </a:rPr>
              <a:t>Backgroundpaper</a:t>
            </a:r>
            <a:r>
              <a:rPr lang="en-US" sz="1200" kern="1200" dirty="0">
                <a:solidFill>
                  <a:schemeClr val="tx1"/>
                </a:solidFill>
                <a:effectLst/>
                <a:latin typeface="+mn-lt"/>
                <a:ea typeface="+mn-ea"/>
                <a:cs typeface="+mn-cs"/>
              </a:rPr>
              <a:t> Global </a:t>
            </a:r>
            <a:r>
              <a:rPr lang="en-US" sz="1200" kern="1200" dirty="0" err="1">
                <a:solidFill>
                  <a:schemeClr val="tx1"/>
                </a:solidFill>
                <a:effectLst/>
                <a:latin typeface="+mn-lt"/>
                <a:ea typeface="+mn-ea"/>
                <a:cs typeface="+mn-cs"/>
              </a:rPr>
              <a:t>Agro</a:t>
            </a:r>
            <a:r>
              <a:rPr lang="en-US" sz="1200" kern="1200" dirty="0">
                <a:solidFill>
                  <a:schemeClr val="tx1"/>
                </a:solidFill>
                <a:effectLst/>
                <a:latin typeface="+mn-lt"/>
                <a:ea typeface="+mn-ea"/>
                <a:cs typeface="+mn-cs"/>
              </a:rPr>
              <a:t>-Industries Forum. Business models that are inclusive of small farmers. 2008. https://</a:t>
            </a:r>
            <a:r>
              <a:rPr lang="en-US" sz="1200" kern="1200" dirty="0" err="1">
                <a:solidFill>
                  <a:schemeClr val="tx1"/>
                </a:solidFill>
                <a:effectLst/>
                <a:latin typeface="+mn-lt"/>
                <a:ea typeface="+mn-ea"/>
                <a:cs typeface="+mn-cs"/>
              </a:rPr>
              <a:t>sustainablefoo.wpengine.com</a:t>
            </a:r>
            <a:r>
              <a:rPr lang="en-US" sz="1200" kern="1200" dirty="0">
                <a:solidFill>
                  <a:schemeClr val="tx1"/>
                </a:solidFill>
                <a:effectLst/>
                <a:latin typeface="+mn-lt"/>
                <a:ea typeface="+mn-ea"/>
                <a:cs typeface="+mn-cs"/>
              </a:rPr>
              <a:t>/wp-content/uploads/2016/02/Inclusive-Business-</a:t>
            </a:r>
            <a:r>
              <a:rPr lang="en-US" sz="1200" kern="1200" dirty="0" err="1">
                <a:solidFill>
                  <a:schemeClr val="tx1"/>
                </a:solidFill>
                <a:effectLst/>
                <a:latin typeface="+mn-lt"/>
                <a:ea typeface="+mn-ea"/>
                <a:cs typeface="+mn-cs"/>
              </a:rPr>
              <a:t>Models.pdf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33</a:t>
            </a:fld>
            <a:endParaRPr lang="en-US"/>
          </a:p>
        </p:txBody>
      </p:sp>
    </p:spTree>
    <p:extLst>
      <p:ext uri="{BB962C8B-B14F-4D97-AF65-F5344CB8AC3E}">
        <p14:creationId xmlns:p14="http://schemas.microsoft.com/office/powerpoint/2010/main" val="196475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Times" pitchFamily="2" charset="0"/>
              </a:rPr>
              <a:t>Sources</a:t>
            </a:r>
            <a:endParaRPr lang="en-US" dirty="0">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pitchFamily="2" charset="0"/>
              </a:rPr>
              <a:t>Nestlé: https://</a:t>
            </a:r>
            <a:r>
              <a:rPr lang="en-US" dirty="0" err="1">
                <a:latin typeface="Times" pitchFamily="2" charset="0"/>
              </a:rPr>
              <a:t>www.nestle.com</a:t>
            </a:r>
            <a:r>
              <a:rPr lang="en-US" dirty="0">
                <a:latin typeface="Times" pitchFamily="2" charset="0"/>
              </a:rPr>
              <a:t>/csv/impact/rural-livelihoods</a:t>
            </a:r>
          </a:p>
          <a:p>
            <a:r>
              <a:rPr lang="en-US" dirty="0">
                <a:latin typeface="Times" pitchFamily="2" charset="0"/>
              </a:rPr>
              <a:t>Cargill: https://</a:t>
            </a:r>
            <a:r>
              <a:rPr lang="en-US" dirty="0" err="1">
                <a:latin typeface="Times" pitchFamily="2" charset="0"/>
              </a:rPr>
              <a:t>www.cargill.com</a:t>
            </a:r>
            <a:r>
              <a:rPr lang="en-US" dirty="0">
                <a:latin typeface="Times" pitchFamily="2" charset="0"/>
              </a:rPr>
              <a:t>/story/</a:t>
            </a:r>
            <a:r>
              <a:rPr lang="en-US" dirty="0" err="1">
                <a:latin typeface="Times" pitchFamily="2" charset="0"/>
              </a:rPr>
              <a:t>cargill</a:t>
            </a:r>
            <a:r>
              <a:rPr lang="en-US" dirty="0">
                <a:latin typeface="Times" pitchFamily="2" charset="0"/>
              </a:rPr>
              <a:t>-coop-academy</a:t>
            </a:r>
            <a:endParaRPr lang="en-US" dirty="0"/>
          </a:p>
          <a:p>
            <a:r>
              <a:rPr lang="en-US" dirty="0" err="1">
                <a:latin typeface="Helvetica" pitchFamily="2" charset="0"/>
              </a:rPr>
              <a:t>ValueLinks</a:t>
            </a:r>
            <a:r>
              <a:rPr lang="en-US" dirty="0">
                <a:latin typeface="Helvetica" pitchFamily="2" charset="0"/>
              </a:rPr>
              <a:t> Association </a:t>
            </a:r>
            <a:r>
              <a:rPr lang="en-US" dirty="0" err="1">
                <a:latin typeface="Helvetica" pitchFamily="2" charset="0"/>
              </a:rPr>
              <a:t>e.V</a:t>
            </a:r>
            <a:r>
              <a:rPr lang="en-US" dirty="0">
                <a:latin typeface="Helvetica" pitchFamily="2" charset="0"/>
              </a:rPr>
              <a:t>: http://</a:t>
            </a:r>
            <a:r>
              <a:rPr lang="en-US" dirty="0" err="1">
                <a:latin typeface="Helvetica" pitchFamily="2" charset="0"/>
              </a:rPr>
              <a:t>www.valuelinks.org</a:t>
            </a:r>
            <a:endParaRPr lang="en-US" dirty="0">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34</a:t>
            </a:fld>
            <a:endParaRPr lang="en-US"/>
          </a:p>
        </p:txBody>
      </p:sp>
    </p:spTree>
    <p:extLst>
      <p:ext uri="{BB962C8B-B14F-4D97-AF65-F5344CB8AC3E}">
        <p14:creationId xmlns:p14="http://schemas.microsoft.com/office/powerpoint/2010/main" val="2071186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35</a:t>
            </a:fld>
            <a:endParaRPr lang="en-US"/>
          </a:p>
        </p:txBody>
      </p:sp>
    </p:spTree>
    <p:extLst>
      <p:ext uri="{BB962C8B-B14F-4D97-AF65-F5344CB8AC3E}">
        <p14:creationId xmlns:p14="http://schemas.microsoft.com/office/powerpoint/2010/main" val="3118785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Times" pitchFamily="2" charset="0"/>
              </a:rPr>
              <a:t>Sources</a:t>
            </a:r>
            <a:endParaRPr lang="en-US" dirty="0">
              <a:latin typeface="Times" pitchFamily="2" charset="0"/>
            </a:endParaRPr>
          </a:p>
          <a:p>
            <a:r>
              <a:rPr lang="en-US" dirty="0"/>
              <a:t>https://files.fairtrade.net/2019_FairtradeLivingIncomeReferencePrice_Model.pdf</a:t>
            </a:r>
          </a:p>
          <a:p>
            <a:r>
              <a:rPr lang="en-US" dirty="0"/>
              <a:t>https://files.fairtrade.net/2019_RevisedExplanatoryNote_FairtradeLivingIncomeReferencePriceCocoa.pdf</a:t>
            </a:r>
          </a:p>
          <a:p>
            <a:r>
              <a:rPr lang="en-US" dirty="0"/>
              <a:t>https://files.fairtrade.net/publications/Fairtrade_Vanilla_LivingIncomeReferencePrice_explanatorynote.pdf</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36</a:t>
            </a:fld>
            <a:endParaRPr lang="en-US" dirty="0"/>
          </a:p>
        </p:txBody>
      </p:sp>
    </p:spTree>
    <p:extLst>
      <p:ext uri="{BB962C8B-B14F-4D97-AF65-F5344CB8AC3E}">
        <p14:creationId xmlns:p14="http://schemas.microsoft.com/office/powerpoint/2010/main" val="4233600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37</a:t>
            </a:fld>
            <a:endParaRPr lang="en-US" dirty="0"/>
          </a:p>
        </p:txBody>
      </p:sp>
    </p:spTree>
    <p:extLst>
      <p:ext uri="{BB962C8B-B14F-4D97-AF65-F5344CB8AC3E}">
        <p14:creationId xmlns:p14="http://schemas.microsoft.com/office/powerpoint/2010/main" val="717522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latin typeface="Times" pitchFamily="2" charset="0"/>
              </a:rPr>
              <a:t>Source</a:t>
            </a:r>
            <a:endParaRPr lang="en-US" dirty="0">
              <a:latin typeface="Times" pitchFamily="2" charset="0"/>
            </a:endParaRPr>
          </a:p>
          <a:p>
            <a:r>
              <a:rPr lang="en-US" dirty="0"/>
              <a:t>https://cgspace.cgiar.org/bitstream/handle/10568/80747/CSIP%20and%20Differentiation_CCAFS%20Info%20Note.pdf</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38</a:t>
            </a:fld>
            <a:endParaRPr lang="en-US" dirty="0"/>
          </a:p>
        </p:txBody>
      </p:sp>
    </p:spTree>
    <p:extLst>
      <p:ext uri="{BB962C8B-B14F-4D97-AF65-F5344CB8AC3E}">
        <p14:creationId xmlns:p14="http://schemas.microsoft.com/office/powerpoint/2010/main" val="3641706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www.symrise.com</a:t>
            </a:r>
            <a:r>
              <a:rPr lang="en-US" dirty="0"/>
              <a:t>/newsroom/article/shaping-the-future-with-vanilla-symrise-and-unilever-support-young-people-on-madagascar-and-in-the/</a:t>
            </a:r>
          </a:p>
          <a:p>
            <a:r>
              <a:rPr lang="en-US" dirty="0"/>
              <a:t>https://</a:t>
            </a:r>
            <a:r>
              <a:rPr lang="en-US" dirty="0" err="1"/>
              <a:t>www.wallsicecream.com</a:t>
            </a:r>
            <a:r>
              <a:rPr lang="en-US" dirty="0"/>
              <a:t>/</a:t>
            </a:r>
            <a:r>
              <a:rPr lang="en-US" dirty="0" err="1"/>
              <a:t>uk</a:t>
            </a:r>
            <a:r>
              <a:rPr lang="en-US" dirty="0"/>
              <a:t>/inspire-me/me-to-</a:t>
            </a:r>
            <a:r>
              <a:rPr lang="en-US" dirty="0" err="1"/>
              <a:t>we.html</a:t>
            </a:r>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40</a:t>
            </a:fld>
            <a:endParaRPr lang="en-US"/>
          </a:p>
        </p:txBody>
      </p:sp>
    </p:spTree>
    <p:extLst>
      <p:ext uri="{BB962C8B-B14F-4D97-AF65-F5344CB8AC3E}">
        <p14:creationId xmlns:p14="http://schemas.microsoft.com/office/powerpoint/2010/main" val="2687998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26 </a:t>
            </a:r>
            <a:r>
              <a:rPr lang="en-US" sz="1200" kern="1200" dirty="0" err="1">
                <a:solidFill>
                  <a:schemeClr val="tx1"/>
                </a:solidFill>
                <a:effectLst/>
                <a:latin typeface="+mn-lt"/>
                <a:ea typeface="+mn-ea"/>
                <a:cs typeface="+mn-cs"/>
              </a:rPr>
              <a:t>InfoBridge</a:t>
            </a:r>
            <a:r>
              <a:rPr lang="en-US" sz="1200" kern="1200" dirty="0">
                <a:solidFill>
                  <a:schemeClr val="tx1"/>
                </a:solidFill>
                <a:effectLst/>
                <a:latin typeface="+mn-lt"/>
                <a:ea typeface="+mn-ea"/>
                <a:cs typeface="+mn-cs"/>
              </a:rPr>
              <a:t>. Towards an integrated approach for project analysis for small farmers: the Living Income / Fair Price method. 2014. https://www.share4dev.info/</a:t>
            </a:r>
            <a:r>
              <a:rPr lang="en-US" sz="1200" kern="1200" dirty="0" err="1">
                <a:solidFill>
                  <a:schemeClr val="tx1"/>
                </a:solidFill>
                <a:effectLst/>
                <a:latin typeface="+mn-lt"/>
                <a:ea typeface="+mn-ea"/>
                <a:cs typeface="+mn-cs"/>
              </a:rPr>
              <a:t>fairprice</a:t>
            </a:r>
            <a:r>
              <a:rPr lang="en-US" sz="1200" kern="1200" dirty="0">
                <a:solidFill>
                  <a:schemeClr val="tx1"/>
                </a:solidFill>
                <a:effectLst/>
                <a:latin typeface="+mn-lt"/>
                <a:ea typeface="+mn-ea"/>
                <a:cs typeface="+mn-cs"/>
              </a:rPr>
              <a:t>/documents/5218.pdf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27 Café Africa, Global Coffee Platform. Financial Literacy to Facilitate Access to Finance in Eastern Africa – an inventory of training tools and materials for coffee farmers. 2016. https://</a:t>
            </a:r>
            <a:r>
              <a:rPr lang="en-US" sz="1200" kern="1200" dirty="0" err="1">
                <a:solidFill>
                  <a:schemeClr val="tx1"/>
                </a:solidFill>
                <a:effectLst/>
                <a:latin typeface="+mn-lt"/>
                <a:ea typeface="+mn-ea"/>
                <a:cs typeface="+mn-cs"/>
              </a:rPr>
              <a:t>www.globalcoffeeplatform.org</a:t>
            </a:r>
            <a:r>
              <a:rPr lang="en-US" sz="1200" kern="1200" dirty="0">
                <a:solidFill>
                  <a:schemeClr val="tx1"/>
                </a:solidFill>
                <a:effectLst/>
                <a:latin typeface="+mn-lt"/>
                <a:ea typeface="+mn-ea"/>
                <a:cs typeface="+mn-cs"/>
              </a:rPr>
              <a:t>/assets/files/Financial-Literacy-training-tools-and-materials-for-African-coffee-farmers.pdf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28 IFPRI. The Impact of a farmer business school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on incomes of smallholder farmers. 2018. https://</a:t>
            </a:r>
            <a:r>
              <a:rPr lang="en-US" sz="1200" kern="1200" dirty="0" err="1">
                <a:solidFill>
                  <a:schemeClr val="tx1"/>
                </a:solidFill>
                <a:effectLst/>
                <a:latin typeface="+mn-lt"/>
                <a:ea typeface="+mn-ea"/>
                <a:cs typeface="+mn-cs"/>
              </a:rPr>
              <a:t>www.ifpri.org</a:t>
            </a:r>
            <a:r>
              <a:rPr lang="en-US" sz="1200" kern="1200" dirty="0">
                <a:solidFill>
                  <a:schemeClr val="tx1"/>
                </a:solidFill>
                <a:effectLst/>
                <a:latin typeface="+mn-lt"/>
                <a:ea typeface="+mn-ea"/>
                <a:cs typeface="+mn-cs"/>
              </a:rPr>
              <a:t>/publication/impact-farmer-business-school-program-incomes-smallholder-farmers-insights-central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29, 33 Farmer Income Lab. What works to increase smallholder farmers’ income? A landscape review. 2018. https://</a:t>
            </a:r>
            <a:r>
              <a:rPr lang="en-US" sz="1200" kern="1200" dirty="0" err="1">
                <a:solidFill>
                  <a:schemeClr val="tx1"/>
                </a:solidFill>
                <a:effectLst/>
                <a:latin typeface="+mn-lt"/>
                <a:ea typeface="+mn-ea"/>
                <a:cs typeface="+mn-cs"/>
              </a:rPr>
              <a:t>www.farmerincomelab.com</a:t>
            </a:r>
            <a:r>
              <a:rPr lang="en-US" sz="1200" kern="1200" dirty="0">
                <a:solidFill>
                  <a:schemeClr val="tx1"/>
                </a:solidFill>
                <a:effectLst/>
                <a:latin typeface="+mn-lt"/>
                <a:ea typeface="+mn-ea"/>
                <a:cs typeface="+mn-cs"/>
              </a:rPr>
              <a:t>/sites/g/files/jydpyr621/files/2019-09/What%20Works_FINAL_9.19.pdf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30 Catholic Relief Services: Savings &amp; Internal Lending Communities (SILC) – Field Agent Guide. 2019. https://</a:t>
            </a:r>
            <a:r>
              <a:rPr lang="en-US" sz="1200" kern="1200" dirty="0" err="1">
                <a:solidFill>
                  <a:schemeClr val="tx1"/>
                </a:solidFill>
                <a:effectLst/>
                <a:latin typeface="+mn-lt"/>
                <a:ea typeface="+mn-ea"/>
                <a:cs typeface="+mn-cs"/>
              </a:rPr>
              <a:t>www.crs.org</a:t>
            </a:r>
            <a:r>
              <a:rPr lang="en-US" sz="1200" kern="1200" dirty="0">
                <a:solidFill>
                  <a:schemeClr val="tx1"/>
                </a:solidFill>
                <a:effectLst/>
                <a:latin typeface="+mn-lt"/>
                <a:ea typeface="+mn-ea"/>
                <a:cs typeface="+mn-cs"/>
              </a:rPr>
              <a:t>/sites/default/files/tools-research/silc_fa_guide-5.1-final.pdf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31, 32 Sustainable Food Lab, Business Fights Poverty: Enabling smallholder farmers to improve their incomes. 2017. http://</a:t>
            </a:r>
            <a:r>
              <a:rPr lang="en-US" sz="1200" kern="1200" dirty="0" err="1">
                <a:solidFill>
                  <a:schemeClr val="tx1"/>
                </a:solidFill>
                <a:effectLst/>
                <a:latin typeface="+mn-lt"/>
                <a:ea typeface="+mn-ea"/>
                <a:cs typeface="+mn-cs"/>
              </a:rPr>
              <a:t>sustainablefoodlab.org</a:t>
            </a:r>
            <a:r>
              <a:rPr lang="en-US" sz="1200" kern="1200" dirty="0">
                <a:solidFill>
                  <a:schemeClr val="tx1"/>
                </a:solidFill>
                <a:effectLst/>
                <a:latin typeface="+mn-lt"/>
                <a:ea typeface="+mn-ea"/>
                <a:cs typeface="+mn-cs"/>
              </a:rPr>
              <a:t>/wp-content/uploads/2017/09/BFP-Improving-Incomes-</a:t>
            </a:r>
            <a:r>
              <a:rPr lang="en-US" sz="1200" kern="1200" dirty="0" err="1">
                <a:solidFill>
                  <a:schemeClr val="tx1"/>
                </a:solidFill>
                <a:effectLst/>
                <a:latin typeface="+mn-lt"/>
                <a:ea typeface="+mn-ea"/>
                <a:cs typeface="+mn-cs"/>
              </a:rPr>
              <a:t>WEB.pdf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41</a:t>
            </a:fld>
            <a:endParaRPr lang="en-US"/>
          </a:p>
        </p:txBody>
      </p:sp>
    </p:spTree>
    <p:extLst>
      <p:ext uri="{BB962C8B-B14F-4D97-AF65-F5344CB8AC3E}">
        <p14:creationId xmlns:p14="http://schemas.microsoft.com/office/powerpoint/2010/main" val="2026566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4</a:t>
            </a:fld>
            <a:endParaRPr lang="en-US" dirty="0"/>
          </a:p>
        </p:txBody>
      </p:sp>
    </p:spTree>
    <p:extLst>
      <p:ext uri="{BB962C8B-B14F-4D97-AF65-F5344CB8AC3E}">
        <p14:creationId xmlns:p14="http://schemas.microsoft.com/office/powerpoint/2010/main" val="2570515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26 </a:t>
            </a:r>
            <a:r>
              <a:rPr lang="en-US" sz="1200" kern="1200" dirty="0" err="1">
                <a:solidFill>
                  <a:schemeClr val="tx1"/>
                </a:solidFill>
                <a:effectLst/>
                <a:latin typeface="+mn-lt"/>
                <a:ea typeface="+mn-ea"/>
                <a:cs typeface="+mn-cs"/>
              </a:rPr>
              <a:t>InfoBridge</a:t>
            </a:r>
            <a:r>
              <a:rPr lang="en-US" sz="1200" kern="1200" dirty="0">
                <a:solidFill>
                  <a:schemeClr val="tx1"/>
                </a:solidFill>
                <a:effectLst/>
                <a:latin typeface="+mn-lt"/>
                <a:ea typeface="+mn-ea"/>
                <a:cs typeface="+mn-cs"/>
              </a:rPr>
              <a:t>. Towards an integrated approach for project analysis for small farmers: the Living Income / Fair Price method. 2014. https://www.share4dev.info/</a:t>
            </a:r>
            <a:r>
              <a:rPr lang="en-US" sz="1200" kern="1200" dirty="0" err="1">
                <a:solidFill>
                  <a:schemeClr val="tx1"/>
                </a:solidFill>
                <a:effectLst/>
                <a:latin typeface="+mn-lt"/>
                <a:ea typeface="+mn-ea"/>
                <a:cs typeface="+mn-cs"/>
              </a:rPr>
              <a:t>fairprice</a:t>
            </a:r>
            <a:r>
              <a:rPr lang="en-US" sz="1200" kern="1200" dirty="0">
                <a:solidFill>
                  <a:schemeClr val="tx1"/>
                </a:solidFill>
                <a:effectLst/>
                <a:latin typeface="+mn-lt"/>
                <a:ea typeface="+mn-ea"/>
                <a:cs typeface="+mn-cs"/>
              </a:rPr>
              <a:t>/documents/5218.pdf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27 Café Africa, Global Coffee Platform. Financial Literacy to Facilitate Access to Finance in Eastern Africa – an inventory of training tools and materials for coffee farmers. 2016. https://</a:t>
            </a:r>
            <a:r>
              <a:rPr lang="en-US" sz="1200" kern="1200" dirty="0" err="1">
                <a:solidFill>
                  <a:schemeClr val="tx1"/>
                </a:solidFill>
                <a:effectLst/>
                <a:latin typeface="+mn-lt"/>
                <a:ea typeface="+mn-ea"/>
                <a:cs typeface="+mn-cs"/>
              </a:rPr>
              <a:t>www.globalcoffeeplatform.org</a:t>
            </a:r>
            <a:r>
              <a:rPr lang="en-US" sz="1200" kern="1200" dirty="0">
                <a:solidFill>
                  <a:schemeClr val="tx1"/>
                </a:solidFill>
                <a:effectLst/>
                <a:latin typeface="+mn-lt"/>
                <a:ea typeface="+mn-ea"/>
                <a:cs typeface="+mn-cs"/>
              </a:rPr>
              <a:t>/assets/files/Financial-Literacy-training-tools-and-materials-for-African-coffee-farmers.pdf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28 IFPRI. The Impact of a farmer business school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on incomes of smallholder farmers. 2018. https://</a:t>
            </a:r>
            <a:r>
              <a:rPr lang="en-US" sz="1200" kern="1200" dirty="0" err="1">
                <a:solidFill>
                  <a:schemeClr val="tx1"/>
                </a:solidFill>
                <a:effectLst/>
                <a:latin typeface="+mn-lt"/>
                <a:ea typeface="+mn-ea"/>
                <a:cs typeface="+mn-cs"/>
              </a:rPr>
              <a:t>www.ifpri.org</a:t>
            </a:r>
            <a:r>
              <a:rPr lang="en-US" sz="1200" kern="1200" dirty="0">
                <a:solidFill>
                  <a:schemeClr val="tx1"/>
                </a:solidFill>
                <a:effectLst/>
                <a:latin typeface="+mn-lt"/>
                <a:ea typeface="+mn-ea"/>
                <a:cs typeface="+mn-cs"/>
              </a:rPr>
              <a:t>/publication/impact-farmer-business-school-program-incomes-smallholder-farmers-insights-central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29, 33 Farmer Income Lab. What works to increase smallholder farmers’ income? A landscape review. 2018. https://</a:t>
            </a:r>
            <a:r>
              <a:rPr lang="en-US" sz="1200" kern="1200" dirty="0" err="1">
                <a:solidFill>
                  <a:schemeClr val="tx1"/>
                </a:solidFill>
                <a:effectLst/>
                <a:latin typeface="+mn-lt"/>
                <a:ea typeface="+mn-ea"/>
                <a:cs typeface="+mn-cs"/>
              </a:rPr>
              <a:t>www.farmerincomelab.com</a:t>
            </a:r>
            <a:r>
              <a:rPr lang="en-US" sz="1200" kern="1200" dirty="0">
                <a:solidFill>
                  <a:schemeClr val="tx1"/>
                </a:solidFill>
                <a:effectLst/>
                <a:latin typeface="+mn-lt"/>
                <a:ea typeface="+mn-ea"/>
                <a:cs typeface="+mn-cs"/>
              </a:rPr>
              <a:t>/sites/g/files/jydpyr621/files/2019-09/What%20Works_FINAL_9.19.pdf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30 Catholic Relief Services: Savings &amp; Internal Lending Communities (SILC) – Field Agent Guide. 2019. https://</a:t>
            </a:r>
            <a:r>
              <a:rPr lang="en-US" sz="1200" kern="1200" dirty="0" err="1">
                <a:solidFill>
                  <a:schemeClr val="tx1"/>
                </a:solidFill>
                <a:effectLst/>
                <a:latin typeface="+mn-lt"/>
                <a:ea typeface="+mn-ea"/>
                <a:cs typeface="+mn-cs"/>
              </a:rPr>
              <a:t>www.crs.org</a:t>
            </a:r>
            <a:r>
              <a:rPr lang="en-US" sz="1200" kern="1200" dirty="0">
                <a:solidFill>
                  <a:schemeClr val="tx1"/>
                </a:solidFill>
                <a:effectLst/>
                <a:latin typeface="+mn-lt"/>
                <a:ea typeface="+mn-ea"/>
                <a:cs typeface="+mn-cs"/>
              </a:rPr>
              <a:t>/sites/default/files/tools-research/silc_fa_guide-5.1-final.pdf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31, 32 Sustainable Food Lab, Business Fights Poverty: Enabling smallholder farmers to improve their incomes. 2017. http://</a:t>
            </a:r>
            <a:r>
              <a:rPr lang="en-US" sz="1200" kern="1200" dirty="0" err="1">
                <a:solidFill>
                  <a:schemeClr val="tx1"/>
                </a:solidFill>
                <a:effectLst/>
                <a:latin typeface="+mn-lt"/>
                <a:ea typeface="+mn-ea"/>
                <a:cs typeface="+mn-cs"/>
              </a:rPr>
              <a:t>sustainablefoodlab.org</a:t>
            </a:r>
            <a:r>
              <a:rPr lang="en-US" sz="1200" kern="1200" dirty="0">
                <a:solidFill>
                  <a:schemeClr val="tx1"/>
                </a:solidFill>
                <a:effectLst/>
                <a:latin typeface="+mn-lt"/>
                <a:ea typeface="+mn-ea"/>
                <a:cs typeface="+mn-cs"/>
              </a:rPr>
              <a:t>/wp-content/uploads/2017/09/BFP-Improving-Incomes-</a:t>
            </a:r>
            <a:r>
              <a:rPr lang="en-US" sz="1200" kern="1200" dirty="0" err="1">
                <a:solidFill>
                  <a:schemeClr val="tx1"/>
                </a:solidFill>
                <a:effectLst/>
                <a:latin typeface="+mn-lt"/>
                <a:ea typeface="+mn-ea"/>
                <a:cs typeface="+mn-cs"/>
              </a:rPr>
              <a:t>WEB.pdf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42</a:t>
            </a:fld>
            <a:endParaRPr lang="en-US"/>
          </a:p>
        </p:txBody>
      </p:sp>
    </p:spTree>
    <p:extLst>
      <p:ext uri="{BB962C8B-B14F-4D97-AF65-F5344CB8AC3E}">
        <p14:creationId xmlns:p14="http://schemas.microsoft.com/office/powerpoint/2010/main" val="2006755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25. Sustainable Food Lab, Business Fights Poverty (2017): Enabling smallholder farmers to improve their incomes. 2017. http://</a:t>
            </a:r>
            <a:r>
              <a:rPr lang="en-US" sz="1200" kern="1200" dirty="0" err="1">
                <a:solidFill>
                  <a:schemeClr val="tx1"/>
                </a:solidFill>
                <a:effectLst/>
                <a:latin typeface="+mn-lt"/>
                <a:ea typeface="+mn-ea"/>
                <a:cs typeface="+mn-cs"/>
              </a:rPr>
              <a:t>sustainablefoodlab.org</a:t>
            </a:r>
            <a:r>
              <a:rPr lang="en-US" sz="1200" kern="1200" dirty="0">
                <a:solidFill>
                  <a:schemeClr val="tx1"/>
                </a:solidFill>
                <a:effectLst/>
                <a:latin typeface="+mn-lt"/>
                <a:ea typeface="+mn-ea"/>
                <a:cs typeface="+mn-cs"/>
              </a:rPr>
              <a:t>/wp-content/uploads/2017/09/BFP-Improving-Incomes-</a:t>
            </a:r>
            <a:r>
              <a:rPr lang="en-US" sz="1200" kern="1200" dirty="0" err="1">
                <a:solidFill>
                  <a:schemeClr val="tx1"/>
                </a:solidFill>
                <a:effectLst/>
                <a:latin typeface="+mn-lt"/>
                <a:ea typeface="+mn-ea"/>
                <a:cs typeface="+mn-cs"/>
              </a:rPr>
              <a:t>WEB.pdf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 </a:t>
            </a:r>
          </a:p>
        </p:txBody>
      </p:sp>
      <p:sp>
        <p:nvSpPr>
          <p:cNvPr id="4" name="Slide Number Placeholder 3"/>
          <p:cNvSpPr>
            <a:spLocks noGrp="1"/>
          </p:cNvSpPr>
          <p:nvPr>
            <p:ph type="sldNum" sz="quarter" idx="5"/>
          </p:nvPr>
        </p:nvSpPr>
        <p:spPr/>
        <p:txBody>
          <a:bodyPr/>
          <a:lstStyle/>
          <a:p>
            <a:fld id="{6A66A2DA-6F67-A54C-B155-55037CAE2D17}" type="slidenum">
              <a:rPr lang="en-US" smtClean="0"/>
              <a:t>43</a:t>
            </a:fld>
            <a:endParaRPr lang="en-US"/>
          </a:p>
        </p:txBody>
      </p:sp>
    </p:spTree>
    <p:extLst>
      <p:ext uri="{BB962C8B-B14F-4D97-AF65-F5344CB8AC3E}">
        <p14:creationId xmlns:p14="http://schemas.microsoft.com/office/powerpoint/2010/main" val="454856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Field Buzz: </a:t>
            </a:r>
            <a:r>
              <a:rPr lang="en-US" dirty="0"/>
              <a:t>https://</a:t>
            </a:r>
            <a:r>
              <a:rPr lang="en-US" dirty="0" err="1"/>
              <a:t>field.buzz</a:t>
            </a:r>
            <a:r>
              <a:rPr lang="en-US" dirty="0"/>
              <a:t>/coffee-</a:t>
            </a:r>
            <a:r>
              <a:rPr lang="en-US" dirty="0" err="1"/>
              <a:t>nkgbloom</a:t>
            </a:r>
            <a:r>
              <a:rPr lang="en-US" dirty="0"/>
              <a:t>/</a:t>
            </a:r>
          </a:p>
          <a:p>
            <a:r>
              <a:rPr lang="en-US" sz="1200" dirty="0"/>
              <a:t>NKG BLOOM: https://</a:t>
            </a:r>
            <a:r>
              <a:rPr lang="en-US" sz="1200" dirty="0" err="1"/>
              <a:t>uganda.nkgbloom.coffee</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Ethical Tea Partnership: </a:t>
            </a:r>
            <a:r>
              <a:rPr lang="en-US" dirty="0"/>
              <a:t>https://</a:t>
            </a:r>
            <a:r>
              <a:rPr lang="en-US" dirty="0" err="1"/>
              <a:t>www.ethicalteapartnership.org</a:t>
            </a:r>
            <a:r>
              <a:rPr lang="en-US" dirty="0"/>
              <a:t>/improving-incomes-for-farmers-in-</a:t>
            </a:r>
            <a:r>
              <a:rPr lang="en-US" dirty="0" err="1"/>
              <a:t>malawi</a:t>
            </a:r>
            <a:r>
              <a:rPr lang="en-US" dirty="0"/>
              <a:t>/</a:t>
            </a:r>
          </a:p>
        </p:txBody>
      </p:sp>
      <p:sp>
        <p:nvSpPr>
          <p:cNvPr id="4" name="Slide Number Placeholder 3"/>
          <p:cNvSpPr>
            <a:spLocks noGrp="1"/>
          </p:cNvSpPr>
          <p:nvPr>
            <p:ph type="sldNum" sz="quarter" idx="5"/>
          </p:nvPr>
        </p:nvSpPr>
        <p:spPr/>
        <p:txBody>
          <a:bodyPr/>
          <a:lstStyle/>
          <a:p>
            <a:fld id="{6A66A2DA-6F67-A54C-B155-55037CAE2D17}" type="slidenum">
              <a:rPr lang="en-US" smtClean="0"/>
              <a:t>44</a:t>
            </a:fld>
            <a:endParaRPr lang="en-US"/>
          </a:p>
        </p:txBody>
      </p:sp>
    </p:spTree>
    <p:extLst>
      <p:ext uri="{BB962C8B-B14F-4D97-AF65-F5344CB8AC3E}">
        <p14:creationId xmlns:p14="http://schemas.microsoft.com/office/powerpoint/2010/main" val="1230763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www.usaid.gov</a:t>
            </a:r>
            <a:r>
              <a:rPr lang="en-US" dirty="0"/>
              <a:t>/partnership-opportunities/</a:t>
            </a:r>
            <a:r>
              <a:rPr lang="en-US" dirty="0" err="1"/>
              <a:t>ngo</a:t>
            </a:r>
            <a:r>
              <a:rPr lang="en-US" dirty="0"/>
              <a:t>/cooperative-development-program</a:t>
            </a:r>
          </a:p>
        </p:txBody>
      </p:sp>
      <p:sp>
        <p:nvSpPr>
          <p:cNvPr id="4" name="Slide Number Placeholder 3"/>
          <p:cNvSpPr>
            <a:spLocks noGrp="1"/>
          </p:cNvSpPr>
          <p:nvPr>
            <p:ph type="sldNum" sz="quarter" idx="5"/>
          </p:nvPr>
        </p:nvSpPr>
        <p:spPr/>
        <p:txBody>
          <a:bodyPr/>
          <a:lstStyle/>
          <a:p>
            <a:fld id="{6A66A2DA-6F67-A54C-B155-55037CAE2D17}" type="slidenum">
              <a:rPr lang="en-US" smtClean="0"/>
              <a:t>46</a:t>
            </a:fld>
            <a:endParaRPr lang="en-US"/>
          </a:p>
        </p:txBody>
      </p:sp>
    </p:spTree>
    <p:extLst>
      <p:ext uri="{BB962C8B-B14F-4D97-AF65-F5344CB8AC3E}">
        <p14:creationId xmlns:p14="http://schemas.microsoft.com/office/powerpoint/2010/main" val="2152847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47</a:t>
            </a:fld>
            <a:endParaRPr lang="en-US"/>
          </a:p>
        </p:txBody>
      </p:sp>
    </p:spTree>
    <p:extLst>
      <p:ext uri="{BB962C8B-B14F-4D97-AF65-F5344CB8AC3E}">
        <p14:creationId xmlns:p14="http://schemas.microsoft.com/office/powerpoint/2010/main" val="2735592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Sustainable Vanilla Initiative: https://</a:t>
            </a:r>
            <a:r>
              <a:rPr lang="en-US" dirty="0" err="1"/>
              <a:t>www.idhsustainabletrade.com</a:t>
            </a:r>
            <a:r>
              <a:rPr lang="en-US" dirty="0"/>
              <a:t>/vanilla-and-cocoa/</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49</a:t>
            </a:fld>
            <a:endParaRPr lang="en-US"/>
          </a:p>
        </p:txBody>
      </p:sp>
    </p:spTree>
    <p:extLst>
      <p:ext uri="{BB962C8B-B14F-4D97-AF65-F5344CB8AC3E}">
        <p14:creationId xmlns:p14="http://schemas.microsoft.com/office/powerpoint/2010/main" val="27232331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living income movement has focused on the income gap that farmers may face with regard to the cost of a decent standard of living, it is important to recognize that annual income is not the only thing that farmers value and need. </a:t>
            </a:r>
            <a:r>
              <a:rPr lang="en-US" b="1" dirty="0"/>
              <a:t>Cash flow </a:t>
            </a:r>
            <a:r>
              <a:rPr lang="en-US" dirty="0"/>
              <a:t>throughout the year matters when it comes to food security. </a:t>
            </a:r>
            <a:r>
              <a:rPr lang="en-US" b="1" dirty="0"/>
              <a:t>Assets</a:t>
            </a:r>
            <a:r>
              <a:rPr lang="en-US" dirty="0"/>
              <a:t> (land, equipment, skills, etc.) support the capacity of households to earn income. And finally, </a:t>
            </a:r>
            <a:r>
              <a:rPr lang="en-US" b="1" dirty="0"/>
              <a:t>resilience </a:t>
            </a:r>
            <a:r>
              <a:rPr lang="en-US" dirty="0"/>
              <a:t>is the important ability to bounce back from weather and market shocks. Many of the above interventions address income, assets and / or resilience, all of which are necessary for farmers to achieve a decent standard of living over the long term.</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50</a:t>
            </a:fld>
            <a:endParaRPr lang="en-US"/>
          </a:p>
        </p:txBody>
      </p:sp>
    </p:spTree>
    <p:extLst>
      <p:ext uri="{BB962C8B-B14F-4D97-AF65-F5344CB8AC3E}">
        <p14:creationId xmlns:p14="http://schemas.microsoft.com/office/powerpoint/2010/main" val="4076567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34 Farmer Income Lab. What works to increase smallholder farmers’ income? A landscape review. 2018. https://</a:t>
            </a:r>
            <a:r>
              <a:rPr lang="en-US" sz="1200" kern="1200" dirty="0" err="1">
                <a:solidFill>
                  <a:schemeClr val="tx1"/>
                </a:solidFill>
                <a:effectLst/>
                <a:latin typeface="+mn-lt"/>
                <a:ea typeface="+mn-ea"/>
                <a:cs typeface="+mn-cs"/>
              </a:rPr>
              <a:t>www.farmerincomelab.com</a:t>
            </a:r>
            <a:r>
              <a:rPr lang="en-US" sz="1200" kern="1200" dirty="0">
                <a:solidFill>
                  <a:schemeClr val="tx1"/>
                </a:solidFill>
                <a:effectLst/>
                <a:latin typeface="+mn-lt"/>
                <a:ea typeface="+mn-ea"/>
                <a:cs typeface="+mn-cs"/>
              </a:rPr>
              <a:t>/sites/g/files/jydpyr621/files/2019-09/What%20Works_FINAL_9.19.pdf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35,36 Sustainable Food Lab, Business Fights Poverty. Enabling smallholder farmers to improve their incomes.2017. http://</a:t>
            </a:r>
            <a:r>
              <a:rPr lang="en-US" sz="1200" kern="1200" dirty="0" err="1">
                <a:solidFill>
                  <a:schemeClr val="tx1"/>
                </a:solidFill>
                <a:effectLst/>
                <a:latin typeface="+mn-lt"/>
                <a:ea typeface="+mn-ea"/>
                <a:cs typeface="+mn-cs"/>
              </a:rPr>
              <a:t>sustainablefoodlab.org</a:t>
            </a:r>
            <a:r>
              <a:rPr lang="en-US" sz="1200" kern="1200" dirty="0">
                <a:solidFill>
                  <a:schemeClr val="tx1"/>
                </a:solidFill>
                <a:effectLst/>
                <a:latin typeface="+mn-lt"/>
                <a:ea typeface="+mn-ea"/>
                <a:cs typeface="+mn-cs"/>
              </a:rPr>
              <a:t>/wp-content/uploads/2017/09/BFP-Improving-Incomes-</a:t>
            </a:r>
            <a:r>
              <a:rPr lang="en-US" sz="1200" kern="1200" dirty="0" err="1">
                <a:solidFill>
                  <a:schemeClr val="tx1"/>
                </a:solidFill>
                <a:effectLst/>
                <a:latin typeface="+mn-lt"/>
                <a:ea typeface="+mn-ea"/>
                <a:cs typeface="+mn-cs"/>
              </a:rPr>
              <a:t>WEB.pdf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37 </a:t>
            </a:r>
            <a:r>
              <a:rPr lang="en-US" sz="1200" kern="1200" dirty="0" err="1">
                <a:solidFill>
                  <a:schemeClr val="tx1"/>
                </a:solidFill>
                <a:effectLst/>
                <a:latin typeface="+mn-lt"/>
                <a:ea typeface="+mn-ea"/>
                <a:cs typeface="+mn-cs"/>
              </a:rPr>
              <a:t>Muther</a:t>
            </a:r>
            <a:r>
              <a:rPr lang="en-US" sz="1200" kern="1200" dirty="0">
                <a:solidFill>
                  <a:schemeClr val="tx1"/>
                </a:solidFill>
                <a:effectLst/>
                <a:latin typeface="+mn-lt"/>
                <a:ea typeface="+mn-ea"/>
                <a:cs typeface="+mn-cs"/>
              </a:rPr>
              <a:t>, K. FSG. </a:t>
            </a:r>
            <a:r>
              <a:rPr lang="en-US" sz="1200" kern="1200" dirty="0" err="1">
                <a:solidFill>
                  <a:schemeClr val="tx1"/>
                </a:solidFill>
                <a:effectLst/>
                <a:latin typeface="+mn-lt"/>
                <a:ea typeface="+mn-ea"/>
                <a:cs typeface="+mn-cs"/>
              </a:rPr>
              <a:t>Yieldwise</a:t>
            </a:r>
            <a:r>
              <a:rPr lang="en-US" sz="1200" kern="1200" dirty="0">
                <a:solidFill>
                  <a:schemeClr val="tx1"/>
                </a:solidFill>
                <a:effectLst/>
                <a:latin typeface="+mn-lt"/>
                <a:ea typeface="+mn-ea"/>
                <a:cs typeface="+mn-cs"/>
              </a:rPr>
              <a:t>. Building a Better Food System in Africa Through Shared Value Partnerships. https://</a:t>
            </a:r>
            <a:r>
              <a:rPr lang="en-US" sz="1200" kern="1200" dirty="0" err="1">
                <a:solidFill>
                  <a:schemeClr val="tx1"/>
                </a:solidFill>
                <a:effectLst/>
                <a:latin typeface="+mn-lt"/>
                <a:ea typeface="+mn-ea"/>
                <a:cs typeface="+mn-cs"/>
              </a:rPr>
              <a:t>www.sharedvalue.org</a:t>
            </a:r>
            <a:r>
              <a:rPr lang="en-US" sz="1200" kern="1200" dirty="0">
                <a:solidFill>
                  <a:schemeClr val="tx1"/>
                </a:solidFill>
                <a:effectLst/>
                <a:latin typeface="+mn-lt"/>
                <a:ea typeface="+mn-ea"/>
                <a:cs typeface="+mn-cs"/>
              </a:rPr>
              <a:t>/resource/</a:t>
            </a:r>
            <a:r>
              <a:rPr lang="en-US" sz="1200" kern="1200" dirty="0" err="1">
                <a:solidFill>
                  <a:schemeClr val="tx1"/>
                </a:solidFill>
                <a:effectLst/>
                <a:latin typeface="+mn-lt"/>
                <a:ea typeface="+mn-ea"/>
                <a:cs typeface="+mn-cs"/>
              </a:rPr>
              <a:t>yieldwise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51</a:t>
            </a:fld>
            <a:endParaRPr lang="en-US"/>
          </a:p>
        </p:txBody>
      </p:sp>
    </p:spTree>
    <p:extLst>
      <p:ext uri="{BB962C8B-B14F-4D97-AF65-F5344CB8AC3E}">
        <p14:creationId xmlns:p14="http://schemas.microsoft.com/office/powerpoint/2010/main" val="1814725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Syngenta Foundation: https://</a:t>
            </a:r>
            <a:r>
              <a:rPr lang="en-US" dirty="0" err="1"/>
              <a:t>www.syngentafoundation.org</a:t>
            </a:r>
            <a:r>
              <a:rPr lang="en-US" dirty="0"/>
              <a:t>/agricultural-insurance-Kenya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GIZ: https://</a:t>
            </a:r>
            <a:r>
              <a:rPr lang="en-US" dirty="0" err="1"/>
              <a:t>www.giz.de</a:t>
            </a:r>
            <a:r>
              <a:rPr lang="en-US" dirty="0"/>
              <a:t>/</a:t>
            </a:r>
            <a:r>
              <a:rPr lang="en-US" dirty="0" err="1"/>
              <a:t>en</a:t>
            </a:r>
            <a:r>
              <a:rPr lang="en-US" dirty="0"/>
              <a:t>/worldwide/42696.html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52</a:t>
            </a:fld>
            <a:endParaRPr lang="en-US"/>
          </a:p>
        </p:txBody>
      </p:sp>
    </p:spTree>
    <p:extLst>
      <p:ext uri="{BB962C8B-B14F-4D97-AF65-F5344CB8AC3E}">
        <p14:creationId xmlns:p14="http://schemas.microsoft.com/office/powerpoint/2010/main" val="2887814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r>
              <a:rPr lang="en-US" dirty="0"/>
              <a:t>https://</a:t>
            </a:r>
            <a:r>
              <a:rPr lang="en-US" dirty="0" err="1"/>
              <a:t>www.care.org</a:t>
            </a:r>
            <a:r>
              <a:rPr lang="en-US" dirty="0"/>
              <a:t>/our-work/education-and-work/</a:t>
            </a:r>
            <a:r>
              <a:rPr lang="en-US" dirty="0" err="1"/>
              <a:t>microsavings</a:t>
            </a:r>
            <a:r>
              <a:rPr lang="en-US" dirty="0"/>
              <a:t>/</a:t>
            </a:r>
          </a:p>
          <a:p>
            <a:r>
              <a:rPr lang="en-US" dirty="0"/>
              <a:t>https://</a:t>
            </a:r>
            <a:r>
              <a:rPr lang="en-US" dirty="0" err="1"/>
              <a:t>rootcapital.org</a:t>
            </a:r>
            <a:r>
              <a:rPr lang="en-US" dirty="0"/>
              <a:t>/how-to-apply-for-a-loan/advisory-services/</a:t>
            </a:r>
          </a:p>
        </p:txBody>
      </p:sp>
      <p:sp>
        <p:nvSpPr>
          <p:cNvPr id="4" name="Slide Number Placeholder 3"/>
          <p:cNvSpPr>
            <a:spLocks noGrp="1"/>
          </p:cNvSpPr>
          <p:nvPr>
            <p:ph type="sldNum" sz="quarter" idx="5"/>
          </p:nvPr>
        </p:nvSpPr>
        <p:spPr/>
        <p:txBody>
          <a:bodyPr/>
          <a:lstStyle/>
          <a:p>
            <a:fld id="{6A66A2DA-6F67-A54C-B155-55037CAE2D17}" type="slidenum">
              <a:rPr lang="en-US" smtClean="0"/>
              <a:t>54</a:t>
            </a:fld>
            <a:endParaRPr lang="en-US"/>
          </a:p>
        </p:txBody>
      </p:sp>
    </p:spTree>
    <p:extLst>
      <p:ext uri="{BB962C8B-B14F-4D97-AF65-F5344CB8AC3E}">
        <p14:creationId xmlns:p14="http://schemas.microsoft.com/office/powerpoint/2010/main" val="283591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5</a:t>
            </a:fld>
            <a:endParaRPr lang="en-US" dirty="0"/>
          </a:p>
        </p:txBody>
      </p:sp>
    </p:spTree>
    <p:extLst>
      <p:ext uri="{BB962C8B-B14F-4D97-AF65-F5344CB8AC3E}">
        <p14:creationId xmlns:p14="http://schemas.microsoft.com/office/powerpoint/2010/main" val="1177346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https://</a:t>
            </a:r>
            <a:r>
              <a:rPr lang="en-US" dirty="0" err="1"/>
              <a:t>www.winrock.org</a:t>
            </a:r>
            <a:r>
              <a:rPr lang="en-US" dirty="0"/>
              <a:t>/wp-content/uploads/2017/08/AgNRM-Tenure-Assessment_CECOTAPS_08-15-2017_Final6.pdf</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55</a:t>
            </a:fld>
            <a:endParaRPr lang="en-US"/>
          </a:p>
        </p:txBody>
      </p:sp>
    </p:spTree>
    <p:extLst>
      <p:ext uri="{BB962C8B-B14F-4D97-AF65-F5344CB8AC3E}">
        <p14:creationId xmlns:p14="http://schemas.microsoft.com/office/powerpoint/2010/main" val="1881605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a:t>
            </a:r>
          </a:p>
          <a:p>
            <a:pPr marL="0" indent="0">
              <a:buNone/>
            </a:pPr>
            <a:r>
              <a:rPr lang="en-US" sz="1200" i="1" dirty="0"/>
              <a:t>Source: </a:t>
            </a:r>
            <a:r>
              <a:rPr lang="en-US" sz="1200" i="1" dirty="0">
                <a:hlinkClick r:id="rId3"/>
              </a:rPr>
              <a:t>https://www.meridia.land/cases/clap</a:t>
            </a:r>
            <a:r>
              <a:rPr lang="en-US" sz="1200" i="1" dirty="0"/>
              <a:t> </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56</a:t>
            </a:fld>
            <a:endParaRPr lang="en-US"/>
          </a:p>
        </p:txBody>
      </p:sp>
    </p:spTree>
    <p:extLst>
      <p:ext uri="{BB962C8B-B14F-4D97-AF65-F5344CB8AC3E}">
        <p14:creationId xmlns:p14="http://schemas.microsoft.com/office/powerpoint/2010/main" val="3414163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22. Farmer Income Lab. What works to increase smallholder farmers’ income? A landscape review. 2018. https://</a:t>
            </a:r>
            <a:r>
              <a:rPr lang="en-US" sz="1200" kern="1200" dirty="0" err="1">
                <a:solidFill>
                  <a:schemeClr val="tx1"/>
                </a:solidFill>
                <a:effectLst/>
                <a:latin typeface="+mn-lt"/>
                <a:ea typeface="+mn-ea"/>
                <a:cs typeface="+mn-cs"/>
              </a:rPr>
              <a:t>www.farmerincomelab.com</a:t>
            </a:r>
            <a:r>
              <a:rPr lang="en-US" sz="1200" kern="1200" dirty="0">
                <a:solidFill>
                  <a:schemeClr val="tx1"/>
                </a:solidFill>
                <a:effectLst/>
                <a:latin typeface="+mn-lt"/>
                <a:ea typeface="+mn-ea"/>
                <a:cs typeface="+mn-cs"/>
              </a:rPr>
              <a:t>/sites/g/files/jydpyr621/files/2019-09/What%20Works_FINAL_9.19.pdf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23. Cargill. Farmer Organization. 2019. https://</a:t>
            </a:r>
            <a:r>
              <a:rPr lang="en-US" sz="1200" kern="1200" dirty="0" err="1">
                <a:solidFill>
                  <a:schemeClr val="tx1"/>
                </a:solidFill>
                <a:effectLst/>
                <a:latin typeface="+mn-lt"/>
                <a:ea typeface="+mn-ea"/>
                <a:cs typeface="+mn-cs"/>
              </a:rPr>
              <a:t>www.cargill.com</a:t>
            </a:r>
            <a:r>
              <a:rPr lang="en-US" sz="1200" kern="1200" dirty="0">
                <a:solidFill>
                  <a:schemeClr val="tx1"/>
                </a:solidFill>
                <a:effectLst/>
                <a:latin typeface="+mn-lt"/>
                <a:ea typeface="+mn-ea"/>
                <a:cs typeface="+mn-cs"/>
              </a:rPr>
              <a:t>/sustainability/cocoa/farmer-organizations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24. IDH. Service Delivery Models. 2019. https://</a:t>
            </a:r>
            <a:r>
              <a:rPr lang="en-US" sz="1200" kern="1200" dirty="0" err="1">
                <a:solidFill>
                  <a:schemeClr val="tx1"/>
                </a:solidFill>
                <a:effectLst/>
                <a:latin typeface="+mn-lt"/>
                <a:ea typeface="+mn-ea"/>
                <a:cs typeface="+mn-cs"/>
              </a:rPr>
              <a:t>www.idhsustainabletrade.com</a:t>
            </a:r>
            <a:r>
              <a:rPr lang="en-US" sz="1200" kern="1200" dirty="0">
                <a:solidFill>
                  <a:schemeClr val="tx1"/>
                </a:solidFill>
                <a:effectLst/>
                <a:latin typeface="+mn-lt"/>
                <a:ea typeface="+mn-ea"/>
                <a:cs typeface="+mn-cs"/>
              </a:rPr>
              <a:t>/approach/service-delivery-models/</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57</a:t>
            </a:fld>
            <a:endParaRPr lang="en-US"/>
          </a:p>
        </p:txBody>
      </p:sp>
    </p:spTree>
    <p:extLst>
      <p:ext uri="{BB962C8B-B14F-4D97-AF65-F5344CB8AC3E}">
        <p14:creationId xmlns:p14="http://schemas.microsoft.com/office/powerpoint/2010/main" val="3955589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r>
              <a:rPr lang="en-US" dirty="0"/>
              <a:t>https://</a:t>
            </a:r>
            <a:r>
              <a:rPr lang="en-US" dirty="0" err="1"/>
              <a:t>coopcoffees.coop</a:t>
            </a:r>
            <a:r>
              <a:rPr lang="en-US" dirty="0"/>
              <a:t>/</a:t>
            </a:r>
            <a:r>
              <a:rPr lang="en-US" dirty="0" err="1"/>
              <a:t>norandino</a:t>
            </a:r>
            <a:r>
              <a:rPr lang="en-US" dirty="0"/>
              <a:t>/</a:t>
            </a:r>
          </a:p>
          <a:p>
            <a:r>
              <a:rPr lang="en-US" dirty="0"/>
              <a:t>https://</a:t>
            </a:r>
            <a:r>
              <a:rPr lang="en-US" dirty="0" err="1"/>
              <a:t>coopnorandino.com.pe</a:t>
            </a:r>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58</a:t>
            </a:fld>
            <a:endParaRPr lang="en-US"/>
          </a:p>
        </p:txBody>
      </p:sp>
    </p:spTree>
    <p:extLst>
      <p:ext uri="{BB962C8B-B14F-4D97-AF65-F5344CB8AC3E}">
        <p14:creationId xmlns:p14="http://schemas.microsoft.com/office/powerpoint/2010/main" val="3757709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https://</a:t>
            </a:r>
            <a:r>
              <a:rPr lang="en-US" dirty="0" err="1"/>
              <a:t>www.idhsustainabletrade.com</a:t>
            </a:r>
            <a:r>
              <a:rPr lang="en-US" dirty="0"/>
              <a:t>/approach/service-delivery-models/</a:t>
            </a:r>
          </a:p>
        </p:txBody>
      </p:sp>
      <p:sp>
        <p:nvSpPr>
          <p:cNvPr id="4" name="Slide Number Placeholder 3"/>
          <p:cNvSpPr>
            <a:spLocks noGrp="1"/>
          </p:cNvSpPr>
          <p:nvPr>
            <p:ph type="sldNum" sz="quarter" idx="5"/>
          </p:nvPr>
        </p:nvSpPr>
        <p:spPr/>
        <p:txBody>
          <a:bodyPr/>
          <a:lstStyle/>
          <a:p>
            <a:fld id="{6A66A2DA-6F67-A54C-B155-55037CAE2D17}" type="slidenum">
              <a:rPr lang="en-US" smtClean="0"/>
              <a:t>59</a:t>
            </a:fld>
            <a:endParaRPr lang="en-US"/>
          </a:p>
        </p:txBody>
      </p:sp>
    </p:spTree>
    <p:extLst>
      <p:ext uri="{BB962C8B-B14F-4D97-AF65-F5344CB8AC3E}">
        <p14:creationId xmlns:p14="http://schemas.microsoft.com/office/powerpoint/2010/main" val="2183002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www.developpp.de</a:t>
            </a:r>
            <a:r>
              <a:rPr lang="en-US" dirty="0"/>
              <a:t>/</a:t>
            </a:r>
            <a:r>
              <a:rPr lang="en-US" dirty="0" err="1"/>
              <a:t>en</a:t>
            </a:r>
            <a:r>
              <a:rPr lang="en-US" dirty="0"/>
              <a:t>/projects-and-success-stories-</a:t>
            </a:r>
            <a:r>
              <a:rPr lang="en-US" dirty="0" err="1"/>
              <a:t>developppde</a:t>
            </a:r>
            <a:r>
              <a:rPr lang="en-US" dirty="0"/>
              <a:t>-success-stories/</a:t>
            </a:r>
            <a:r>
              <a:rPr lang="en-US" dirty="0" err="1"/>
              <a:t>giz</a:t>
            </a:r>
            <a:r>
              <a:rPr lang="en-US" dirty="0"/>
              <a:t>-sap-</a:t>
            </a:r>
            <a:r>
              <a:rPr lang="en-US" dirty="0" err="1"/>
              <a:t>uganda</a:t>
            </a:r>
            <a:r>
              <a:rPr lang="en-US" dirty="0"/>
              <a:t>/</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60</a:t>
            </a:fld>
            <a:endParaRPr lang="en-US"/>
          </a:p>
        </p:txBody>
      </p:sp>
    </p:spTree>
    <p:extLst>
      <p:ext uri="{BB962C8B-B14F-4D97-AF65-F5344CB8AC3E}">
        <p14:creationId xmlns:p14="http://schemas.microsoft.com/office/powerpoint/2010/main" val="622394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Resources</a:t>
            </a:r>
          </a:p>
          <a:p>
            <a:r>
              <a:rPr lang="en-US" dirty="0"/>
              <a:t>https://</a:t>
            </a:r>
            <a:r>
              <a:rPr lang="en-US" dirty="0" err="1"/>
              <a:t>www.nestle-nespresso.com</a:t>
            </a:r>
            <a:r>
              <a:rPr lang="en-US" dirty="0"/>
              <a:t>/news/nespresso-joins-public-private-partnership-to-pilot-an-innovative-retirement-program-for-colombian-coffee-farmers</a:t>
            </a:r>
          </a:p>
          <a:p>
            <a:r>
              <a:rPr lang="en-US" dirty="0"/>
              <a:t>https://</a:t>
            </a:r>
            <a:r>
              <a:rPr lang="en-US" dirty="0" err="1"/>
              <a:t>www.nationalgeographic.com</a:t>
            </a:r>
            <a:r>
              <a:rPr lang="en-US" dirty="0"/>
              <a:t>/science/2020/02/partner-content-securing-livelihood-for-generations-of-coffee-farmers/</a:t>
            </a:r>
          </a:p>
          <a:p>
            <a:endParaRPr lang="en-US" dirty="0"/>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62</a:t>
            </a:fld>
            <a:endParaRPr lang="en-US"/>
          </a:p>
        </p:txBody>
      </p:sp>
    </p:spTree>
    <p:extLst>
      <p:ext uri="{BB962C8B-B14F-4D97-AF65-F5344CB8AC3E}">
        <p14:creationId xmlns:p14="http://schemas.microsoft.com/office/powerpoint/2010/main" val="24429615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38. Farmer Income Lab. What works to increase smallholder farmers’ income? A landscape review. 2018. https://</a:t>
            </a:r>
            <a:r>
              <a:rPr lang="en-US" sz="1200" kern="1200" dirty="0" err="1">
                <a:solidFill>
                  <a:schemeClr val="tx1"/>
                </a:solidFill>
                <a:effectLst/>
                <a:latin typeface="+mn-lt"/>
                <a:ea typeface="+mn-ea"/>
                <a:cs typeface="+mn-cs"/>
              </a:rPr>
              <a:t>www.farmerincomelab.com</a:t>
            </a:r>
            <a:r>
              <a:rPr lang="en-US" sz="1200" kern="1200" dirty="0">
                <a:solidFill>
                  <a:schemeClr val="tx1"/>
                </a:solidFill>
                <a:effectLst/>
                <a:latin typeface="+mn-lt"/>
                <a:ea typeface="+mn-ea"/>
                <a:cs typeface="+mn-cs"/>
              </a:rPr>
              <a:t>/sites/g/files/jydpyr621/files/2019-09/What%20Works_FINAL_9.19.pdf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39. Sustainable Food Lab, Business Fights Poverty. Enabling smallholder farmers to improve their incomes. 2017. http://</a:t>
            </a:r>
            <a:r>
              <a:rPr lang="en-US" sz="1200" kern="1200" dirty="0" err="1">
                <a:solidFill>
                  <a:schemeClr val="tx1"/>
                </a:solidFill>
                <a:effectLst/>
                <a:latin typeface="+mn-lt"/>
                <a:ea typeface="+mn-ea"/>
                <a:cs typeface="+mn-cs"/>
              </a:rPr>
              <a:t>sustainablefoodlab.org</a:t>
            </a:r>
            <a:r>
              <a:rPr lang="en-US" sz="1200" kern="1200" dirty="0">
                <a:solidFill>
                  <a:schemeClr val="tx1"/>
                </a:solidFill>
                <a:effectLst/>
                <a:latin typeface="+mn-lt"/>
                <a:ea typeface="+mn-ea"/>
                <a:cs typeface="+mn-cs"/>
              </a:rPr>
              <a:t>/wp-content/uploads/2017/09/BFP-Improving-Incomes-</a:t>
            </a:r>
            <a:r>
              <a:rPr lang="en-US" sz="1200" kern="1200" dirty="0" err="1">
                <a:solidFill>
                  <a:schemeClr val="tx1"/>
                </a:solidFill>
                <a:effectLst/>
                <a:latin typeface="+mn-lt"/>
                <a:ea typeface="+mn-ea"/>
                <a:cs typeface="+mn-cs"/>
              </a:rPr>
              <a:t>WEB.pdf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63</a:t>
            </a:fld>
            <a:endParaRPr lang="en-US"/>
          </a:p>
        </p:txBody>
      </p:sp>
    </p:spTree>
    <p:extLst>
      <p:ext uri="{BB962C8B-B14F-4D97-AF65-F5344CB8AC3E}">
        <p14:creationId xmlns:p14="http://schemas.microsoft.com/office/powerpoint/2010/main" val="38451387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err="1"/>
              <a:t>DeveloPPP.de</a:t>
            </a:r>
            <a:r>
              <a:rPr lang="en-US" sz="1200" baseline="0" dirty="0"/>
              <a:t>: https://</a:t>
            </a:r>
            <a:r>
              <a:rPr lang="en-US" sz="1200" baseline="0" dirty="0" err="1"/>
              <a:t>www.developpp.de</a:t>
            </a:r>
            <a:r>
              <a:rPr lang="en-US" sz="1200" baseline="0" dirty="0"/>
              <a:t>/</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64</a:t>
            </a:fld>
            <a:endParaRPr lang="en-US"/>
          </a:p>
        </p:txBody>
      </p:sp>
    </p:spTree>
    <p:extLst>
      <p:ext uri="{BB962C8B-B14F-4D97-AF65-F5344CB8AC3E}">
        <p14:creationId xmlns:p14="http://schemas.microsoft.com/office/powerpoint/2010/main" val="1574534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sustainablefoodlab.org</a:t>
            </a:r>
            <a:r>
              <a:rPr lang="en-US" dirty="0"/>
              <a:t>/wp-content/uploads/2019/10/Helping-Cocoa-Farmers-to-Achieve-A-Living-Income-and-Adapt-to-Climate-Change-1.pdf</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66</a:t>
            </a:fld>
            <a:endParaRPr lang="en-US"/>
          </a:p>
        </p:txBody>
      </p:sp>
    </p:spTree>
    <p:extLst>
      <p:ext uri="{BB962C8B-B14F-4D97-AF65-F5344CB8AC3E}">
        <p14:creationId xmlns:p14="http://schemas.microsoft.com/office/powerpoint/2010/main" val="201374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6</a:t>
            </a:fld>
            <a:endParaRPr lang="en-US" dirty="0"/>
          </a:p>
        </p:txBody>
      </p:sp>
    </p:spTree>
    <p:extLst>
      <p:ext uri="{BB962C8B-B14F-4D97-AF65-F5344CB8AC3E}">
        <p14:creationId xmlns:p14="http://schemas.microsoft.com/office/powerpoint/2010/main" val="32516445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40. International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Organization. Decent and productive work in agriculture. 2017. https://</a:t>
            </a:r>
            <a:r>
              <a:rPr lang="en-US" sz="1200" kern="1200" dirty="0" err="1">
                <a:solidFill>
                  <a:schemeClr val="tx1"/>
                </a:solidFill>
                <a:effectLst/>
                <a:latin typeface="+mn-lt"/>
                <a:ea typeface="+mn-ea"/>
                <a:cs typeface="+mn-cs"/>
              </a:rPr>
              <a:t>www.ilo.org</a:t>
            </a:r>
            <a:r>
              <a:rPr lang="en-US" sz="1200" kern="1200" dirty="0">
                <a:solidFill>
                  <a:schemeClr val="tx1"/>
                </a:solidFill>
                <a:effectLst/>
                <a:latin typeface="+mn-lt"/>
                <a:ea typeface="+mn-ea"/>
                <a:cs typeface="+mn-cs"/>
              </a:rPr>
              <a:t>/wcmsp5/groups/public/---</a:t>
            </a:r>
            <a:r>
              <a:rPr lang="en-US" sz="1200" kern="1200" dirty="0" err="1">
                <a:solidFill>
                  <a:schemeClr val="tx1"/>
                </a:solidFill>
                <a:effectLst/>
                <a:latin typeface="+mn-lt"/>
                <a:ea typeface="+mn-ea"/>
                <a:cs typeface="+mn-cs"/>
              </a:rPr>
              <a:t>ed_dialogue</a:t>
            </a:r>
            <a:r>
              <a:rPr lang="en-US" sz="1200" kern="1200" dirty="0">
                <a:solidFill>
                  <a:schemeClr val="tx1"/>
                </a:solidFill>
                <a:effectLst/>
                <a:latin typeface="+mn-lt"/>
                <a:ea typeface="+mn-ea"/>
                <a:cs typeface="+mn-cs"/>
              </a:rPr>
              <a:t>/---sector/documents/publication/wcms_437173.pdf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41. </a:t>
            </a:r>
            <a:r>
              <a:rPr lang="en-US" sz="1200" kern="1200" dirty="0" err="1">
                <a:solidFill>
                  <a:schemeClr val="tx1"/>
                </a:solidFill>
                <a:effectLst/>
                <a:latin typeface="+mn-lt"/>
                <a:ea typeface="+mn-ea"/>
                <a:cs typeface="+mn-cs"/>
              </a:rPr>
              <a:t>Kanesathasan</a:t>
            </a:r>
            <a:r>
              <a:rPr lang="en-US" sz="1200" kern="1200" dirty="0">
                <a:solidFill>
                  <a:schemeClr val="tx1"/>
                </a:solidFill>
                <a:effectLst/>
                <a:latin typeface="+mn-lt"/>
                <a:ea typeface="+mn-ea"/>
                <a:cs typeface="+mn-cs"/>
              </a:rPr>
              <a:t>, A. et al. Capturing the Gender Effect. 2013. https://</a:t>
            </a:r>
            <a:r>
              <a:rPr lang="en-US" sz="1200" kern="1200" dirty="0" err="1">
                <a:solidFill>
                  <a:schemeClr val="tx1"/>
                </a:solidFill>
                <a:effectLst/>
                <a:latin typeface="+mn-lt"/>
                <a:ea typeface="+mn-ea"/>
                <a:cs typeface="+mn-cs"/>
              </a:rPr>
              <a:t>www.icrw.org</a:t>
            </a:r>
            <a:r>
              <a:rPr lang="en-US" sz="1200" kern="1200" dirty="0">
                <a:solidFill>
                  <a:schemeClr val="tx1"/>
                </a:solidFill>
                <a:effectLst/>
                <a:latin typeface="+mn-lt"/>
                <a:ea typeface="+mn-ea"/>
                <a:cs typeface="+mn-cs"/>
              </a:rPr>
              <a:t>/publications/capturing-the-gender-effect/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42. Sustainable Food Lab, Business Fights Poverty. Enabling smallholder farmers to improve their incomes. 2017. http://</a:t>
            </a:r>
            <a:r>
              <a:rPr lang="en-US" sz="1200" kern="1200" dirty="0" err="1">
                <a:solidFill>
                  <a:schemeClr val="tx1"/>
                </a:solidFill>
                <a:effectLst/>
                <a:latin typeface="+mn-lt"/>
                <a:ea typeface="+mn-ea"/>
                <a:cs typeface="+mn-cs"/>
              </a:rPr>
              <a:t>sustainablefoodlab.org</a:t>
            </a:r>
            <a:r>
              <a:rPr lang="en-US" sz="1200" kern="1200" dirty="0">
                <a:solidFill>
                  <a:schemeClr val="tx1"/>
                </a:solidFill>
                <a:effectLst/>
                <a:latin typeface="+mn-lt"/>
                <a:ea typeface="+mn-ea"/>
                <a:cs typeface="+mn-cs"/>
              </a:rPr>
              <a:t>/wp-content/uploads/2017/09/BFP-Improving-Incomes-</a:t>
            </a:r>
            <a:r>
              <a:rPr lang="en-US" sz="1200" kern="1200" dirty="0" err="1">
                <a:solidFill>
                  <a:schemeClr val="tx1"/>
                </a:solidFill>
                <a:effectLst/>
                <a:latin typeface="+mn-lt"/>
                <a:ea typeface="+mn-ea"/>
                <a:cs typeface="+mn-cs"/>
              </a:rPr>
              <a:t>WEB.pdf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67</a:t>
            </a:fld>
            <a:endParaRPr lang="en-US"/>
          </a:p>
        </p:txBody>
      </p:sp>
    </p:spTree>
    <p:extLst>
      <p:ext uri="{BB962C8B-B14F-4D97-AF65-F5344CB8AC3E}">
        <p14:creationId xmlns:p14="http://schemas.microsoft.com/office/powerpoint/2010/main" val="29415022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GIZ: https://</a:t>
            </a:r>
            <a:r>
              <a:rPr lang="en-US" dirty="0" err="1"/>
              <a:t>www.kakaoforum.de</a:t>
            </a:r>
            <a:r>
              <a:rPr lang="en-US" dirty="0"/>
              <a:t>/</a:t>
            </a:r>
            <a:r>
              <a:rPr lang="en-US" dirty="0" err="1"/>
              <a:t>en</a:t>
            </a:r>
            <a:r>
              <a:rPr lang="en-US" dirty="0"/>
              <a:t>/our-work/pro-</a:t>
            </a:r>
            <a:r>
              <a:rPr lang="en-US" dirty="0" err="1"/>
              <a:t>planteurs</a:t>
            </a:r>
            <a:r>
              <a:rPr lang="en-US" dirty="0"/>
              <a:t>-project/</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68</a:t>
            </a:fld>
            <a:endParaRPr lang="en-US"/>
          </a:p>
        </p:txBody>
      </p:sp>
    </p:spTree>
    <p:extLst>
      <p:ext uri="{BB962C8B-B14F-4D97-AF65-F5344CB8AC3E}">
        <p14:creationId xmlns:p14="http://schemas.microsoft.com/office/powerpoint/2010/main" val="1469114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69</a:t>
            </a:fld>
            <a:endParaRPr lang="en-US"/>
          </a:p>
        </p:txBody>
      </p:sp>
    </p:spTree>
    <p:extLst>
      <p:ext uri="{BB962C8B-B14F-4D97-AF65-F5344CB8AC3E}">
        <p14:creationId xmlns:p14="http://schemas.microsoft.com/office/powerpoint/2010/main" val="10825634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70</a:t>
            </a:fld>
            <a:endParaRPr lang="en-US"/>
          </a:p>
        </p:txBody>
      </p:sp>
    </p:spTree>
    <p:extLst>
      <p:ext uri="{BB962C8B-B14F-4D97-AF65-F5344CB8AC3E}">
        <p14:creationId xmlns:p14="http://schemas.microsoft.com/office/powerpoint/2010/main" val="12944483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you know if your efforts are working to close the gap? When working to improve producer income, assets and resilience it is imperative to track progress as a way of understanding if interventions are working, to be able to improve where possible and to be able to share results to tell the story of your sustainability efforts. An affordable way to measure progress is critical for most companies, who will want to focus investment on supporting farmers while also building effective information feedback loops.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sit down with colleagues to understand WHAT you want to measure and WHY (i.e. how will this information be useful). Start by mapping out project objectives and designing indicators that help you to understand if you are reaching your set company targets. Depending on your needs, your company may use just quantitative data (generally obtained through a survey) or both quantitative and qualitative data (a mix of survey, focus group and interview data). Data can be collected over a range of indicators, covering productivity, quality, income, food security, resilience and other livelihood elements.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on performance measurement in smallholders supply chains, including guiding questions and indicator areas, see Sustainable Food Lab. A Shared Approach to Performance Measurement: Common Indicators and Metrics. 2016.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A66A2DA-6F67-A54C-B155-55037CAE2D17}" type="slidenum">
              <a:rPr lang="en-US" smtClean="0"/>
              <a:t>71</a:t>
            </a:fld>
            <a:endParaRPr lang="en-US"/>
          </a:p>
        </p:txBody>
      </p:sp>
    </p:spTree>
    <p:extLst>
      <p:ext uri="{BB962C8B-B14F-4D97-AF65-F5344CB8AC3E}">
        <p14:creationId xmlns:p14="http://schemas.microsoft.com/office/powerpoint/2010/main" val="34740930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Performance measurement can be useful for a single study to measure the state of producers at a particular point in time (such as adoption of good agricultural practices, yield or income),</a:t>
            </a:r>
          </a:p>
          <a:p>
            <a:r>
              <a:rPr lang="en-US" sz="1200" kern="1200" dirty="0">
                <a:solidFill>
                  <a:schemeClr val="tx1"/>
                </a:solidFill>
                <a:effectLst/>
                <a:latin typeface="+mn-lt"/>
                <a:ea typeface="+mn-ea"/>
                <a:cs typeface="+mn-cs"/>
              </a:rPr>
              <a:t>and for subsequent measurements to identify whether activities are being accomplished as expected and whether the main outcomes are moving in the right direction. This is particularly relevant for understanding the effects of your company’s adaptation of business practices to directly improve farmer income, or supply chain innovations aimed at building producer assets and resilience. This approach can allow for some general analysis of correlation between the adoption of better management practices and specific outcomes (e.g. crop yields), but is not necessarily rigorous enough to demonstrate the attribution of outcomes to specific activities. Attribution questions – how much change can be attributed to a specific intervention – can possibly be included in more rigorous methods, including counterfactual groups for comparison.</a:t>
            </a:r>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72</a:t>
            </a:fld>
            <a:endParaRPr lang="en-US"/>
          </a:p>
        </p:txBody>
      </p:sp>
    </p:spTree>
    <p:extLst>
      <p:ext uri="{BB962C8B-B14F-4D97-AF65-F5344CB8AC3E}">
        <p14:creationId xmlns:p14="http://schemas.microsoft.com/office/powerpoint/2010/main" val="28428086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www.ipsos.com</a:t>
            </a:r>
            <a:r>
              <a:rPr lang="en-US" dirty="0"/>
              <a:t>/</a:t>
            </a:r>
            <a:r>
              <a:rPr lang="en-US" dirty="0" err="1"/>
              <a:t>en</a:t>
            </a:r>
            <a:r>
              <a:rPr lang="en-US" dirty="0"/>
              <a:t>-us/news-polls/Mondelez-Annual-Report-Publication-Cocoa-Life-2019</a:t>
            </a:r>
          </a:p>
        </p:txBody>
      </p:sp>
      <p:sp>
        <p:nvSpPr>
          <p:cNvPr id="4" name="Slide Number Placeholder 3"/>
          <p:cNvSpPr>
            <a:spLocks noGrp="1"/>
          </p:cNvSpPr>
          <p:nvPr>
            <p:ph type="sldNum" sz="quarter" idx="5"/>
          </p:nvPr>
        </p:nvSpPr>
        <p:spPr/>
        <p:txBody>
          <a:bodyPr/>
          <a:lstStyle/>
          <a:p>
            <a:fld id="{6A66A2DA-6F67-A54C-B155-55037CAE2D17}" type="slidenum">
              <a:rPr lang="en-US" smtClean="0"/>
              <a:t>73</a:t>
            </a:fld>
            <a:endParaRPr lang="en-US"/>
          </a:p>
        </p:txBody>
      </p:sp>
    </p:spTree>
    <p:extLst>
      <p:ext uri="{BB962C8B-B14F-4D97-AF65-F5344CB8AC3E}">
        <p14:creationId xmlns:p14="http://schemas.microsoft.com/office/powerpoint/2010/main" val="246361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7</a:t>
            </a:fld>
            <a:endParaRPr lang="en-US" dirty="0"/>
          </a:p>
        </p:txBody>
      </p:sp>
    </p:spTree>
    <p:extLst>
      <p:ext uri="{BB962C8B-B14F-4D97-AF65-F5344CB8AC3E}">
        <p14:creationId xmlns:p14="http://schemas.microsoft.com/office/powerpoint/2010/main" val="2456078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8</a:t>
            </a:fld>
            <a:endParaRPr lang="en-US" dirty="0"/>
          </a:p>
        </p:txBody>
      </p:sp>
    </p:spTree>
    <p:extLst>
      <p:ext uri="{BB962C8B-B14F-4D97-AF65-F5344CB8AC3E}">
        <p14:creationId xmlns:p14="http://schemas.microsoft.com/office/powerpoint/2010/main" val="3420542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https://www.ethicaltrade.org/sites/default/files/shared_resources/guide_to_buying_responsibly.pdf</a:t>
            </a:r>
            <a:endParaRPr lang="en-US" dirty="0"/>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9</a:t>
            </a:fld>
            <a:endParaRPr lang="en-US" dirty="0"/>
          </a:p>
        </p:txBody>
      </p:sp>
    </p:spTree>
    <p:extLst>
      <p:ext uri="{BB962C8B-B14F-4D97-AF65-F5344CB8AC3E}">
        <p14:creationId xmlns:p14="http://schemas.microsoft.com/office/powerpoint/2010/main" val="2404559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B7B1-0BB6-2342-BCA2-74AE59CE4B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BE9B18-E51B-3442-984E-A06C322C5C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2E6CD-17AF-0146-81BE-8D7486B9C14F}"/>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5" name="Footer Placeholder 4">
            <a:extLst>
              <a:ext uri="{FF2B5EF4-FFF2-40B4-BE49-F238E27FC236}">
                <a16:creationId xmlns:a16="http://schemas.microsoft.com/office/drawing/2014/main" id="{40A3F113-DE09-6940-A50D-3A0286717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8DFBB-9C10-1249-A2CD-369736FB153D}"/>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3151299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C6D5-D124-0441-8E38-352B1D30A8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6B04AD-B4A8-8641-9F97-0B4E598428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41606-8160-434B-8404-7FAA1C25F525}"/>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5" name="Footer Placeholder 4">
            <a:extLst>
              <a:ext uri="{FF2B5EF4-FFF2-40B4-BE49-F238E27FC236}">
                <a16:creationId xmlns:a16="http://schemas.microsoft.com/office/drawing/2014/main" id="{8224631E-00A5-DC4C-B017-B899FD0A4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5E283-6628-024F-ADB5-2EF0906DF8E4}"/>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320141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FDA5E4-D765-5F48-BB2B-8A42398BD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1B5AD-C3F7-084C-A377-EB641C2AEB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A3B5E-D989-6E47-B573-096E72894947}"/>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5" name="Footer Placeholder 4">
            <a:extLst>
              <a:ext uri="{FF2B5EF4-FFF2-40B4-BE49-F238E27FC236}">
                <a16:creationId xmlns:a16="http://schemas.microsoft.com/office/drawing/2014/main" id="{E9F85C74-9E1D-C344-8547-FDECD5EC0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E2F5A-D7B6-564A-B622-2FD6C59F58D4}"/>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415643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80BF3-2ED3-6440-94D4-03C963299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DE4D27-6950-8049-A786-F3CCFD328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A5A3C-F1CB-F246-874C-53CAE27523ED}"/>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5" name="Footer Placeholder 4">
            <a:extLst>
              <a:ext uri="{FF2B5EF4-FFF2-40B4-BE49-F238E27FC236}">
                <a16:creationId xmlns:a16="http://schemas.microsoft.com/office/drawing/2014/main" id="{137A741E-E9F7-0341-91E0-D506953B4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3A077-B637-AF4E-9E10-66EFBEBE7CC5}"/>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389453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B2A1-0C95-6B42-A7C5-B7A03BF56F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B61D1E-D16D-1849-999B-C1F8D921DC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C73DD-F33D-0342-8EAE-678E0106FB67}"/>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5" name="Footer Placeholder 4">
            <a:extLst>
              <a:ext uri="{FF2B5EF4-FFF2-40B4-BE49-F238E27FC236}">
                <a16:creationId xmlns:a16="http://schemas.microsoft.com/office/drawing/2014/main" id="{1E0FDC00-1D29-784B-B5D0-958CE1B6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9F8DC-A8AB-D74D-B49B-F6E8BE7ABEB5}"/>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283186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AF69-390E-5B4B-980C-127F4285A9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C4BCA2-1D98-524F-BC47-B2F74BD58C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ECE5D8-57D2-DE47-A0C1-75EBFE0A67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89FEDC-21D4-6347-AFC8-ED57E3881222}"/>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6" name="Footer Placeholder 5">
            <a:extLst>
              <a:ext uri="{FF2B5EF4-FFF2-40B4-BE49-F238E27FC236}">
                <a16:creationId xmlns:a16="http://schemas.microsoft.com/office/drawing/2014/main" id="{1A2C3349-8B28-1F4F-886B-4F8DD28DC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96418-4D09-BE46-847D-6009BA72DEF5}"/>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100826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1A1B-18AA-6A44-AE5E-EE4EA22641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A80CB-5C9F-584F-BA02-F368789B38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F317BB-A471-9E42-A7AD-BF4BDDF50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968849-622B-3646-8F41-D6463CA5CA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B72848-0E5E-6E44-93E6-C53398D50F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CE043-6C27-604F-B2C3-3BE769C92A57}"/>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8" name="Footer Placeholder 7">
            <a:extLst>
              <a:ext uri="{FF2B5EF4-FFF2-40B4-BE49-F238E27FC236}">
                <a16:creationId xmlns:a16="http://schemas.microsoft.com/office/drawing/2014/main" id="{75E7AB5B-8162-714D-A87D-BB35EBFA4E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C2CF59-B4A1-BE45-B7E4-59906FA369E5}"/>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145995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1D22C-D177-8840-A021-78B083012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A28C76-44E1-A141-9F71-45AAD456E6CF}"/>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4" name="Footer Placeholder 3">
            <a:extLst>
              <a:ext uri="{FF2B5EF4-FFF2-40B4-BE49-F238E27FC236}">
                <a16:creationId xmlns:a16="http://schemas.microsoft.com/office/drawing/2014/main" id="{C2A585D8-C709-D04B-B60A-45BE827116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B542E2-EA27-984E-AE91-58E9125505C2}"/>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63597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C56489-C2F4-EB4D-B332-D55737B0D06E}"/>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3" name="Footer Placeholder 2">
            <a:extLst>
              <a:ext uri="{FF2B5EF4-FFF2-40B4-BE49-F238E27FC236}">
                <a16:creationId xmlns:a16="http://schemas.microsoft.com/office/drawing/2014/main" id="{EFF75534-7BCD-504D-9CB6-5131442471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F386CC-C62B-FB43-BBCA-98509F6E28D7}"/>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67731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26DF-047E-EE4A-AA2E-F4C33AEA7A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3AC81F-6820-6E4E-BA1D-CA43A764FC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61092-F1B4-994B-A9A3-55652E49D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8A351-C20E-7B4D-AB50-BCCA1279E5DF}"/>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6" name="Footer Placeholder 5">
            <a:extLst>
              <a:ext uri="{FF2B5EF4-FFF2-40B4-BE49-F238E27FC236}">
                <a16:creationId xmlns:a16="http://schemas.microsoft.com/office/drawing/2014/main" id="{1DDB877C-9910-1947-B642-0CECC1C1A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D8213-FD7F-AC4D-B7E6-8432D6F2A431}"/>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414160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5BB1-45FB-3548-9282-8D79B70C9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568138-CFA1-4D46-8A4E-BCFEDA64B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773671-27B1-8549-9888-D12B0FD80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B9F55-A16F-EE4B-AC9A-336F75D8114D}"/>
              </a:ext>
            </a:extLst>
          </p:cNvPr>
          <p:cNvSpPr>
            <a:spLocks noGrp="1"/>
          </p:cNvSpPr>
          <p:nvPr>
            <p:ph type="dt" sz="half" idx="10"/>
          </p:nvPr>
        </p:nvSpPr>
        <p:spPr/>
        <p:txBody>
          <a:bodyPr/>
          <a:lstStyle/>
          <a:p>
            <a:fld id="{855C21E1-D056-D247-B2E4-EB99353E0C20}" type="datetimeFigureOut">
              <a:rPr lang="en-US" smtClean="0"/>
              <a:t>5/27/2022</a:t>
            </a:fld>
            <a:endParaRPr lang="en-US"/>
          </a:p>
        </p:txBody>
      </p:sp>
      <p:sp>
        <p:nvSpPr>
          <p:cNvPr id="6" name="Footer Placeholder 5">
            <a:extLst>
              <a:ext uri="{FF2B5EF4-FFF2-40B4-BE49-F238E27FC236}">
                <a16:creationId xmlns:a16="http://schemas.microsoft.com/office/drawing/2014/main" id="{BFEE7A12-8166-294F-8477-4DE212CB1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722AB-D89A-014F-977E-E748ECD312E6}"/>
              </a:ext>
            </a:extLst>
          </p:cNvPr>
          <p:cNvSpPr>
            <a:spLocks noGrp="1"/>
          </p:cNvSpPr>
          <p:nvPr>
            <p:ph type="sldNum" sz="quarter" idx="12"/>
          </p:nvPr>
        </p:nvSpPr>
        <p:spPr/>
        <p:txBody>
          <a:bodyPr/>
          <a:lstStyle/>
          <a:p>
            <a:fld id="{8EB608D5-ED27-F048-A0EC-531710260821}" type="slidenum">
              <a:rPr lang="en-US" smtClean="0"/>
              <a:t>‹Nr.›</a:t>
            </a:fld>
            <a:endParaRPr lang="en-US"/>
          </a:p>
        </p:txBody>
      </p:sp>
    </p:spTree>
    <p:extLst>
      <p:ext uri="{BB962C8B-B14F-4D97-AF65-F5344CB8AC3E}">
        <p14:creationId xmlns:p14="http://schemas.microsoft.com/office/powerpoint/2010/main" val="3240539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EC634-6588-054E-8C7C-12981D531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4B0CF3-D3A4-574B-9E24-139D4EFD1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88AFD-0115-C846-8FB7-B975D2DA3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C21E1-D056-D247-B2E4-EB99353E0C20}" type="datetimeFigureOut">
              <a:rPr lang="en-US" smtClean="0"/>
              <a:t>5/27/2022</a:t>
            </a:fld>
            <a:endParaRPr lang="en-US"/>
          </a:p>
        </p:txBody>
      </p:sp>
      <p:sp>
        <p:nvSpPr>
          <p:cNvPr id="5" name="Footer Placeholder 4">
            <a:extLst>
              <a:ext uri="{FF2B5EF4-FFF2-40B4-BE49-F238E27FC236}">
                <a16:creationId xmlns:a16="http://schemas.microsoft.com/office/drawing/2014/main" id="{367BC65A-1A78-D340-A44D-F08643144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BE666-7A80-F743-B882-E51067137F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608D5-ED27-F048-A0EC-531710260821}" type="slidenum">
              <a:rPr lang="en-US" smtClean="0"/>
              <a:t>‹Nr.›</a:t>
            </a:fld>
            <a:endParaRPr lang="en-US"/>
          </a:p>
        </p:txBody>
      </p:sp>
    </p:spTree>
    <p:extLst>
      <p:ext uri="{BB962C8B-B14F-4D97-AF65-F5344CB8AC3E}">
        <p14:creationId xmlns:p14="http://schemas.microsoft.com/office/powerpoint/2010/main" val="2875248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png"/><Relationship Id="rId3" Type="http://schemas.openxmlformats.org/officeDocument/2006/relationships/slide" Target="slide21.xml"/><Relationship Id="rId7" Type="http://schemas.openxmlformats.org/officeDocument/2006/relationships/image" Target="../media/image18.emf"/><Relationship Id="rId12" Type="http://schemas.openxmlformats.org/officeDocument/2006/relationships/image" Target="../media/image23.emf"/><Relationship Id="rId17" Type="http://schemas.openxmlformats.org/officeDocument/2006/relationships/image" Target="../media/image28.svg"/><Relationship Id="rId2" Type="http://schemas.openxmlformats.org/officeDocument/2006/relationships/notesSlide" Target="../notesSlides/notesSlide11.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emf"/><Relationship Id="rId5" Type="http://schemas.openxmlformats.org/officeDocument/2006/relationships/slide" Target="slide22.xml"/><Relationship Id="rId15" Type="http://schemas.openxmlformats.org/officeDocument/2006/relationships/image" Target="../media/image26.svg"/><Relationship Id="rId10" Type="http://schemas.openxmlformats.org/officeDocument/2006/relationships/image" Target="../media/image21.emf"/><Relationship Id="rId4" Type="http://schemas.openxmlformats.org/officeDocument/2006/relationships/slide" Target="slide25.xml"/><Relationship Id="rId9" Type="http://schemas.openxmlformats.org/officeDocument/2006/relationships/image" Target="../media/image20.emf"/><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8.svg"/><Relationship Id="rId3" Type="http://schemas.openxmlformats.org/officeDocument/2006/relationships/slide" Target="slide25.xml"/><Relationship Id="rId7" Type="http://schemas.openxmlformats.org/officeDocument/2006/relationships/image" Target="../media/image32.sv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26.svg"/><Relationship Id="rId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slide" Target="slide1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slide" Target="slide19.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slide" Target="slide23.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slide" Target="slide31.xml"/><Relationship Id="rId18" Type="http://schemas.openxmlformats.org/officeDocument/2006/relationships/slide" Target="slide33.xml"/><Relationship Id="rId26" Type="http://schemas.openxmlformats.org/officeDocument/2006/relationships/slide" Target="slide67.xml"/><Relationship Id="rId3" Type="http://schemas.openxmlformats.org/officeDocument/2006/relationships/slide" Target="slide21.xml"/><Relationship Id="rId21" Type="http://schemas.openxmlformats.org/officeDocument/2006/relationships/slide" Target="slide55.xml"/><Relationship Id="rId7" Type="http://schemas.openxmlformats.org/officeDocument/2006/relationships/image" Target="../media/image18.emf"/><Relationship Id="rId12" Type="http://schemas.openxmlformats.org/officeDocument/2006/relationships/image" Target="../media/image23.emf"/><Relationship Id="rId17" Type="http://schemas.openxmlformats.org/officeDocument/2006/relationships/slide" Target="slide25.xml"/><Relationship Id="rId25" Type="http://schemas.openxmlformats.org/officeDocument/2006/relationships/slide" Target="slide65.xml"/><Relationship Id="rId2" Type="http://schemas.openxmlformats.org/officeDocument/2006/relationships/notesSlide" Target="../notesSlides/notesSlide19.xml"/><Relationship Id="rId16" Type="http://schemas.openxmlformats.org/officeDocument/2006/relationships/slide" Target="slide37.xml"/><Relationship Id="rId20" Type="http://schemas.openxmlformats.org/officeDocument/2006/relationships/slide" Target="slide39.xml"/><Relationship Id="rId29"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emf"/><Relationship Id="rId24" Type="http://schemas.openxmlformats.org/officeDocument/2006/relationships/slide" Target="slide59.xml"/><Relationship Id="rId32" Type="http://schemas.openxmlformats.org/officeDocument/2006/relationships/image" Target="../media/image55.png"/><Relationship Id="rId5" Type="http://schemas.openxmlformats.org/officeDocument/2006/relationships/slide" Target="slide22.xml"/><Relationship Id="rId15" Type="http://schemas.openxmlformats.org/officeDocument/2006/relationships/slide" Target="slide35.xml"/><Relationship Id="rId23" Type="http://schemas.openxmlformats.org/officeDocument/2006/relationships/slide" Target="slide57.xml"/><Relationship Id="rId28" Type="http://schemas.openxmlformats.org/officeDocument/2006/relationships/slide" Target="slide53.xml"/><Relationship Id="rId10" Type="http://schemas.openxmlformats.org/officeDocument/2006/relationships/image" Target="../media/image21.emf"/><Relationship Id="rId19" Type="http://schemas.openxmlformats.org/officeDocument/2006/relationships/slide" Target="slide27.xml"/><Relationship Id="rId31" Type="http://schemas.openxmlformats.org/officeDocument/2006/relationships/image" Target="../media/image54.png"/><Relationship Id="rId4" Type="http://schemas.openxmlformats.org/officeDocument/2006/relationships/slide" Target="slide23.xml"/><Relationship Id="rId9" Type="http://schemas.openxmlformats.org/officeDocument/2006/relationships/image" Target="../media/image20.emf"/><Relationship Id="rId14" Type="http://schemas.openxmlformats.org/officeDocument/2006/relationships/slide" Target="slide29.xml"/><Relationship Id="rId22" Type="http://schemas.openxmlformats.org/officeDocument/2006/relationships/slide" Target="slide61.xml"/><Relationship Id="rId27" Type="http://schemas.openxmlformats.org/officeDocument/2006/relationships/slide" Target="slide45.xml"/><Relationship Id="rId30"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hyperlink" Target="https://c69aa8ac-6965-42b2-abb7-0f0b86c23d2e.filesusr.com/ugd/0c5ab3_8d2a4af1e03a43bbbea042551a19181f.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57.xml"/><Relationship Id="rId18" Type="http://schemas.openxmlformats.org/officeDocument/2006/relationships/image" Target="../media/image56.png"/><Relationship Id="rId3" Type="http://schemas.openxmlformats.org/officeDocument/2006/relationships/image" Target="../media/image21.emf"/><Relationship Id="rId21" Type="http://schemas.openxmlformats.org/officeDocument/2006/relationships/image" Target="../media/image58.png"/><Relationship Id="rId7" Type="http://schemas.openxmlformats.org/officeDocument/2006/relationships/slide" Target="slide67.xml"/><Relationship Id="rId12" Type="http://schemas.openxmlformats.org/officeDocument/2006/relationships/image" Target="../media/image23.emf"/><Relationship Id="rId17" Type="http://schemas.openxmlformats.org/officeDocument/2006/relationships/slide" Target="slide23.xml"/><Relationship Id="rId2" Type="http://schemas.openxmlformats.org/officeDocument/2006/relationships/notesSlide" Target="../notesSlides/notesSlide20.xml"/><Relationship Id="rId16" Type="http://schemas.openxmlformats.org/officeDocument/2006/relationships/slide" Target="slide19.xml"/><Relationship Id="rId20"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slide" Target="slide59.xml"/><Relationship Id="rId11" Type="http://schemas.openxmlformats.org/officeDocument/2006/relationships/slide" Target="slide33.xml"/><Relationship Id="rId5" Type="http://schemas.openxmlformats.org/officeDocument/2006/relationships/slide" Target="slide29.xml"/><Relationship Id="rId15" Type="http://schemas.openxmlformats.org/officeDocument/2006/relationships/image" Target="../media/image22.emf"/><Relationship Id="rId10" Type="http://schemas.openxmlformats.org/officeDocument/2006/relationships/slide" Target="slide25.xml"/><Relationship Id="rId19" Type="http://schemas.openxmlformats.org/officeDocument/2006/relationships/slide" Target="slide14.xml"/><Relationship Id="rId4" Type="http://schemas.openxmlformats.org/officeDocument/2006/relationships/slide" Target="slide31.xml"/><Relationship Id="rId9" Type="http://schemas.openxmlformats.org/officeDocument/2006/relationships/slide" Target="slide37.xml"/><Relationship Id="rId14" Type="http://schemas.openxmlformats.org/officeDocument/2006/relationships/slide" Target="slide65.xml"/></Relationships>
</file>

<file path=ppt/slides/_rels/slide21.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20.emf"/><Relationship Id="rId7" Type="http://schemas.openxmlformats.org/officeDocument/2006/relationships/slide" Target="slide45.xml"/><Relationship Id="rId12"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slide" Target="slide67.xml"/><Relationship Id="rId11" Type="http://schemas.openxmlformats.org/officeDocument/2006/relationships/slide" Target="slide14.xml"/><Relationship Id="rId5" Type="http://schemas.openxmlformats.org/officeDocument/2006/relationships/slide" Target="slide23.xml"/><Relationship Id="rId10" Type="http://schemas.openxmlformats.org/officeDocument/2006/relationships/image" Target="../media/image56.png"/><Relationship Id="rId4" Type="http://schemas.openxmlformats.org/officeDocument/2006/relationships/slide" Target="slide27.xml"/><Relationship Id="rId9"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slide" Target="slide21.xml"/><Relationship Id="rId7" Type="http://schemas.openxmlformats.org/officeDocument/2006/relationships/slide" Target="slide6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slide" Target="slide23.xml"/><Relationship Id="rId10" Type="http://schemas.openxmlformats.org/officeDocument/2006/relationships/image" Target="../media/image56.png"/><Relationship Id="rId4" Type="http://schemas.openxmlformats.org/officeDocument/2006/relationships/slide" Target="slide39.xml"/><Relationship Id="rId9"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v.uk/government/organisations/department-for-international-development/abou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2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69.xml"/><Relationship Id="rId4"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files.fairtrade.net/2019_RevisedExplanatoryNote_FairtradeLivingIncomeReferencePriceCocoa.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slide" Target="slide19.xml"/><Relationship Id="rId4" Type="http://schemas.openxmlformats.org/officeDocument/2006/relationships/hyperlink" Target="https://files.fairtrade.net/publications/Fairtrade_Vanilla_LivingIncomeReferencePrice_explanatorynote.pdf" TargetMode="External"/></Relationships>
</file>

<file path=ppt/slides/_rels/slide3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41.xml"/><Relationship Id="rId4" Type="http://schemas.openxmlformats.org/officeDocument/2006/relationships/slide" Target="slide63.xml"/></Relationships>
</file>

<file path=ppt/slides/_rels/slide3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59.xml.rels><?xml version="1.0" encoding="UTF-8" standalone="yes"?>
<Relationships xmlns="http://schemas.openxmlformats.org/package/2006/relationships"><Relationship Id="rId3" Type="http://schemas.openxmlformats.org/officeDocument/2006/relationships/slide" Target="slide43.xml"/><Relationship Id="rId7" Type="http://schemas.openxmlformats.org/officeDocument/2006/relationships/slide" Target="slide19.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63.xml"/><Relationship Id="rId4" Type="http://schemas.openxmlformats.org/officeDocument/2006/relationships/slide" Target="slide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65.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7.png"/><Relationship Id="rId7" Type="http://schemas.openxmlformats.org/officeDocument/2006/relationships/image" Target="../media/image22.emf"/><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www.ethicaltrade.org/sites/default/files/shared_resources/guide_to_buying_responsibly.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outdoor, building, person&#10;&#10;Description automatically generated">
            <a:extLst>
              <a:ext uri="{FF2B5EF4-FFF2-40B4-BE49-F238E27FC236}">
                <a16:creationId xmlns:a16="http://schemas.microsoft.com/office/drawing/2014/main" id="{64D3331F-A4FF-8546-BE45-EB084B568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5829" y="-10615"/>
            <a:ext cx="12192000" cy="6858000"/>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596" y="-1061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2094434" y="-64863"/>
            <a:ext cx="10397200" cy="6983054"/>
          </a:xfrm>
          <a:prstGeom prst="rect">
            <a:avLst/>
          </a:prstGeom>
        </p:spPr>
      </p:pic>
      <p:sp>
        <p:nvSpPr>
          <p:cNvPr id="7" name="Subtitle 2">
            <a:extLst>
              <a:ext uri="{FF2B5EF4-FFF2-40B4-BE49-F238E27FC236}">
                <a16:creationId xmlns:a16="http://schemas.microsoft.com/office/drawing/2014/main" id="{E55F5CDB-A027-488B-9A1D-EFB5A6653BB1}"/>
              </a:ext>
            </a:extLst>
          </p:cNvPr>
          <p:cNvSpPr txBox="1">
            <a:spLocks/>
          </p:cNvSpPr>
          <p:nvPr/>
        </p:nvSpPr>
        <p:spPr>
          <a:xfrm>
            <a:off x="1065822" y="4649718"/>
            <a:ext cx="4166829" cy="12081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548235"/>
                </a:solidFill>
                <a:latin typeface="Calibri"/>
                <a:cs typeface="Helvetica"/>
              </a:rPr>
              <a:t>Take Action &amp; Monitor Results</a:t>
            </a:r>
            <a:endParaRPr lang="en-US" sz="4800" dirty="0">
              <a:solidFill>
                <a:srgbClr val="548235"/>
              </a:solidFill>
            </a:endParaRPr>
          </a:p>
        </p:txBody>
      </p:sp>
      <p:sp>
        <p:nvSpPr>
          <p:cNvPr id="5" name="Title 1">
            <a:extLst>
              <a:ext uri="{FF2B5EF4-FFF2-40B4-BE49-F238E27FC236}">
                <a16:creationId xmlns:a16="http://schemas.microsoft.com/office/drawing/2014/main" id="{81AC57CB-7022-4D3A-A704-05F0E19DB192}"/>
              </a:ext>
            </a:extLst>
          </p:cNvPr>
          <p:cNvSpPr txBox="1">
            <a:spLocks/>
          </p:cNvSpPr>
          <p:nvPr/>
        </p:nvSpPr>
        <p:spPr>
          <a:xfrm>
            <a:off x="1060264" y="1266137"/>
            <a:ext cx="4023360" cy="320413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Living Income Toolkit</a:t>
            </a:r>
          </a:p>
        </p:txBody>
      </p:sp>
    </p:spTree>
    <p:extLst>
      <p:ext uri="{BB962C8B-B14F-4D97-AF65-F5344CB8AC3E}">
        <p14:creationId xmlns:p14="http://schemas.microsoft.com/office/powerpoint/2010/main" val="457843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garden&#10;&#10;Description automatically generated">
            <a:extLst>
              <a:ext uri="{FF2B5EF4-FFF2-40B4-BE49-F238E27FC236}">
                <a16:creationId xmlns:a16="http://schemas.microsoft.com/office/drawing/2014/main" id="{04B777A3-C201-C541-933F-000B79400F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324974" y="3372"/>
            <a:ext cx="10512133" cy="7012057"/>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0" y="35787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1951782" y="-29509"/>
            <a:ext cx="8672675" cy="7248685"/>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60263" y="2085382"/>
            <a:ext cx="5035737" cy="406975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B7B15"/>
                </a:solidFill>
                <a:latin typeface="Helvetica"/>
                <a:cs typeface="Helvetica"/>
              </a:rPr>
              <a:t>Step 7:</a:t>
            </a:r>
          </a:p>
          <a:p>
            <a:pPr>
              <a:lnSpc>
                <a:spcPct val="100000"/>
              </a:lnSpc>
            </a:pPr>
            <a:r>
              <a:rPr lang="en-US" sz="4800" dirty="0">
                <a:latin typeface="Helvetica" pitchFamily="2" charset="0"/>
              </a:rPr>
              <a:t>Assess and Implement Interventions</a:t>
            </a:r>
            <a:endParaRPr lang="en-US" sz="3600" dirty="0">
              <a:latin typeface="Helvetica" pitchFamily="2" charset="0"/>
              <a:cs typeface="Helvetica"/>
            </a:endParaRPr>
          </a:p>
        </p:txBody>
      </p:sp>
      <p:sp>
        <p:nvSpPr>
          <p:cNvPr id="7" name="Rectangle 6">
            <a:extLst>
              <a:ext uri="{FF2B5EF4-FFF2-40B4-BE49-F238E27FC236}">
                <a16:creationId xmlns:a16="http://schemas.microsoft.com/office/drawing/2014/main" id="{16D6C8D9-CED1-CF4F-8E73-617B8359B9FB}"/>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235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A9B8F-263F-BD4F-AEAE-E6A168EF2F60}"/>
              </a:ext>
            </a:extLst>
          </p:cNvPr>
          <p:cNvSpPr>
            <a:spLocks noGrp="1"/>
          </p:cNvSpPr>
          <p:nvPr>
            <p:ph type="title"/>
          </p:nvPr>
        </p:nvSpPr>
        <p:spPr>
          <a:xfrm>
            <a:off x="743502" y="583055"/>
            <a:ext cx="9975739" cy="1325563"/>
          </a:xfrm>
        </p:spPr>
        <p:txBody>
          <a:bodyPr/>
          <a:lstStyle/>
          <a:p>
            <a:r>
              <a:rPr lang="en-US" b="1" dirty="0"/>
              <a:t>How can your company help close the gap to a living income?</a:t>
            </a:r>
          </a:p>
        </p:txBody>
      </p:sp>
      <p:sp>
        <p:nvSpPr>
          <p:cNvPr id="3" name="Content Placeholder 2">
            <a:extLst>
              <a:ext uri="{FF2B5EF4-FFF2-40B4-BE49-F238E27FC236}">
                <a16:creationId xmlns:a16="http://schemas.microsoft.com/office/drawing/2014/main" id="{D9589316-ACD3-254D-9567-0003CCDEB8CB}"/>
              </a:ext>
            </a:extLst>
          </p:cNvPr>
          <p:cNvSpPr>
            <a:spLocks noGrp="1"/>
          </p:cNvSpPr>
          <p:nvPr>
            <p:ph idx="1"/>
          </p:nvPr>
        </p:nvSpPr>
        <p:spPr>
          <a:xfrm>
            <a:off x="809435" y="2179863"/>
            <a:ext cx="5499243" cy="4601444"/>
          </a:xfrm>
        </p:spPr>
        <p:txBody>
          <a:bodyPr>
            <a:noAutofit/>
          </a:bodyPr>
          <a:lstStyle/>
          <a:p>
            <a:pPr marL="0" indent="0">
              <a:buNone/>
            </a:pPr>
            <a:r>
              <a:rPr lang="en-US" sz="1800" dirty="0">
                <a:latin typeface="+mj-lt"/>
                <a:cs typeface="Calibri Light" panose="020F0302020204030204" pitchFamily="34" charset="0"/>
              </a:rPr>
              <a:t>The next step is to better assess the challenges and opportunities facing farmers in your supply chain to see how your company – through business practices, support for </a:t>
            </a:r>
            <a:r>
              <a:rPr lang="en-US" sz="1800" dirty="0" err="1">
                <a:latin typeface="+mj-lt"/>
                <a:cs typeface="Calibri Light" panose="020F0302020204030204" pitchFamily="34" charset="0"/>
              </a:rPr>
              <a:t>programmes</a:t>
            </a:r>
            <a:r>
              <a:rPr lang="en-US" sz="1800" dirty="0">
                <a:latin typeface="+mj-lt"/>
                <a:cs typeface="Calibri Light" panose="020F0302020204030204" pitchFamily="34" charset="0"/>
              </a:rPr>
              <a:t> that directly serve farmers or participation in precompetitive sector change – can contribute to improving the income of farmers.</a:t>
            </a:r>
          </a:p>
          <a:p>
            <a:pPr marL="0" indent="0">
              <a:buNone/>
            </a:pPr>
            <a:endParaRPr lang="en-US" sz="1800" dirty="0"/>
          </a:p>
          <a:p>
            <a:pPr marL="0" indent="0">
              <a:spcBef>
                <a:spcPts val="0"/>
              </a:spcBef>
              <a:buNone/>
            </a:pPr>
            <a:r>
              <a:rPr lang="en-US" sz="1800" b="1" dirty="0"/>
              <a:t>Income for a farming household comes from four main sources:</a:t>
            </a:r>
            <a:endParaRPr lang="en-US" sz="1800" b="1" dirty="0">
              <a:latin typeface="+mj-lt"/>
            </a:endParaRPr>
          </a:p>
          <a:p>
            <a:pPr lvl="1"/>
            <a:r>
              <a:rPr lang="en-US" sz="1800" dirty="0">
                <a:latin typeface="+mj-lt"/>
              </a:rPr>
              <a:t>Cash from your company’s primary crop</a:t>
            </a:r>
          </a:p>
          <a:p>
            <a:pPr lvl="1"/>
            <a:r>
              <a:rPr lang="en-US" sz="1800" dirty="0">
                <a:latin typeface="+mj-lt"/>
              </a:rPr>
              <a:t>Cash from other crops</a:t>
            </a:r>
          </a:p>
          <a:p>
            <a:pPr lvl="1"/>
            <a:r>
              <a:rPr lang="en-US" sz="1800" dirty="0">
                <a:latin typeface="+mj-lt"/>
              </a:rPr>
              <a:t>Other forms of off-farm income</a:t>
            </a:r>
          </a:p>
          <a:p>
            <a:pPr lvl="1"/>
            <a:r>
              <a:rPr lang="en-US" sz="1800" dirty="0">
                <a:latin typeface="+mj-lt"/>
              </a:rPr>
              <a:t>Food crops grown on-farm </a:t>
            </a:r>
            <a:r>
              <a:rPr lang="en-US" sz="1800" i="1" dirty="0">
                <a:latin typeface="+mj-lt"/>
              </a:rPr>
              <a:t>(thereby reducing the need to buy food)</a:t>
            </a:r>
          </a:p>
          <a:p>
            <a:endParaRPr lang="en-US" dirty="0"/>
          </a:p>
        </p:txBody>
      </p:sp>
      <p:sp>
        <p:nvSpPr>
          <p:cNvPr id="6" name="object 16">
            <a:hlinkClick r:id="rId3" action="ppaction://hlinksldjump"/>
            <a:extLst>
              <a:ext uri="{FF2B5EF4-FFF2-40B4-BE49-F238E27FC236}">
                <a16:creationId xmlns:a16="http://schemas.microsoft.com/office/drawing/2014/main" id="{DEE6A918-23A9-1847-B76E-EB7198728144}"/>
              </a:ext>
            </a:extLst>
          </p:cNvPr>
          <p:cNvSpPr/>
          <p:nvPr/>
        </p:nvSpPr>
        <p:spPr>
          <a:xfrm>
            <a:off x="10496172" y="2603631"/>
            <a:ext cx="1080135" cy="954405"/>
          </a:xfrm>
          <a:custGeom>
            <a:avLst/>
            <a:gdLst/>
            <a:ahLst/>
            <a:cxnLst/>
            <a:rect l="l" t="t" r="r" b="b"/>
            <a:pathLst>
              <a:path w="1080134" h="954405">
                <a:moveTo>
                  <a:pt x="0" y="953820"/>
                </a:moveTo>
                <a:lnTo>
                  <a:pt x="1079995" y="953820"/>
                </a:lnTo>
                <a:lnTo>
                  <a:pt x="1079995" y="0"/>
                </a:lnTo>
                <a:lnTo>
                  <a:pt x="0" y="0"/>
                </a:lnTo>
                <a:lnTo>
                  <a:pt x="0" y="953820"/>
                </a:lnTo>
                <a:close/>
              </a:path>
            </a:pathLst>
          </a:custGeom>
          <a:solidFill>
            <a:srgbClr val="F9E4D2"/>
          </a:solidFill>
        </p:spPr>
        <p:txBody>
          <a:bodyPr wrap="square" lIns="0" tIns="0" rIns="0" bIns="0" rtlCol="0"/>
          <a:lstStyle/>
          <a:p>
            <a:endParaRPr/>
          </a:p>
        </p:txBody>
      </p:sp>
      <p:sp>
        <p:nvSpPr>
          <p:cNvPr id="7" name="object 20">
            <a:extLst>
              <a:ext uri="{FF2B5EF4-FFF2-40B4-BE49-F238E27FC236}">
                <a16:creationId xmlns:a16="http://schemas.microsoft.com/office/drawing/2014/main" id="{02CF60A8-5DE6-7744-9045-F50B125380C1}"/>
              </a:ext>
            </a:extLst>
          </p:cNvPr>
          <p:cNvSpPr/>
          <p:nvPr/>
        </p:nvSpPr>
        <p:spPr>
          <a:xfrm>
            <a:off x="10836503" y="2668654"/>
            <a:ext cx="57150" cy="34290"/>
          </a:xfrm>
          <a:custGeom>
            <a:avLst/>
            <a:gdLst/>
            <a:ahLst/>
            <a:cxnLst/>
            <a:rect l="l" t="t" r="r" b="b"/>
            <a:pathLst>
              <a:path w="57150" h="34289">
                <a:moveTo>
                  <a:pt x="28524" y="0"/>
                </a:moveTo>
                <a:lnTo>
                  <a:pt x="0" y="13703"/>
                </a:lnTo>
                <a:lnTo>
                  <a:pt x="177" y="15735"/>
                </a:lnTo>
                <a:lnTo>
                  <a:pt x="3060" y="34099"/>
                </a:lnTo>
                <a:lnTo>
                  <a:pt x="9562" y="33110"/>
                </a:lnTo>
                <a:lnTo>
                  <a:pt x="15949" y="32408"/>
                </a:lnTo>
                <a:lnTo>
                  <a:pt x="22257" y="31990"/>
                </a:lnTo>
                <a:lnTo>
                  <a:pt x="28524" y="31851"/>
                </a:lnTo>
                <a:lnTo>
                  <a:pt x="54316" y="31851"/>
                </a:lnTo>
                <a:lnTo>
                  <a:pt x="56857" y="15735"/>
                </a:lnTo>
                <a:lnTo>
                  <a:pt x="35312" y="654"/>
                </a:lnTo>
                <a:lnTo>
                  <a:pt x="28524" y="0"/>
                </a:lnTo>
                <a:close/>
              </a:path>
              <a:path w="57150" h="34289">
                <a:moveTo>
                  <a:pt x="54316" y="31851"/>
                </a:moveTo>
                <a:lnTo>
                  <a:pt x="28524" y="31851"/>
                </a:lnTo>
                <a:lnTo>
                  <a:pt x="34783" y="31990"/>
                </a:lnTo>
                <a:lnTo>
                  <a:pt x="41086" y="32408"/>
                </a:lnTo>
                <a:lnTo>
                  <a:pt x="47467" y="33110"/>
                </a:lnTo>
                <a:lnTo>
                  <a:pt x="53962" y="34099"/>
                </a:lnTo>
                <a:lnTo>
                  <a:pt x="54316" y="31851"/>
                </a:lnTo>
                <a:close/>
              </a:path>
            </a:pathLst>
          </a:custGeom>
          <a:solidFill>
            <a:srgbClr val="F9E4D2"/>
          </a:solidFill>
        </p:spPr>
        <p:txBody>
          <a:bodyPr wrap="square" lIns="0" tIns="0" rIns="0" bIns="0" rtlCol="0"/>
          <a:lstStyle/>
          <a:p>
            <a:endParaRPr/>
          </a:p>
        </p:txBody>
      </p:sp>
      <p:sp>
        <p:nvSpPr>
          <p:cNvPr id="8" name="object 22">
            <a:extLst>
              <a:ext uri="{FF2B5EF4-FFF2-40B4-BE49-F238E27FC236}">
                <a16:creationId xmlns:a16="http://schemas.microsoft.com/office/drawing/2014/main" id="{37313A82-EFEF-204E-B803-F90ED405936A}"/>
              </a:ext>
            </a:extLst>
          </p:cNvPr>
          <p:cNvSpPr/>
          <p:nvPr/>
        </p:nvSpPr>
        <p:spPr>
          <a:xfrm>
            <a:off x="7639674" y="1652364"/>
            <a:ext cx="1595755" cy="3007669"/>
          </a:xfrm>
          <a:custGeom>
            <a:avLst/>
            <a:gdLst/>
            <a:ahLst/>
            <a:cxnLst/>
            <a:rect l="l" t="t" r="r" b="b"/>
            <a:pathLst>
              <a:path w="1595754" h="3002279">
                <a:moveTo>
                  <a:pt x="1337767" y="925918"/>
                </a:moveTo>
                <a:lnTo>
                  <a:pt x="257771" y="925918"/>
                </a:lnTo>
                <a:lnTo>
                  <a:pt x="257771" y="3001733"/>
                </a:lnTo>
                <a:lnTo>
                  <a:pt x="1337767" y="3001733"/>
                </a:lnTo>
                <a:lnTo>
                  <a:pt x="1337767" y="925918"/>
                </a:lnTo>
                <a:close/>
              </a:path>
              <a:path w="1595754" h="3002279">
                <a:moveTo>
                  <a:pt x="797763" y="0"/>
                </a:moveTo>
                <a:lnTo>
                  <a:pt x="0" y="925918"/>
                </a:lnTo>
                <a:lnTo>
                  <a:pt x="1595526" y="925918"/>
                </a:lnTo>
                <a:lnTo>
                  <a:pt x="797763" y="0"/>
                </a:lnTo>
                <a:close/>
              </a:path>
            </a:pathLst>
          </a:custGeom>
          <a:solidFill>
            <a:srgbClr val="F3E1C4"/>
          </a:solidFill>
        </p:spPr>
        <p:txBody>
          <a:bodyPr wrap="square" lIns="0" tIns="0" rIns="0" bIns="0" rtlCol="0"/>
          <a:lstStyle/>
          <a:p>
            <a:endParaRPr/>
          </a:p>
        </p:txBody>
      </p:sp>
      <p:sp>
        <p:nvSpPr>
          <p:cNvPr id="9" name="object 25">
            <a:extLst>
              <a:ext uri="{FF2B5EF4-FFF2-40B4-BE49-F238E27FC236}">
                <a16:creationId xmlns:a16="http://schemas.microsoft.com/office/drawing/2014/main" id="{714A22CD-92CE-FC45-9F90-76AC3919411F}"/>
              </a:ext>
            </a:extLst>
          </p:cNvPr>
          <p:cNvSpPr/>
          <p:nvPr/>
        </p:nvSpPr>
        <p:spPr>
          <a:xfrm>
            <a:off x="7275249" y="4678589"/>
            <a:ext cx="635" cy="288925"/>
          </a:xfrm>
          <a:custGeom>
            <a:avLst/>
            <a:gdLst/>
            <a:ahLst/>
            <a:cxnLst/>
            <a:rect l="l" t="t" r="r" b="b"/>
            <a:pathLst>
              <a:path w="635" h="288925">
                <a:moveTo>
                  <a:pt x="0" y="288518"/>
                </a:moveTo>
                <a:lnTo>
                  <a:pt x="12" y="0"/>
                </a:lnTo>
              </a:path>
            </a:pathLst>
          </a:custGeom>
          <a:ln w="25400">
            <a:solidFill>
              <a:srgbClr val="D99E36"/>
            </a:solidFill>
            <a:prstDash val="dot"/>
          </a:ln>
        </p:spPr>
        <p:txBody>
          <a:bodyPr wrap="square" lIns="0" tIns="0" rIns="0" bIns="0" rtlCol="0"/>
          <a:lstStyle/>
          <a:p>
            <a:endParaRPr/>
          </a:p>
        </p:txBody>
      </p:sp>
      <p:sp>
        <p:nvSpPr>
          <p:cNvPr id="10" name="object 26">
            <a:extLst>
              <a:ext uri="{FF2B5EF4-FFF2-40B4-BE49-F238E27FC236}">
                <a16:creationId xmlns:a16="http://schemas.microsoft.com/office/drawing/2014/main" id="{125F6361-7DBF-FB45-8918-E9CFD08ED9A2}"/>
              </a:ext>
            </a:extLst>
          </p:cNvPr>
          <p:cNvSpPr/>
          <p:nvPr/>
        </p:nvSpPr>
        <p:spPr>
          <a:xfrm>
            <a:off x="7275248" y="5019565"/>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1" name="object 27">
            <a:extLst>
              <a:ext uri="{FF2B5EF4-FFF2-40B4-BE49-F238E27FC236}">
                <a16:creationId xmlns:a16="http://schemas.microsoft.com/office/drawing/2014/main" id="{968EBAAC-4328-6D45-BACE-D875D9347142}"/>
              </a:ext>
            </a:extLst>
          </p:cNvPr>
          <p:cNvSpPr/>
          <p:nvPr/>
        </p:nvSpPr>
        <p:spPr>
          <a:xfrm>
            <a:off x="7275261" y="4639670"/>
            <a:ext cx="0" cy="25400"/>
          </a:xfrm>
          <a:custGeom>
            <a:avLst/>
            <a:gdLst/>
            <a:ahLst/>
            <a:cxnLst/>
            <a:rect l="l" t="t" r="r" b="b"/>
            <a:pathLst>
              <a:path h="25400">
                <a:moveTo>
                  <a:pt x="0" y="25399"/>
                </a:moveTo>
                <a:lnTo>
                  <a:pt x="0" y="0"/>
                </a:lnTo>
                <a:lnTo>
                  <a:pt x="0" y="25399"/>
                </a:lnTo>
                <a:close/>
              </a:path>
            </a:pathLst>
          </a:custGeom>
          <a:solidFill>
            <a:srgbClr val="D99E36"/>
          </a:solidFill>
        </p:spPr>
        <p:txBody>
          <a:bodyPr wrap="square" lIns="0" tIns="0" rIns="0" bIns="0" rtlCol="0"/>
          <a:lstStyle/>
          <a:p>
            <a:endParaRPr/>
          </a:p>
        </p:txBody>
      </p:sp>
      <p:sp>
        <p:nvSpPr>
          <p:cNvPr id="12" name="object 28">
            <a:extLst>
              <a:ext uri="{FF2B5EF4-FFF2-40B4-BE49-F238E27FC236}">
                <a16:creationId xmlns:a16="http://schemas.microsoft.com/office/drawing/2014/main" id="{6C3A79BB-4B96-3A4F-BD30-CE28F728A5F2}"/>
              </a:ext>
            </a:extLst>
          </p:cNvPr>
          <p:cNvSpPr/>
          <p:nvPr/>
        </p:nvSpPr>
        <p:spPr>
          <a:xfrm>
            <a:off x="7275248" y="6187213"/>
            <a:ext cx="0" cy="187960"/>
          </a:xfrm>
          <a:custGeom>
            <a:avLst/>
            <a:gdLst/>
            <a:ahLst/>
            <a:cxnLst/>
            <a:rect l="l" t="t" r="r" b="b"/>
            <a:pathLst>
              <a:path h="187960">
                <a:moveTo>
                  <a:pt x="0" y="0"/>
                </a:moveTo>
                <a:lnTo>
                  <a:pt x="0" y="187909"/>
                </a:lnTo>
              </a:path>
            </a:pathLst>
          </a:custGeom>
          <a:ln w="25400">
            <a:solidFill>
              <a:srgbClr val="D99E36"/>
            </a:solidFill>
            <a:prstDash val="dot"/>
          </a:ln>
        </p:spPr>
        <p:txBody>
          <a:bodyPr wrap="square" lIns="0" tIns="0" rIns="0" bIns="0" rtlCol="0"/>
          <a:lstStyle/>
          <a:p>
            <a:endParaRPr/>
          </a:p>
        </p:txBody>
      </p:sp>
      <p:sp>
        <p:nvSpPr>
          <p:cNvPr id="13" name="object 29">
            <a:extLst>
              <a:ext uri="{FF2B5EF4-FFF2-40B4-BE49-F238E27FC236}">
                <a16:creationId xmlns:a16="http://schemas.microsoft.com/office/drawing/2014/main" id="{F3F2CF90-5F1C-0B40-99D2-0564EFD30DD3}"/>
              </a:ext>
            </a:extLst>
          </p:cNvPr>
          <p:cNvSpPr/>
          <p:nvPr/>
        </p:nvSpPr>
        <p:spPr>
          <a:xfrm>
            <a:off x="7327097" y="6401966"/>
            <a:ext cx="544830" cy="0"/>
          </a:xfrm>
          <a:custGeom>
            <a:avLst/>
            <a:gdLst/>
            <a:ahLst/>
            <a:cxnLst/>
            <a:rect l="l" t="t" r="r" b="b"/>
            <a:pathLst>
              <a:path w="544829">
                <a:moveTo>
                  <a:pt x="0" y="0"/>
                </a:moveTo>
                <a:lnTo>
                  <a:pt x="544410" y="0"/>
                </a:lnTo>
              </a:path>
            </a:pathLst>
          </a:custGeom>
          <a:ln w="25400">
            <a:solidFill>
              <a:srgbClr val="D99E36"/>
            </a:solidFill>
            <a:prstDash val="dot"/>
          </a:ln>
        </p:spPr>
        <p:txBody>
          <a:bodyPr wrap="square" lIns="0" tIns="0" rIns="0" bIns="0" rtlCol="0"/>
          <a:lstStyle/>
          <a:p>
            <a:endParaRPr/>
          </a:p>
        </p:txBody>
      </p:sp>
      <p:sp>
        <p:nvSpPr>
          <p:cNvPr id="14" name="object 30">
            <a:extLst>
              <a:ext uri="{FF2B5EF4-FFF2-40B4-BE49-F238E27FC236}">
                <a16:creationId xmlns:a16="http://schemas.microsoft.com/office/drawing/2014/main" id="{D4C19342-0523-AF4D-AA45-B8D7A40E03F7}"/>
              </a:ext>
            </a:extLst>
          </p:cNvPr>
          <p:cNvSpPr/>
          <p:nvPr/>
        </p:nvSpPr>
        <p:spPr>
          <a:xfrm>
            <a:off x="7275248" y="6133525"/>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5" name="object 31">
            <a:extLst>
              <a:ext uri="{FF2B5EF4-FFF2-40B4-BE49-F238E27FC236}">
                <a16:creationId xmlns:a16="http://schemas.microsoft.com/office/drawing/2014/main" id="{089B52EA-AC2D-3F43-A8F3-F3EA95BDB41D}"/>
              </a:ext>
            </a:extLst>
          </p:cNvPr>
          <p:cNvSpPr/>
          <p:nvPr/>
        </p:nvSpPr>
        <p:spPr>
          <a:xfrm>
            <a:off x="7275248" y="6401965"/>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6" name="object 32">
            <a:extLst>
              <a:ext uri="{FF2B5EF4-FFF2-40B4-BE49-F238E27FC236}">
                <a16:creationId xmlns:a16="http://schemas.microsoft.com/office/drawing/2014/main" id="{71FB47FB-8510-4640-B0A5-96F2493EBD06}"/>
              </a:ext>
            </a:extLst>
          </p:cNvPr>
          <p:cNvSpPr/>
          <p:nvPr/>
        </p:nvSpPr>
        <p:spPr>
          <a:xfrm>
            <a:off x="7897421" y="6401965"/>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7" name="object 33">
            <a:hlinkClick r:id="rId4" action="ppaction://hlinksldjump"/>
            <a:extLst>
              <a:ext uri="{FF2B5EF4-FFF2-40B4-BE49-F238E27FC236}">
                <a16:creationId xmlns:a16="http://schemas.microsoft.com/office/drawing/2014/main" id="{5BDDCEEA-5465-0D47-98BC-5E3729B834FE}"/>
              </a:ext>
            </a:extLst>
          </p:cNvPr>
          <p:cNvSpPr/>
          <p:nvPr/>
        </p:nvSpPr>
        <p:spPr>
          <a:xfrm>
            <a:off x="10496172" y="5459835"/>
            <a:ext cx="1080135" cy="956944"/>
          </a:xfrm>
          <a:custGeom>
            <a:avLst/>
            <a:gdLst/>
            <a:ahLst/>
            <a:cxnLst/>
            <a:rect l="l" t="t" r="r" b="b"/>
            <a:pathLst>
              <a:path w="1080134" h="956945">
                <a:moveTo>
                  <a:pt x="0" y="956525"/>
                </a:moveTo>
                <a:lnTo>
                  <a:pt x="1079995" y="956525"/>
                </a:lnTo>
                <a:lnTo>
                  <a:pt x="1079995" y="0"/>
                </a:lnTo>
                <a:lnTo>
                  <a:pt x="0" y="0"/>
                </a:lnTo>
                <a:lnTo>
                  <a:pt x="0" y="956525"/>
                </a:lnTo>
                <a:close/>
              </a:path>
            </a:pathLst>
          </a:custGeom>
          <a:solidFill>
            <a:srgbClr val="BCA58A"/>
          </a:solidFill>
        </p:spPr>
        <p:txBody>
          <a:bodyPr wrap="square" lIns="0" tIns="0" rIns="0" bIns="0" rtlCol="0"/>
          <a:lstStyle/>
          <a:p>
            <a:endParaRPr/>
          </a:p>
        </p:txBody>
      </p:sp>
      <p:sp>
        <p:nvSpPr>
          <p:cNvPr id="18" name="object 34">
            <a:extLst>
              <a:ext uri="{FF2B5EF4-FFF2-40B4-BE49-F238E27FC236}">
                <a16:creationId xmlns:a16="http://schemas.microsoft.com/office/drawing/2014/main" id="{9D69B93D-F18C-9643-BE3B-3D7BF9937CFD}"/>
              </a:ext>
            </a:extLst>
          </p:cNvPr>
          <p:cNvSpPr/>
          <p:nvPr/>
        </p:nvSpPr>
        <p:spPr>
          <a:xfrm>
            <a:off x="10496172" y="3557464"/>
            <a:ext cx="1080135" cy="951865"/>
          </a:xfrm>
          <a:custGeom>
            <a:avLst/>
            <a:gdLst/>
            <a:ahLst/>
            <a:cxnLst/>
            <a:rect l="l" t="t" r="r" b="b"/>
            <a:pathLst>
              <a:path w="1080134" h="951864">
                <a:moveTo>
                  <a:pt x="0" y="951255"/>
                </a:moveTo>
                <a:lnTo>
                  <a:pt x="1079995" y="951255"/>
                </a:lnTo>
                <a:lnTo>
                  <a:pt x="1079995" y="0"/>
                </a:lnTo>
                <a:lnTo>
                  <a:pt x="0" y="0"/>
                </a:lnTo>
                <a:lnTo>
                  <a:pt x="0" y="951255"/>
                </a:lnTo>
                <a:close/>
              </a:path>
            </a:pathLst>
          </a:custGeom>
          <a:solidFill>
            <a:srgbClr val="F0D2AC"/>
          </a:solidFill>
        </p:spPr>
        <p:txBody>
          <a:bodyPr wrap="square" lIns="0" tIns="0" rIns="0" bIns="0" rtlCol="0"/>
          <a:lstStyle/>
          <a:p>
            <a:endParaRPr/>
          </a:p>
        </p:txBody>
      </p:sp>
      <p:sp>
        <p:nvSpPr>
          <p:cNvPr id="19" name="object 35">
            <a:hlinkClick r:id="rId4" action="ppaction://hlinksldjump"/>
            <a:extLst>
              <a:ext uri="{FF2B5EF4-FFF2-40B4-BE49-F238E27FC236}">
                <a16:creationId xmlns:a16="http://schemas.microsoft.com/office/drawing/2014/main" id="{776B2168-6E4F-314A-8051-D6BE3BBDECBD}"/>
              </a:ext>
            </a:extLst>
          </p:cNvPr>
          <p:cNvSpPr/>
          <p:nvPr/>
        </p:nvSpPr>
        <p:spPr>
          <a:xfrm>
            <a:off x="10496172" y="4508720"/>
            <a:ext cx="1080135" cy="954405"/>
          </a:xfrm>
          <a:custGeom>
            <a:avLst/>
            <a:gdLst/>
            <a:ahLst/>
            <a:cxnLst/>
            <a:rect l="l" t="t" r="r" b="b"/>
            <a:pathLst>
              <a:path w="1080134" h="954404">
                <a:moveTo>
                  <a:pt x="0" y="953820"/>
                </a:moveTo>
                <a:lnTo>
                  <a:pt x="1079995" y="953820"/>
                </a:lnTo>
                <a:lnTo>
                  <a:pt x="1079995" y="0"/>
                </a:lnTo>
                <a:lnTo>
                  <a:pt x="0" y="0"/>
                </a:lnTo>
                <a:lnTo>
                  <a:pt x="0" y="953820"/>
                </a:lnTo>
                <a:close/>
              </a:path>
            </a:pathLst>
          </a:custGeom>
          <a:solidFill>
            <a:srgbClr val="DCB890"/>
          </a:solidFill>
        </p:spPr>
        <p:txBody>
          <a:bodyPr wrap="square" lIns="0" tIns="0" rIns="0" bIns="0" rtlCol="0"/>
          <a:lstStyle/>
          <a:p>
            <a:endParaRPr/>
          </a:p>
        </p:txBody>
      </p:sp>
      <p:sp>
        <p:nvSpPr>
          <p:cNvPr id="20" name="object 45">
            <a:extLst>
              <a:ext uri="{FF2B5EF4-FFF2-40B4-BE49-F238E27FC236}">
                <a16:creationId xmlns:a16="http://schemas.microsoft.com/office/drawing/2014/main" id="{74922E74-F03B-E947-879A-D2767675C281}"/>
              </a:ext>
            </a:extLst>
          </p:cNvPr>
          <p:cNvSpPr/>
          <p:nvPr/>
        </p:nvSpPr>
        <p:spPr>
          <a:xfrm>
            <a:off x="8969701" y="5462368"/>
            <a:ext cx="1526540" cy="954405"/>
          </a:xfrm>
          <a:custGeom>
            <a:avLst/>
            <a:gdLst/>
            <a:ahLst/>
            <a:cxnLst/>
            <a:rect l="l" t="t" r="r" b="b"/>
            <a:pathLst>
              <a:path w="1526540" h="954404">
                <a:moveTo>
                  <a:pt x="1526463" y="0"/>
                </a:moveTo>
                <a:lnTo>
                  <a:pt x="0" y="783348"/>
                </a:lnTo>
                <a:lnTo>
                  <a:pt x="0" y="953998"/>
                </a:lnTo>
                <a:lnTo>
                  <a:pt x="1526463" y="953998"/>
                </a:lnTo>
                <a:lnTo>
                  <a:pt x="1526463" y="0"/>
                </a:lnTo>
                <a:close/>
              </a:path>
            </a:pathLst>
          </a:custGeom>
          <a:solidFill>
            <a:srgbClr val="AB8F70"/>
          </a:solidFill>
        </p:spPr>
        <p:txBody>
          <a:bodyPr wrap="square" lIns="0" tIns="0" rIns="0" bIns="0" rtlCol="0"/>
          <a:lstStyle/>
          <a:p>
            <a:endParaRPr/>
          </a:p>
        </p:txBody>
      </p:sp>
      <p:sp>
        <p:nvSpPr>
          <p:cNvPr id="21" name="object 46">
            <a:extLst>
              <a:ext uri="{FF2B5EF4-FFF2-40B4-BE49-F238E27FC236}">
                <a16:creationId xmlns:a16="http://schemas.microsoft.com/office/drawing/2014/main" id="{467E821D-2EEC-E840-B300-B6988BB96A4A}"/>
              </a:ext>
            </a:extLst>
          </p:cNvPr>
          <p:cNvSpPr/>
          <p:nvPr/>
        </p:nvSpPr>
        <p:spPr>
          <a:xfrm>
            <a:off x="8969701" y="4508366"/>
            <a:ext cx="1526540" cy="1751964"/>
          </a:xfrm>
          <a:custGeom>
            <a:avLst/>
            <a:gdLst/>
            <a:ahLst/>
            <a:cxnLst/>
            <a:rect l="l" t="t" r="r" b="b"/>
            <a:pathLst>
              <a:path w="1526540" h="1751964">
                <a:moveTo>
                  <a:pt x="1526463" y="0"/>
                </a:moveTo>
                <a:lnTo>
                  <a:pt x="0" y="1456550"/>
                </a:lnTo>
                <a:lnTo>
                  <a:pt x="0" y="1751749"/>
                </a:lnTo>
                <a:lnTo>
                  <a:pt x="1526463" y="953998"/>
                </a:lnTo>
                <a:lnTo>
                  <a:pt x="1526463" y="0"/>
                </a:lnTo>
                <a:close/>
              </a:path>
            </a:pathLst>
          </a:custGeom>
          <a:solidFill>
            <a:srgbClr val="D5A776"/>
          </a:solidFill>
        </p:spPr>
        <p:txBody>
          <a:bodyPr wrap="square" lIns="0" tIns="0" rIns="0" bIns="0" rtlCol="0"/>
          <a:lstStyle/>
          <a:p>
            <a:endParaRPr/>
          </a:p>
        </p:txBody>
      </p:sp>
      <p:sp>
        <p:nvSpPr>
          <p:cNvPr id="22" name="object 47">
            <a:extLst>
              <a:ext uri="{FF2B5EF4-FFF2-40B4-BE49-F238E27FC236}">
                <a16:creationId xmlns:a16="http://schemas.microsoft.com/office/drawing/2014/main" id="{CA6C36F1-B8F5-2D4B-9BCE-A4DAD8D85395}"/>
              </a:ext>
            </a:extLst>
          </p:cNvPr>
          <p:cNvSpPr txBox="1"/>
          <p:nvPr/>
        </p:nvSpPr>
        <p:spPr>
          <a:xfrm>
            <a:off x="10496172" y="4206373"/>
            <a:ext cx="1124143" cy="249748"/>
          </a:xfrm>
          <a:prstGeom prst="rect">
            <a:avLst/>
          </a:prstGeom>
        </p:spPr>
        <p:txBody>
          <a:bodyPr vert="horz" wrap="square" lIns="0" tIns="22860" rIns="0" bIns="0" rtlCol="0">
            <a:spAutoFit/>
          </a:bodyPr>
          <a:lstStyle/>
          <a:p>
            <a:pPr marL="214631" marR="193040" algn="ctr">
              <a:lnSpc>
                <a:spcPts val="900"/>
              </a:lnSpc>
              <a:spcBef>
                <a:spcPts val="180"/>
              </a:spcBef>
            </a:pPr>
            <a:r>
              <a:rPr sz="700" b="1" spc="-5" dirty="0">
                <a:solidFill>
                  <a:srgbClr val="0C374B"/>
                </a:solidFill>
                <a:latin typeface="Helvetica" pitchFamily="2" charset="0"/>
                <a:cs typeface="DIN Alternate"/>
              </a:rPr>
              <a:t>PRIMARY</a:t>
            </a:r>
            <a:r>
              <a:rPr sz="700" b="1" spc="-80" dirty="0">
                <a:solidFill>
                  <a:srgbClr val="0C374B"/>
                </a:solidFill>
                <a:latin typeface="Helvetica" pitchFamily="2" charset="0"/>
                <a:cs typeface="DIN Alternate"/>
              </a:rPr>
              <a:t> </a:t>
            </a:r>
            <a:r>
              <a:rPr sz="700" b="1" spc="-5" dirty="0">
                <a:solidFill>
                  <a:srgbClr val="0C374B"/>
                </a:solidFill>
                <a:latin typeface="Helvetica" pitchFamily="2" charset="0"/>
                <a:cs typeface="DIN Alternate"/>
              </a:rPr>
              <a:t>CASH  CROP</a:t>
            </a:r>
            <a:r>
              <a:rPr sz="700" b="1" spc="-4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3" name="object 49">
            <a:hlinkClick r:id="rId3" action="ppaction://hlinksldjump"/>
            <a:extLst>
              <a:ext uri="{FF2B5EF4-FFF2-40B4-BE49-F238E27FC236}">
                <a16:creationId xmlns:a16="http://schemas.microsoft.com/office/drawing/2014/main" id="{17C60DC1-A1FC-154C-B134-8E703BE0102A}"/>
              </a:ext>
            </a:extLst>
          </p:cNvPr>
          <p:cNvSpPr txBox="1"/>
          <p:nvPr/>
        </p:nvSpPr>
        <p:spPr>
          <a:xfrm>
            <a:off x="10496172" y="5149790"/>
            <a:ext cx="1127023" cy="249748"/>
          </a:xfrm>
          <a:prstGeom prst="rect">
            <a:avLst/>
          </a:prstGeom>
        </p:spPr>
        <p:txBody>
          <a:bodyPr vert="horz" wrap="square" lIns="0" tIns="22860" rIns="0" bIns="0" rtlCol="0">
            <a:spAutoFit/>
          </a:bodyPr>
          <a:lstStyle/>
          <a:p>
            <a:pPr marL="240665" marR="218440" algn="ctr">
              <a:lnSpc>
                <a:spcPts val="900"/>
              </a:lnSpc>
              <a:spcBef>
                <a:spcPts val="180"/>
              </a:spcBef>
            </a:pPr>
            <a:r>
              <a:rPr sz="700" b="1" spc="-5" dirty="0">
                <a:solidFill>
                  <a:srgbClr val="0C374B"/>
                </a:solidFill>
                <a:latin typeface="Helvetica" pitchFamily="2" charset="0"/>
                <a:cs typeface="DIN Alternate"/>
              </a:rPr>
              <a:t>SECONDARY  CROP</a:t>
            </a:r>
            <a:r>
              <a:rPr sz="700" b="1" spc="-8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4" name="object 50">
            <a:extLst>
              <a:ext uri="{FF2B5EF4-FFF2-40B4-BE49-F238E27FC236}">
                <a16:creationId xmlns:a16="http://schemas.microsoft.com/office/drawing/2014/main" id="{B6C08BB4-3AB9-B741-87DE-E95E1E4E7999}"/>
              </a:ext>
            </a:extLst>
          </p:cNvPr>
          <p:cNvSpPr/>
          <p:nvPr/>
        </p:nvSpPr>
        <p:spPr>
          <a:xfrm>
            <a:off x="8969701" y="3557972"/>
            <a:ext cx="1526540" cy="2407285"/>
          </a:xfrm>
          <a:custGeom>
            <a:avLst/>
            <a:gdLst/>
            <a:ahLst/>
            <a:cxnLst/>
            <a:rect l="l" t="t" r="r" b="b"/>
            <a:pathLst>
              <a:path w="1526540" h="2407285">
                <a:moveTo>
                  <a:pt x="1526463" y="0"/>
                </a:moveTo>
                <a:lnTo>
                  <a:pt x="0" y="1778393"/>
                </a:lnTo>
                <a:lnTo>
                  <a:pt x="0" y="2406942"/>
                </a:lnTo>
                <a:lnTo>
                  <a:pt x="1526463" y="950391"/>
                </a:lnTo>
                <a:lnTo>
                  <a:pt x="1526463" y="0"/>
                </a:lnTo>
                <a:close/>
              </a:path>
            </a:pathLst>
          </a:custGeom>
          <a:solidFill>
            <a:srgbClr val="E9BA81"/>
          </a:solidFill>
        </p:spPr>
        <p:txBody>
          <a:bodyPr wrap="square" lIns="0" tIns="0" rIns="0" bIns="0" rtlCol="0"/>
          <a:lstStyle/>
          <a:p>
            <a:endParaRPr/>
          </a:p>
        </p:txBody>
      </p:sp>
      <p:sp>
        <p:nvSpPr>
          <p:cNvPr id="25" name="object 51">
            <a:hlinkClick r:id="rId5" action="ppaction://hlinksldjump"/>
            <a:extLst>
              <a:ext uri="{FF2B5EF4-FFF2-40B4-BE49-F238E27FC236}">
                <a16:creationId xmlns:a16="http://schemas.microsoft.com/office/drawing/2014/main" id="{58B3FDBA-FD7D-5242-BDB9-91182A2C2831}"/>
              </a:ext>
            </a:extLst>
          </p:cNvPr>
          <p:cNvSpPr/>
          <p:nvPr/>
        </p:nvSpPr>
        <p:spPr>
          <a:xfrm>
            <a:off x="10496172" y="1652376"/>
            <a:ext cx="1080135" cy="951865"/>
          </a:xfrm>
          <a:custGeom>
            <a:avLst/>
            <a:gdLst/>
            <a:ahLst/>
            <a:cxnLst/>
            <a:rect l="l" t="t" r="r" b="b"/>
            <a:pathLst>
              <a:path w="1080134" h="951864">
                <a:moveTo>
                  <a:pt x="0" y="951255"/>
                </a:moveTo>
                <a:lnTo>
                  <a:pt x="1079995" y="951255"/>
                </a:lnTo>
                <a:lnTo>
                  <a:pt x="1079995" y="0"/>
                </a:lnTo>
                <a:lnTo>
                  <a:pt x="0" y="0"/>
                </a:lnTo>
                <a:lnTo>
                  <a:pt x="0" y="951255"/>
                </a:lnTo>
                <a:close/>
              </a:path>
            </a:pathLst>
          </a:custGeom>
          <a:solidFill>
            <a:srgbClr val="F9F1D2"/>
          </a:solidFill>
        </p:spPr>
        <p:txBody>
          <a:bodyPr wrap="square" lIns="0" tIns="0" rIns="0" bIns="0" rtlCol="0"/>
          <a:lstStyle/>
          <a:p>
            <a:endParaRPr/>
          </a:p>
        </p:txBody>
      </p:sp>
      <p:sp>
        <p:nvSpPr>
          <p:cNvPr id="26" name="object 52">
            <a:extLst>
              <a:ext uri="{FF2B5EF4-FFF2-40B4-BE49-F238E27FC236}">
                <a16:creationId xmlns:a16="http://schemas.microsoft.com/office/drawing/2014/main" id="{8F63B8E7-897C-254C-8155-EA30EEE503BD}"/>
              </a:ext>
            </a:extLst>
          </p:cNvPr>
          <p:cNvSpPr txBox="1"/>
          <p:nvPr/>
        </p:nvSpPr>
        <p:spPr>
          <a:xfrm>
            <a:off x="10465426" y="2301288"/>
            <a:ext cx="1157769" cy="249748"/>
          </a:xfrm>
          <a:prstGeom prst="rect">
            <a:avLst/>
          </a:prstGeom>
        </p:spPr>
        <p:txBody>
          <a:bodyPr vert="horz" wrap="square" lIns="0" tIns="22860" rIns="0" bIns="0" rtlCol="0">
            <a:noAutofit/>
          </a:bodyPr>
          <a:lstStyle/>
          <a:p>
            <a:pPr marL="177800" marR="156210" algn="ctr">
              <a:lnSpc>
                <a:spcPts val="900"/>
              </a:lnSpc>
              <a:spcBef>
                <a:spcPts val="180"/>
              </a:spcBef>
            </a:pPr>
            <a:r>
              <a:rPr sz="700" b="1" spc="-5" dirty="0">
                <a:solidFill>
                  <a:srgbClr val="0C374B"/>
                </a:solidFill>
                <a:latin typeface="Helvetica" pitchFamily="2" charset="0"/>
                <a:cs typeface="DIN Alternate"/>
              </a:rPr>
              <a:t>OTHER</a:t>
            </a:r>
            <a:r>
              <a:rPr lang="en-GB" sz="700" b="1" spc="-8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SOURCES  OF</a:t>
            </a:r>
            <a:r>
              <a:rPr sz="700" b="1" spc="-20"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7" name="object 53">
            <a:extLst>
              <a:ext uri="{FF2B5EF4-FFF2-40B4-BE49-F238E27FC236}">
                <a16:creationId xmlns:a16="http://schemas.microsoft.com/office/drawing/2014/main" id="{D29D110B-E59A-AA45-A78D-DED37E8B0A71}"/>
              </a:ext>
            </a:extLst>
          </p:cNvPr>
          <p:cNvSpPr txBox="1"/>
          <p:nvPr/>
        </p:nvSpPr>
        <p:spPr>
          <a:xfrm>
            <a:off x="10496172" y="3244703"/>
            <a:ext cx="1080135" cy="249748"/>
          </a:xfrm>
          <a:prstGeom prst="rect">
            <a:avLst/>
          </a:prstGeom>
        </p:spPr>
        <p:txBody>
          <a:bodyPr vert="horz" wrap="square" lIns="0" tIns="22860" rIns="0" bIns="0" rtlCol="0">
            <a:spAutoFit/>
          </a:bodyPr>
          <a:lstStyle/>
          <a:p>
            <a:pPr marL="214630" marR="193040" algn="ctr">
              <a:lnSpc>
                <a:spcPts val="900"/>
              </a:lnSpc>
              <a:spcBef>
                <a:spcPts val="180"/>
              </a:spcBef>
            </a:pPr>
            <a:r>
              <a:rPr sz="700" b="1" spc="-5" dirty="0">
                <a:solidFill>
                  <a:srgbClr val="0C374B"/>
                </a:solidFill>
                <a:latin typeface="Helvetica" pitchFamily="2" charset="0"/>
                <a:cs typeface="DIN Alternate"/>
              </a:rPr>
              <a:t>NET</a:t>
            </a:r>
            <a:r>
              <a:rPr sz="700" b="1" spc="-55" dirty="0">
                <a:solidFill>
                  <a:srgbClr val="0C374B"/>
                </a:solidFill>
                <a:latin typeface="Helvetica" pitchFamily="2" charset="0"/>
                <a:cs typeface="DIN Alternate"/>
              </a:rPr>
              <a:t> </a:t>
            </a:r>
            <a:r>
              <a:rPr sz="700" b="1" spc="-10" dirty="0">
                <a:solidFill>
                  <a:srgbClr val="0C374B"/>
                </a:solidFill>
                <a:latin typeface="Helvetica" pitchFamily="2" charset="0"/>
                <a:cs typeface="DIN Alternate"/>
              </a:rPr>
              <a:t>OFF-FARM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8" name="object 54">
            <a:hlinkClick r:id="rId4" action="ppaction://hlinksldjump"/>
            <a:extLst>
              <a:ext uri="{FF2B5EF4-FFF2-40B4-BE49-F238E27FC236}">
                <a16:creationId xmlns:a16="http://schemas.microsoft.com/office/drawing/2014/main" id="{33B04ABF-CB9D-D046-8560-7C4B855C0306}"/>
              </a:ext>
            </a:extLst>
          </p:cNvPr>
          <p:cNvSpPr txBox="1"/>
          <p:nvPr/>
        </p:nvSpPr>
        <p:spPr>
          <a:xfrm>
            <a:off x="7897436" y="5336362"/>
            <a:ext cx="1072265" cy="1080403"/>
          </a:xfrm>
          <a:prstGeom prst="rect">
            <a:avLst/>
          </a:prstGeom>
          <a:solidFill>
            <a:srgbClr val="8E6B44"/>
          </a:solidFill>
        </p:spPr>
        <p:txBody>
          <a:bodyPr vert="horz" wrap="square" lIns="0" tIns="0" rIns="0" bIns="0" rtlCol="0" anchor="ctr" anchorCtr="0">
            <a:noAutofit/>
          </a:bodyPr>
          <a:lstStyle/>
          <a:p>
            <a:pPr>
              <a:lnSpc>
                <a:spcPct val="100000"/>
              </a:lnSpc>
            </a:pPr>
            <a:endParaRPr sz="1100" dirty="0">
              <a:latin typeface="Helvetica" pitchFamily="2" charset="0"/>
              <a:cs typeface="Times New Roman"/>
            </a:endParaRPr>
          </a:p>
          <a:p>
            <a:pPr>
              <a:lnSpc>
                <a:spcPct val="100000"/>
              </a:lnSpc>
              <a:spcBef>
                <a:spcPts val="50"/>
              </a:spcBef>
            </a:pPr>
            <a:endParaRPr sz="1550" dirty="0">
              <a:latin typeface="Helvetica" pitchFamily="2" charset="0"/>
              <a:cs typeface="Times New Roman"/>
            </a:endParaRPr>
          </a:p>
        </p:txBody>
      </p:sp>
      <p:sp>
        <p:nvSpPr>
          <p:cNvPr id="29" name="object 55">
            <a:extLst>
              <a:ext uri="{FF2B5EF4-FFF2-40B4-BE49-F238E27FC236}">
                <a16:creationId xmlns:a16="http://schemas.microsoft.com/office/drawing/2014/main" id="{ED3111A3-CD7C-FE4F-9DEC-F447F583E530}"/>
              </a:ext>
            </a:extLst>
          </p:cNvPr>
          <p:cNvSpPr/>
          <p:nvPr/>
        </p:nvSpPr>
        <p:spPr>
          <a:xfrm>
            <a:off x="8969701" y="2602761"/>
            <a:ext cx="1526540" cy="2733675"/>
          </a:xfrm>
          <a:custGeom>
            <a:avLst/>
            <a:gdLst/>
            <a:ahLst/>
            <a:cxnLst/>
            <a:rect l="l" t="t" r="r" b="b"/>
            <a:pathLst>
              <a:path w="1526540" h="2733675">
                <a:moveTo>
                  <a:pt x="1526463" y="0"/>
                </a:moveTo>
                <a:lnTo>
                  <a:pt x="0" y="2292604"/>
                </a:lnTo>
                <a:lnTo>
                  <a:pt x="0" y="2733598"/>
                </a:lnTo>
                <a:lnTo>
                  <a:pt x="1526463" y="953998"/>
                </a:lnTo>
                <a:lnTo>
                  <a:pt x="1526463" y="0"/>
                </a:lnTo>
                <a:close/>
              </a:path>
            </a:pathLst>
          </a:custGeom>
          <a:solidFill>
            <a:srgbClr val="EEB17E"/>
          </a:solidFill>
        </p:spPr>
        <p:txBody>
          <a:bodyPr wrap="square" lIns="0" tIns="0" rIns="0" bIns="0" rtlCol="0"/>
          <a:lstStyle/>
          <a:p>
            <a:endParaRPr/>
          </a:p>
        </p:txBody>
      </p:sp>
      <p:sp>
        <p:nvSpPr>
          <p:cNvPr id="30" name="object 56">
            <a:extLst>
              <a:ext uri="{FF2B5EF4-FFF2-40B4-BE49-F238E27FC236}">
                <a16:creationId xmlns:a16="http://schemas.microsoft.com/office/drawing/2014/main" id="{D228B195-6C8F-1B4F-9942-5A54D8343C62}"/>
              </a:ext>
            </a:extLst>
          </p:cNvPr>
          <p:cNvSpPr/>
          <p:nvPr/>
        </p:nvSpPr>
        <p:spPr>
          <a:xfrm>
            <a:off x="8969701" y="1652360"/>
            <a:ext cx="1526540" cy="3243580"/>
          </a:xfrm>
          <a:custGeom>
            <a:avLst/>
            <a:gdLst/>
            <a:ahLst/>
            <a:cxnLst/>
            <a:rect l="l" t="t" r="r" b="b"/>
            <a:pathLst>
              <a:path w="1526540" h="3243579">
                <a:moveTo>
                  <a:pt x="1526463" y="0"/>
                </a:moveTo>
                <a:lnTo>
                  <a:pt x="0" y="3001733"/>
                </a:lnTo>
                <a:lnTo>
                  <a:pt x="0" y="3243008"/>
                </a:lnTo>
                <a:lnTo>
                  <a:pt x="1526463" y="950404"/>
                </a:lnTo>
                <a:lnTo>
                  <a:pt x="1526463" y="0"/>
                </a:lnTo>
                <a:close/>
              </a:path>
            </a:pathLst>
          </a:custGeom>
          <a:solidFill>
            <a:srgbClr val="EDD677"/>
          </a:solidFill>
        </p:spPr>
        <p:txBody>
          <a:bodyPr wrap="square" lIns="0" tIns="0" rIns="0" bIns="0" rtlCol="0"/>
          <a:lstStyle/>
          <a:p>
            <a:endParaRPr/>
          </a:p>
        </p:txBody>
      </p:sp>
      <p:sp>
        <p:nvSpPr>
          <p:cNvPr id="31" name="object 57">
            <a:extLst>
              <a:ext uri="{FF2B5EF4-FFF2-40B4-BE49-F238E27FC236}">
                <a16:creationId xmlns:a16="http://schemas.microsoft.com/office/drawing/2014/main" id="{5A248DEF-8CBC-184E-914B-728A53E7D01E}"/>
              </a:ext>
            </a:extLst>
          </p:cNvPr>
          <p:cNvSpPr txBox="1"/>
          <p:nvPr/>
        </p:nvSpPr>
        <p:spPr>
          <a:xfrm>
            <a:off x="8034293" y="2218790"/>
            <a:ext cx="823615" cy="520655"/>
          </a:xfrm>
          <a:prstGeom prst="rect">
            <a:avLst/>
          </a:prstGeom>
        </p:spPr>
        <p:txBody>
          <a:bodyPr vert="horz" wrap="square" lIns="0" tIns="12700" rIns="0" bIns="0" rtlCol="0">
            <a:spAutoFit/>
          </a:bodyPr>
          <a:lstStyle/>
          <a:p>
            <a:pPr marL="12700" marR="5080" algn="ctr">
              <a:lnSpc>
                <a:spcPct val="100000"/>
              </a:lnSpc>
              <a:spcBef>
                <a:spcPts val="100"/>
              </a:spcBef>
            </a:pPr>
            <a:r>
              <a:rPr sz="1100" b="1" spc="-5" dirty="0">
                <a:solidFill>
                  <a:srgbClr val="8E6B44"/>
                </a:solidFill>
                <a:latin typeface="Helvetica" pitchFamily="2" charset="0"/>
                <a:cs typeface="DIN Alternate"/>
              </a:rPr>
              <a:t>Potential  household  </a:t>
            </a:r>
            <a:r>
              <a:rPr sz="1100" b="1" dirty="0">
                <a:solidFill>
                  <a:srgbClr val="8E6B44"/>
                </a:solidFill>
                <a:latin typeface="Helvetica" pitchFamily="2" charset="0"/>
                <a:cs typeface="DIN Alternate"/>
              </a:rPr>
              <a:t>income</a:t>
            </a:r>
            <a:endParaRPr sz="1100" b="1" dirty="0">
              <a:latin typeface="Helvetica" pitchFamily="2" charset="0"/>
              <a:cs typeface="DIN Alternate"/>
            </a:endParaRPr>
          </a:p>
        </p:txBody>
      </p:sp>
      <p:sp>
        <p:nvSpPr>
          <p:cNvPr id="32" name="object 58">
            <a:extLst>
              <a:ext uri="{FF2B5EF4-FFF2-40B4-BE49-F238E27FC236}">
                <a16:creationId xmlns:a16="http://schemas.microsoft.com/office/drawing/2014/main" id="{8BC39465-9DE9-7B42-8038-C6B55709C78E}"/>
              </a:ext>
            </a:extLst>
          </p:cNvPr>
          <p:cNvSpPr/>
          <p:nvPr/>
        </p:nvSpPr>
        <p:spPr>
          <a:xfrm flipH="1">
            <a:off x="7275884" y="3135479"/>
            <a:ext cx="45719" cy="470436"/>
          </a:xfrm>
          <a:custGeom>
            <a:avLst/>
            <a:gdLst/>
            <a:ahLst/>
            <a:cxnLst/>
            <a:rect l="l" t="t" r="r" b="b"/>
            <a:pathLst>
              <a:path w="635" h="515619">
                <a:moveTo>
                  <a:pt x="0" y="515150"/>
                </a:moveTo>
                <a:lnTo>
                  <a:pt x="12" y="0"/>
                </a:lnTo>
              </a:path>
            </a:pathLst>
          </a:custGeom>
          <a:ln w="25400">
            <a:solidFill>
              <a:srgbClr val="D99E36"/>
            </a:solidFill>
            <a:prstDash val="dot"/>
          </a:ln>
        </p:spPr>
        <p:txBody>
          <a:bodyPr wrap="square" lIns="0" tIns="0" rIns="0" bIns="0" rtlCol="0"/>
          <a:lstStyle/>
          <a:p>
            <a:endParaRPr/>
          </a:p>
        </p:txBody>
      </p:sp>
      <p:sp>
        <p:nvSpPr>
          <p:cNvPr id="33" name="object 59">
            <a:extLst>
              <a:ext uri="{FF2B5EF4-FFF2-40B4-BE49-F238E27FC236}">
                <a16:creationId xmlns:a16="http://schemas.microsoft.com/office/drawing/2014/main" id="{8113F40E-3E05-2742-8D05-5669CF677570}"/>
              </a:ext>
            </a:extLst>
          </p:cNvPr>
          <p:cNvSpPr/>
          <p:nvPr/>
        </p:nvSpPr>
        <p:spPr>
          <a:xfrm>
            <a:off x="7275248" y="3654506"/>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34" name="object 60">
            <a:extLst>
              <a:ext uri="{FF2B5EF4-FFF2-40B4-BE49-F238E27FC236}">
                <a16:creationId xmlns:a16="http://schemas.microsoft.com/office/drawing/2014/main" id="{79DA8477-E808-3E45-94E8-340B010AB93E}"/>
              </a:ext>
            </a:extLst>
          </p:cNvPr>
          <p:cNvSpPr/>
          <p:nvPr/>
        </p:nvSpPr>
        <p:spPr>
          <a:xfrm>
            <a:off x="7275261" y="3065760"/>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35" name="object 61">
            <a:extLst>
              <a:ext uri="{FF2B5EF4-FFF2-40B4-BE49-F238E27FC236}">
                <a16:creationId xmlns:a16="http://schemas.microsoft.com/office/drawing/2014/main" id="{59F0920C-A287-034E-A686-C498B0816FD0}"/>
              </a:ext>
            </a:extLst>
          </p:cNvPr>
          <p:cNvSpPr/>
          <p:nvPr/>
        </p:nvSpPr>
        <p:spPr>
          <a:xfrm>
            <a:off x="7275249" y="4108063"/>
            <a:ext cx="635" cy="515620"/>
          </a:xfrm>
          <a:custGeom>
            <a:avLst/>
            <a:gdLst/>
            <a:ahLst/>
            <a:cxnLst/>
            <a:rect l="l" t="t" r="r" b="b"/>
            <a:pathLst>
              <a:path w="635" h="515620">
                <a:moveTo>
                  <a:pt x="0" y="0"/>
                </a:moveTo>
                <a:lnTo>
                  <a:pt x="12" y="515150"/>
                </a:lnTo>
              </a:path>
            </a:pathLst>
          </a:custGeom>
          <a:ln w="25400">
            <a:solidFill>
              <a:srgbClr val="D99E36"/>
            </a:solidFill>
            <a:prstDash val="dot"/>
          </a:ln>
        </p:spPr>
        <p:txBody>
          <a:bodyPr wrap="square" lIns="0" tIns="0" rIns="0" bIns="0" rtlCol="0"/>
          <a:lstStyle/>
          <a:p>
            <a:endParaRPr/>
          </a:p>
        </p:txBody>
      </p:sp>
      <p:sp>
        <p:nvSpPr>
          <p:cNvPr id="36" name="object 62">
            <a:extLst>
              <a:ext uri="{FF2B5EF4-FFF2-40B4-BE49-F238E27FC236}">
                <a16:creationId xmlns:a16="http://schemas.microsoft.com/office/drawing/2014/main" id="{3883E851-9FA7-CE41-A4FC-ED745927C86B}"/>
              </a:ext>
            </a:extLst>
          </p:cNvPr>
          <p:cNvSpPr/>
          <p:nvPr/>
        </p:nvSpPr>
        <p:spPr>
          <a:xfrm>
            <a:off x="7326362" y="4647744"/>
            <a:ext cx="1609725" cy="0"/>
          </a:xfrm>
          <a:custGeom>
            <a:avLst/>
            <a:gdLst/>
            <a:ahLst/>
            <a:cxnLst/>
            <a:rect l="l" t="t" r="r" b="b"/>
            <a:pathLst>
              <a:path w="1609725">
                <a:moveTo>
                  <a:pt x="0" y="0"/>
                </a:moveTo>
                <a:lnTo>
                  <a:pt x="1609623" y="0"/>
                </a:lnTo>
              </a:path>
            </a:pathLst>
          </a:custGeom>
          <a:ln w="25400">
            <a:solidFill>
              <a:srgbClr val="D99E36"/>
            </a:solidFill>
            <a:prstDash val="dot"/>
          </a:ln>
        </p:spPr>
        <p:txBody>
          <a:bodyPr wrap="square" lIns="0" tIns="0" rIns="0" bIns="0" rtlCol="0"/>
          <a:lstStyle/>
          <a:p>
            <a:endParaRPr/>
          </a:p>
        </p:txBody>
      </p:sp>
      <p:sp>
        <p:nvSpPr>
          <p:cNvPr id="37" name="object 63">
            <a:extLst>
              <a:ext uri="{FF2B5EF4-FFF2-40B4-BE49-F238E27FC236}">
                <a16:creationId xmlns:a16="http://schemas.microsoft.com/office/drawing/2014/main" id="{A783D120-7423-2642-A9EE-036EE619F4DF}"/>
              </a:ext>
            </a:extLst>
          </p:cNvPr>
          <p:cNvSpPr/>
          <p:nvPr/>
        </p:nvSpPr>
        <p:spPr>
          <a:xfrm>
            <a:off x="7275248" y="4059000"/>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38" name="object 64">
            <a:extLst>
              <a:ext uri="{FF2B5EF4-FFF2-40B4-BE49-F238E27FC236}">
                <a16:creationId xmlns:a16="http://schemas.microsoft.com/office/drawing/2014/main" id="{30F1EDED-D83B-4445-B5D7-721622FBA5A0}"/>
              </a:ext>
            </a:extLst>
          </p:cNvPr>
          <p:cNvSpPr/>
          <p:nvPr/>
        </p:nvSpPr>
        <p:spPr>
          <a:xfrm>
            <a:off x="7275261" y="4635047"/>
            <a:ext cx="0" cy="25400"/>
          </a:xfrm>
          <a:custGeom>
            <a:avLst/>
            <a:gdLst/>
            <a:ahLst/>
            <a:cxnLst/>
            <a:rect l="l" t="t" r="r" b="b"/>
            <a:pathLst>
              <a:path h="25400">
                <a:moveTo>
                  <a:pt x="0" y="25399"/>
                </a:moveTo>
                <a:lnTo>
                  <a:pt x="0" y="0"/>
                </a:lnTo>
                <a:lnTo>
                  <a:pt x="0" y="25399"/>
                </a:lnTo>
                <a:close/>
              </a:path>
            </a:pathLst>
          </a:custGeom>
          <a:solidFill>
            <a:srgbClr val="D99E36"/>
          </a:solidFill>
        </p:spPr>
        <p:txBody>
          <a:bodyPr wrap="square" lIns="0" tIns="0" rIns="0" bIns="0" rtlCol="0"/>
          <a:lstStyle/>
          <a:p>
            <a:endParaRPr/>
          </a:p>
        </p:txBody>
      </p:sp>
      <p:sp>
        <p:nvSpPr>
          <p:cNvPr id="39" name="object 65">
            <a:extLst>
              <a:ext uri="{FF2B5EF4-FFF2-40B4-BE49-F238E27FC236}">
                <a16:creationId xmlns:a16="http://schemas.microsoft.com/office/drawing/2014/main" id="{2586A3F7-6C62-E841-B2AF-F426D118773B}"/>
              </a:ext>
            </a:extLst>
          </p:cNvPr>
          <p:cNvSpPr/>
          <p:nvPr/>
        </p:nvSpPr>
        <p:spPr>
          <a:xfrm>
            <a:off x="8961541" y="4647747"/>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40" name="object 77">
            <a:hlinkClick r:id="rId4" action="ppaction://hlinksldjump"/>
            <a:extLst>
              <a:ext uri="{FF2B5EF4-FFF2-40B4-BE49-F238E27FC236}">
                <a16:creationId xmlns:a16="http://schemas.microsoft.com/office/drawing/2014/main" id="{A5BA05D5-6979-2F40-81FA-B1765335A748}"/>
              </a:ext>
            </a:extLst>
          </p:cNvPr>
          <p:cNvSpPr txBox="1"/>
          <p:nvPr/>
        </p:nvSpPr>
        <p:spPr>
          <a:xfrm>
            <a:off x="10472727" y="6089685"/>
            <a:ext cx="1127023" cy="253916"/>
          </a:xfrm>
          <a:prstGeom prst="rect">
            <a:avLst/>
          </a:prstGeom>
        </p:spPr>
        <p:txBody>
          <a:bodyPr vert="horz" wrap="square" lIns="0" tIns="22860" rIns="0" bIns="0" rtlCol="0">
            <a:spAutoFit/>
          </a:bodyPr>
          <a:lstStyle/>
          <a:p>
            <a:pPr marL="59055" marR="55244" algn="ctr">
              <a:lnSpc>
                <a:spcPts val="900"/>
              </a:lnSpc>
              <a:spcBef>
                <a:spcPts val="180"/>
              </a:spcBef>
            </a:pPr>
            <a:r>
              <a:rPr sz="700" b="1" dirty="0">
                <a:solidFill>
                  <a:srgbClr val="0C374B"/>
                </a:solidFill>
                <a:latin typeface="Helvetica" pitchFamily="2" charset="0"/>
                <a:cs typeface="DIN Alternate"/>
              </a:rPr>
              <a:t>PRODUCE</a:t>
            </a:r>
            <a:r>
              <a:rPr sz="700" b="1" spc="-80" dirty="0">
                <a:solidFill>
                  <a:srgbClr val="0C374B"/>
                </a:solidFill>
                <a:latin typeface="Helvetica" pitchFamily="2" charset="0"/>
                <a:cs typeface="DIN Alternate"/>
              </a:rPr>
              <a:t> </a:t>
            </a:r>
            <a:r>
              <a:rPr sz="700" b="1" spc="-5" dirty="0">
                <a:solidFill>
                  <a:srgbClr val="0C374B"/>
                </a:solidFill>
                <a:latin typeface="Helvetica" pitchFamily="2" charset="0"/>
                <a:cs typeface="DIN Alternate"/>
              </a:rPr>
              <a:t>CONSUMED</a:t>
            </a:r>
            <a:r>
              <a:rPr lang="en-GB" sz="700" b="1" spc="-5" dirty="0">
                <a:solidFill>
                  <a:srgbClr val="0C374B"/>
                </a:solidFill>
                <a:latin typeface="Helvetica" pitchFamily="2" charset="0"/>
                <a:cs typeface="DIN Alternate"/>
              </a:rPr>
              <a:t> </a:t>
            </a:r>
            <a:r>
              <a:rPr sz="700" b="1" spc="-30" dirty="0">
                <a:solidFill>
                  <a:srgbClr val="0C374B"/>
                </a:solidFill>
                <a:latin typeface="Helvetica" pitchFamily="2" charset="0"/>
                <a:cs typeface="DIN Alternate"/>
              </a:rPr>
              <a:t>AT</a:t>
            </a:r>
            <a:r>
              <a:rPr sz="700" b="1" spc="-10"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HOME</a:t>
            </a:r>
            <a:endParaRPr sz="700" b="1" dirty="0">
              <a:latin typeface="Helvetica" pitchFamily="2" charset="0"/>
              <a:cs typeface="DIN Alternate"/>
            </a:endParaRPr>
          </a:p>
        </p:txBody>
      </p:sp>
      <p:sp>
        <p:nvSpPr>
          <p:cNvPr id="41" name="object 78">
            <a:extLst>
              <a:ext uri="{FF2B5EF4-FFF2-40B4-BE49-F238E27FC236}">
                <a16:creationId xmlns:a16="http://schemas.microsoft.com/office/drawing/2014/main" id="{6302091B-A4F2-E541-AACF-DDF22193ED64}"/>
              </a:ext>
            </a:extLst>
          </p:cNvPr>
          <p:cNvSpPr/>
          <p:nvPr/>
        </p:nvSpPr>
        <p:spPr>
          <a:xfrm>
            <a:off x="10724015" y="5651914"/>
            <a:ext cx="318135" cy="412115"/>
          </a:xfrm>
          <a:custGeom>
            <a:avLst/>
            <a:gdLst/>
            <a:ahLst/>
            <a:cxnLst/>
            <a:rect l="l" t="t" r="r" b="b"/>
            <a:pathLst>
              <a:path w="318134" h="412114">
                <a:moveTo>
                  <a:pt x="167041" y="392772"/>
                </a:moveTo>
                <a:lnTo>
                  <a:pt x="119505" y="392772"/>
                </a:lnTo>
                <a:lnTo>
                  <a:pt x="118946" y="393877"/>
                </a:lnTo>
                <a:lnTo>
                  <a:pt x="118209" y="394944"/>
                </a:lnTo>
                <a:lnTo>
                  <a:pt x="117397" y="395986"/>
                </a:lnTo>
                <a:lnTo>
                  <a:pt x="113447" y="397090"/>
                </a:lnTo>
                <a:lnTo>
                  <a:pt x="109650" y="398284"/>
                </a:lnTo>
                <a:lnTo>
                  <a:pt x="106259" y="399732"/>
                </a:lnTo>
                <a:lnTo>
                  <a:pt x="108113" y="400723"/>
                </a:lnTo>
                <a:lnTo>
                  <a:pt x="110069" y="401459"/>
                </a:lnTo>
                <a:lnTo>
                  <a:pt x="112075" y="402043"/>
                </a:lnTo>
                <a:lnTo>
                  <a:pt x="109383" y="404990"/>
                </a:lnTo>
                <a:lnTo>
                  <a:pt x="106906" y="408025"/>
                </a:lnTo>
                <a:lnTo>
                  <a:pt x="105992" y="411505"/>
                </a:lnTo>
                <a:lnTo>
                  <a:pt x="113498" y="410870"/>
                </a:lnTo>
                <a:lnTo>
                  <a:pt x="118933" y="407454"/>
                </a:lnTo>
                <a:lnTo>
                  <a:pt x="123899" y="403580"/>
                </a:lnTo>
                <a:lnTo>
                  <a:pt x="135298" y="402372"/>
                </a:lnTo>
                <a:lnTo>
                  <a:pt x="146660" y="399591"/>
                </a:lnTo>
                <a:lnTo>
                  <a:pt x="157428" y="396102"/>
                </a:lnTo>
                <a:lnTo>
                  <a:pt x="167041" y="392772"/>
                </a:lnTo>
                <a:close/>
              </a:path>
              <a:path w="318134" h="412114">
                <a:moveTo>
                  <a:pt x="186337" y="392772"/>
                </a:moveTo>
                <a:lnTo>
                  <a:pt x="167041" y="392772"/>
                </a:lnTo>
                <a:lnTo>
                  <a:pt x="163866" y="399186"/>
                </a:lnTo>
                <a:lnTo>
                  <a:pt x="155370" y="404380"/>
                </a:lnTo>
                <a:lnTo>
                  <a:pt x="153528" y="411505"/>
                </a:lnTo>
                <a:lnTo>
                  <a:pt x="163044" y="408956"/>
                </a:lnTo>
                <a:lnTo>
                  <a:pt x="170770" y="404128"/>
                </a:lnTo>
                <a:lnTo>
                  <a:pt x="177765" y="398473"/>
                </a:lnTo>
                <a:lnTo>
                  <a:pt x="185088" y="393446"/>
                </a:lnTo>
                <a:lnTo>
                  <a:pt x="186337" y="392772"/>
                </a:lnTo>
                <a:close/>
              </a:path>
              <a:path w="318134" h="412114">
                <a:moveTo>
                  <a:pt x="72350" y="0"/>
                </a:moveTo>
                <a:lnTo>
                  <a:pt x="74217" y="7289"/>
                </a:lnTo>
                <a:lnTo>
                  <a:pt x="73772" y="16027"/>
                </a:lnTo>
                <a:lnTo>
                  <a:pt x="68692" y="26987"/>
                </a:lnTo>
                <a:lnTo>
                  <a:pt x="55052" y="37896"/>
                </a:lnTo>
                <a:lnTo>
                  <a:pt x="53884" y="39471"/>
                </a:lnTo>
                <a:lnTo>
                  <a:pt x="54303" y="40538"/>
                </a:lnTo>
                <a:lnTo>
                  <a:pt x="55255" y="42748"/>
                </a:lnTo>
                <a:lnTo>
                  <a:pt x="56513" y="45758"/>
                </a:lnTo>
                <a:lnTo>
                  <a:pt x="58359" y="52516"/>
                </a:lnTo>
                <a:lnTo>
                  <a:pt x="59169" y="56958"/>
                </a:lnTo>
                <a:lnTo>
                  <a:pt x="59535" y="61506"/>
                </a:lnTo>
                <a:lnTo>
                  <a:pt x="59722" y="68556"/>
                </a:lnTo>
                <a:lnTo>
                  <a:pt x="58867" y="75149"/>
                </a:lnTo>
                <a:lnTo>
                  <a:pt x="40130" y="96672"/>
                </a:lnTo>
                <a:lnTo>
                  <a:pt x="39533" y="102895"/>
                </a:lnTo>
                <a:lnTo>
                  <a:pt x="38085" y="108826"/>
                </a:lnTo>
                <a:lnTo>
                  <a:pt x="34542" y="113906"/>
                </a:lnTo>
                <a:lnTo>
                  <a:pt x="29065" y="120444"/>
                </a:lnTo>
                <a:lnTo>
                  <a:pt x="16439" y="132687"/>
                </a:lnTo>
                <a:lnTo>
                  <a:pt x="10920" y="139268"/>
                </a:lnTo>
                <a:lnTo>
                  <a:pt x="0" y="172197"/>
                </a:lnTo>
                <a:lnTo>
                  <a:pt x="7797" y="204328"/>
                </a:lnTo>
                <a:lnTo>
                  <a:pt x="25970" y="234714"/>
                </a:lnTo>
                <a:lnTo>
                  <a:pt x="56497" y="275485"/>
                </a:lnTo>
                <a:lnTo>
                  <a:pt x="97673" y="303847"/>
                </a:lnTo>
                <a:lnTo>
                  <a:pt x="108801" y="315586"/>
                </a:lnTo>
                <a:lnTo>
                  <a:pt x="115809" y="334429"/>
                </a:lnTo>
                <a:lnTo>
                  <a:pt x="118397" y="354557"/>
                </a:lnTo>
                <a:lnTo>
                  <a:pt x="116266" y="370154"/>
                </a:lnTo>
                <a:lnTo>
                  <a:pt x="106280" y="382616"/>
                </a:lnTo>
                <a:lnTo>
                  <a:pt x="91263" y="389943"/>
                </a:lnTo>
                <a:lnTo>
                  <a:pt x="74365" y="394771"/>
                </a:lnTo>
                <a:lnTo>
                  <a:pt x="58735" y="399732"/>
                </a:lnTo>
                <a:lnTo>
                  <a:pt x="63879" y="402513"/>
                </a:lnTo>
                <a:lnTo>
                  <a:pt x="69670" y="403606"/>
                </a:lnTo>
                <a:lnTo>
                  <a:pt x="75728" y="403606"/>
                </a:lnTo>
                <a:lnTo>
                  <a:pt x="87272" y="402477"/>
                </a:lnTo>
                <a:lnTo>
                  <a:pt x="98807" y="399694"/>
                </a:lnTo>
                <a:lnTo>
                  <a:pt x="109746" y="396158"/>
                </a:lnTo>
                <a:lnTo>
                  <a:pt x="119505" y="392772"/>
                </a:lnTo>
                <a:lnTo>
                  <a:pt x="186337" y="392772"/>
                </a:lnTo>
                <a:lnTo>
                  <a:pt x="188529" y="391591"/>
                </a:lnTo>
                <a:lnTo>
                  <a:pt x="192530" y="391160"/>
                </a:lnTo>
                <a:lnTo>
                  <a:pt x="215131" y="391160"/>
                </a:lnTo>
                <a:lnTo>
                  <a:pt x="216596" y="390994"/>
                </a:lnTo>
                <a:lnTo>
                  <a:pt x="220475" y="388924"/>
                </a:lnTo>
                <a:lnTo>
                  <a:pt x="219339" y="388924"/>
                </a:lnTo>
                <a:lnTo>
                  <a:pt x="208509" y="387191"/>
                </a:lnTo>
                <a:lnTo>
                  <a:pt x="199678" y="383806"/>
                </a:lnTo>
                <a:lnTo>
                  <a:pt x="151953" y="383806"/>
                </a:lnTo>
                <a:lnTo>
                  <a:pt x="144028" y="380365"/>
                </a:lnTo>
                <a:lnTo>
                  <a:pt x="136281" y="376008"/>
                </a:lnTo>
                <a:lnTo>
                  <a:pt x="129385" y="373227"/>
                </a:lnTo>
                <a:lnTo>
                  <a:pt x="127271" y="339680"/>
                </a:lnTo>
                <a:lnTo>
                  <a:pt x="126356" y="322924"/>
                </a:lnTo>
                <a:lnTo>
                  <a:pt x="125766" y="306324"/>
                </a:lnTo>
                <a:lnTo>
                  <a:pt x="136514" y="306324"/>
                </a:lnTo>
                <a:lnTo>
                  <a:pt x="142035" y="306095"/>
                </a:lnTo>
                <a:lnTo>
                  <a:pt x="148080" y="305562"/>
                </a:lnTo>
                <a:lnTo>
                  <a:pt x="173324" y="305562"/>
                </a:lnTo>
                <a:lnTo>
                  <a:pt x="173200" y="301002"/>
                </a:lnTo>
                <a:lnTo>
                  <a:pt x="174737" y="300532"/>
                </a:lnTo>
                <a:lnTo>
                  <a:pt x="176350" y="300101"/>
                </a:lnTo>
                <a:lnTo>
                  <a:pt x="177849" y="299567"/>
                </a:lnTo>
                <a:lnTo>
                  <a:pt x="221384" y="275743"/>
                </a:lnTo>
                <a:lnTo>
                  <a:pt x="247842" y="246523"/>
                </a:lnTo>
                <a:lnTo>
                  <a:pt x="249578" y="237248"/>
                </a:lnTo>
                <a:lnTo>
                  <a:pt x="253000" y="229348"/>
                </a:lnTo>
                <a:lnTo>
                  <a:pt x="258687" y="223856"/>
                </a:lnTo>
                <a:lnTo>
                  <a:pt x="264969" y="218335"/>
                </a:lnTo>
                <a:lnTo>
                  <a:pt x="270178" y="210350"/>
                </a:lnTo>
                <a:lnTo>
                  <a:pt x="272878" y="202875"/>
                </a:lnTo>
                <a:lnTo>
                  <a:pt x="275364" y="195495"/>
                </a:lnTo>
                <a:lnTo>
                  <a:pt x="278552" y="188284"/>
                </a:lnTo>
                <a:lnTo>
                  <a:pt x="283360" y="181317"/>
                </a:lnTo>
                <a:lnTo>
                  <a:pt x="290432" y="176070"/>
                </a:lnTo>
                <a:lnTo>
                  <a:pt x="299784" y="171445"/>
                </a:lnTo>
                <a:lnTo>
                  <a:pt x="308628" y="166946"/>
                </a:lnTo>
                <a:lnTo>
                  <a:pt x="314170" y="162077"/>
                </a:lnTo>
                <a:lnTo>
                  <a:pt x="315029" y="154772"/>
                </a:lnTo>
                <a:lnTo>
                  <a:pt x="310735" y="148682"/>
                </a:lnTo>
                <a:lnTo>
                  <a:pt x="304841" y="143225"/>
                </a:lnTo>
                <a:lnTo>
                  <a:pt x="304289" y="142468"/>
                </a:lnTo>
                <a:lnTo>
                  <a:pt x="186078" y="142468"/>
                </a:lnTo>
                <a:lnTo>
                  <a:pt x="174198" y="138098"/>
                </a:lnTo>
                <a:lnTo>
                  <a:pt x="162015" y="134421"/>
                </a:lnTo>
                <a:lnTo>
                  <a:pt x="149656" y="130990"/>
                </a:lnTo>
                <a:lnTo>
                  <a:pt x="137247" y="127355"/>
                </a:lnTo>
                <a:lnTo>
                  <a:pt x="124686" y="123444"/>
                </a:lnTo>
                <a:lnTo>
                  <a:pt x="121245" y="122605"/>
                </a:lnTo>
                <a:lnTo>
                  <a:pt x="118614" y="82946"/>
                </a:lnTo>
                <a:lnTo>
                  <a:pt x="101726" y="32577"/>
                </a:lnTo>
                <a:lnTo>
                  <a:pt x="89061" y="13817"/>
                </a:lnTo>
                <a:lnTo>
                  <a:pt x="72350" y="0"/>
                </a:lnTo>
                <a:close/>
              </a:path>
              <a:path w="318134" h="412114">
                <a:moveTo>
                  <a:pt x="215131" y="391160"/>
                </a:moveTo>
                <a:lnTo>
                  <a:pt x="198499" y="391160"/>
                </a:lnTo>
                <a:lnTo>
                  <a:pt x="205877" y="391490"/>
                </a:lnTo>
                <a:lnTo>
                  <a:pt x="212202" y="391490"/>
                </a:lnTo>
                <a:lnTo>
                  <a:pt x="215131" y="391160"/>
                </a:lnTo>
                <a:close/>
              </a:path>
              <a:path w="318134" h="412114">
                <a:moveTo>
                  <a:pt x="220546" y="388886"/>
                </a:moveTo>
                <a:lnTo>
                  <a:pt x="219733" y="388924"/>
                </a:lnTo>
                <a:lnTo>
                  <a:pt x="220475" y="388924"/>
                </a:lnTo>
                <a:close/>
              </a:path>
              <a:path w="318134" h="412114">
                <a:moveTo>
                  <a:pt x="173324" y="305562"/>
                </a:moveTo>
                <a:lnTo>
                  <a:pt x="148080" y="305562"/>
                </a:lnTo>
                <a:lnTo>
                  <a:pt x="157825" y="318438"/>
                </a:lnTo>
                <a:lnTo>
                  <a:pt x="163861" y="336748"/>
                </a:lnTo>
                <a:lnTo>
                  <a:pt x="161364" y="376174"/>
                </a:lnTo>
                <a:lnTo>
                  <a:pt x="151953" y="383806"/>
                </a:lnTo>
                <a:lnTo>
                  <a:pt x="199678" y="383806"/>
                </a:lnTo>
                <a:lnTo>
                  <a:pt x="197562" y="382995"/>
                </a:lnTo>
                <a:lnTo>
                  <a:pt x="186896" y="377839"/>
                </a:lnTo>
                <a:lnTo>
                  <a:pt x="176909" y="373227"/>
                </a:lnTo>
                <a:lnTo>
                  <a:pt x="174610" y="336748"/>
                </a:lnTo>
                <a:lnTo>
                  <a:pt x="173685" y="318876"/>
                </a:lnTo>
                <a:lnTo>
                  <a:pt x="173324" y="305562"/>
                </a:lnTo>
                <a:close/>
              </a:path>
              <a:path w="318134" h="412114">
                <a:moveTo>
                  <a:pt x="136514" y="306324"/>
                </a:moveTo>
                <a:lnTo>
                  <a:pt x="127112" y="306324"/>
                </a:lnTo>
                <a:lnTo>
                  <a:pt x="128433" y="306349"/>
                </a:lnTo>
                <a:lnTo>
                  <a:pt x="135900" y="306349"/>
                </a:lnTo>
                <a:lnTo>
                  <a:pt x="136514" y="306324"/>
                </a:lnTo>
                <a:close/>
              </a:path>
              <a:path w="318134" h="412114">
                <a:moveTo>
                  <a:pt x="274394" y="48895"/>
                </a:moveTo>
                <a:lnTo>
                  <a:pt x="234249" y="61620"/>
                </a:lnTo>
                <a:lnTo>
                  <a:pt x="201043" y="96924"/>
                </a:lnTo>
                <a:lnTo>
                  <a:pt x="186078" y="142468"/>
                </a:lnTo>
                <a:lnTo>
                  <a:pt x="304289" y="142468"/>
                </a:lnTo>
                <a:lnTo>
                  <a:pt x="300899" y="137820"/>
                </a:lnTo>
                <a:lnTo>
                  <a:pt x="300649" y="132687"/>
                </a:lnTo>
                <a:lnTo>
                  <a:pt x="300704" y="130990"/>
                </a:lnTo>
                <a:lnTo>
                  <a:pt x="302786" y="124607"/>
                </a:lnTo>
                <a:lnTo>
                  <a:pt x="306419" y="118262"/>
                </a:lnTo>
                <a:lnTo>
                  <a:pt x="310398" y="113004"/>
                </a:lnTo>
                <a:lnTo>
                  <a:pt x="303300" y="107843"/>
                </a:lnTo>
                <a:lnTo>
                  <a:pt x="300816" y="102873"/>
                </a:lnTo>
                <a:lnTo>
                  <a:pt x="301595" y="96672"/>
                </a:lnTo>
                <a:lnTo>
                  <a:pt x="304371" y="87515"/>
                </a:lnTo>
                <a:lnTo>
                  <a:pt x="306351" y="80697"/>
                </a:lnTo>
                <a:lnTo>
                  <a:pt x="308744" y="73929"/>
                </a:lnTo>
                <a:lnTo>
                  <a:pt x="312219" y="67938"/>
                </a:lnTo>
                <a:lnTo>
                  <a:pt x="317549" y="63080"/>
                </a:lnTo>
                <a:lnTo>
                  <a:pt x="306605" y="56934"/>
                </a:lnTo>
                <a:lnTo>
                  <a:pt x="295881" y="52516"/>
                </a:lnTo>
                <a:lnTo>
                  <a:pt x="285143" y="49809"/>
                </a:lnTo>
                <a:lnTo>
                  <a:pt x="274394" y="48895"/>
                </a:lnTo>
                <a:close/>
              </a:path>
            </a:pathLst>
          </a:custGeom>
          <a:solidFill>
            <a:srgbClr val="805B2F"/>
          </a:solidFill>
        </p:spPr>
        <p:txBody>
          <a:bodyPr wrap="square" lIns="0" tIns="0" rIns="0" bIns="0" rtlCol="0"/>
          <a:lstStyle/>
          <a:p>
            <a:endParaRPr/>
          </a:p>
        </p:txBody>
      </p:sp>
      <p:sp>
        <p:nvSpPr>
          <p:cNvPr id="42" name="object 79">
            <a:extLst>
              <a:ext uri="{FF2B5EF4-FFF2-40B4-BE49-F238E27FC236}">
                <a16:creationId xmlns:a16="http://schemas.microsoft.com/office/drawing/2014/main" id="{9816FB29-B335-4847-8B32-96958D68ED2E}"/>
              </a:ext>
            </a:extLst>
          </p:cNvPr>
          <p:cNvSpPr/>
          <p:nvPr/>
        </p:nvSpPr>
        <p:spPr>
          <a:xfrm>
            <a:off x="10689608" y="5599934"/>
            <a:ext cx="88582" cy="14556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 name="object 80">
            <a:extLst>
              <a:ext uri="{FF2B5EF4-FFF2-40B4-BE49-F238E27FC236}">
                <a16:creationId xmlns:a16="http://schemas.microsoft.com/office/drawing/2014/main" id="{FB62B5B1-0494-A849-B64B-82A81610F6E9}"/>
              </a:ext>
            </a:extLst>
          </p:cNvPr>
          <p:cNvSpPr/>
          <p:nvPr/>
        </p:nvSpPr>
        <p:spPr>
          <a:xfrm>
            <a:off x="11101951" y="5541615"/>
            <a:ext cx="276225" cy="515620"/>
          </a:xfrm>
          <a:custGeom>
            <a:avLst/>
            <a:gdLst/>
            <a:ahLst/>
            <a:cxnLst/>
            <a:rect l="l" t="t" r="r" b="b"/>
            <a:pathLst>
              <a:path w="276225" h="515620">
                <a:moveTo>
                  <a:pt x="174734" y="509270"/>
                </a:moveTo>
                <a:lnTo>
                  <a:pt x="101353" y="509270"/>
                </a:lnTo>
                <a:lnTo>
                  <a:pt x="119188" y="514350"/>
                </a:lnTo>
                <a:lnTo>
                  <a:pt x="138053" y="515620"/>
                </a:lnTo>
                <a:lnTo>
                  <a:pt x="156914" y="514350"/>
                </a:lnTo>
                <a:lnTo>
                  <a:pt x="174734" y="509270"/>
                </a:lnTo>
                <a:close/>
              </a:path>
              <a:path w="276225" h="515620">
                <a:moveTo>
                  <a:pt x="1849" y="242570"/>
                </a:moveTo>
                <a:lnTo>
                  <a:pt x="0" y="246380"/>
                </a:lnTo>
                <a:lnTo>
                  <a:pt x="3081" y="257810"/>
                </a:lnTo>
                <a:lnTo>
                  <a:pt x="9863" y="279400"/>
                </a:lnTo>
                <a:lnTo>
                  <a:pt x="14220" y="309880"/>
                </a:lnTo>
                <a:lnTo>
                  <a:pt x="13668" y="344170"/>
                </a:lnTo>
                <a:lnTo>
                  <a:pt x="12433" y="378460"/>
                </a:lnTo>
                <a:lnTo>
                  <a:pt x="14739" y="408940"/>
                </a:lnTo>
                <a:lnTo>
                  <a:pt x="30821" y="436880"/>
                </a:lnTo>
                <a:lnTo>
                  <a:pt x="82916" y="474980"/>
                </a:lnTo>
                <a:lnTo>
                  <a:pt x="99055" y="505459"/>
                </a:lnTo>
                <a:lnTo>
                  <a:pt x="99474" y="506730"/>
                </a:lnTo>
                <a:lnTo>
                  <a:pt x="99093" y="509270"/>
                </a:lnTo>
                <a:lnTo>
                  <a:pt x="176995" y="509270"/>
                </a:lnTo>
                <a:lnTo>
                  <a:pt x="176601" y="506730"/>
                </a:lnTo>
                <a:lnTo>
                  <a:pt x="177033" y="505459"/>
                </a:lnTo>
                <a:lnTo>
                  <a:pt x="193300" y="474980"/>
                </a:lnTo>
                <a:lnTo>
                  <a:pt x="245314" y="436880"/>
                </a:lnTo>
                <a:lnTo>
                  <a:pt x="261361" y="408940"/>
                </a:lnTo>
                <a:lnTo>
                  <a:pt x="263658" y="378460"/>
                </a:lnTo>
                <a:lnTo>
                  <a:pt x="263156" y="364490"/>
                </a:lnTo>
                <a:lnTo>
                  <a:pt x="134325" y="364490"/>
                </a:lnTo>
                <a:lnTo>
                  <a:pt x="121575" y="363220"/>
                </a:lnTo>
                <a:lnTo>
                  <a:pt x="119578" y="360680"/>
                </a:lnTo>
                <a:lnTo>
                  <a:pt x="90533" y="360680"/>
                </a:lnTo>
                <a:lnTo>
                  <a:pt x="81084" y="358140"/>
                </a:lnTo>
                <a:lnTo>
                  <a:pt x="75979" y="353060"/>
                </a:lnTo>
                <a:lnTo>
                  <a:pt x="71254" y="346710"/>
                </a:lnTo>
                <a:lnTo>
                  <a:pt x="64676" y="334010"/>
                </a:lnTo>
                <a:lnTo>
                  <a:pt x="59443" y="323850"/>
                </a:lnTo>
                <a:lnTo>
                  <a:pt x="59824" y="322580"/>
                </a:lnTo>
                <a:lnTo>
                  <a:pt x="262080" y="322580"/>
                </a:lnTo>
                <a:lnTo>
                  <a:pt x="261877" y="309880"/>
                </a:lnTo>
                <a:lnTo>
                  <a:pt x="262964" y="302260"/>
                </a:lnTo>
                <a:lnTo>
                  <a:pt x="76077" y="302260"/>
                </a:lnTo>
                <a:lnTo>
                  <a:pt x="62420" y="299720"/>
                </a:lnTo>
                <a:lnTo>
                  <a:pt x="56040" y="294640"/>
                </a:lnTo>
                <a:lnTo>
                  <a:pt x="55465" y="289560"/>
                </a:lnTo>
                <a:lnTo>
                  <a:pt x="55101" y="284480"/>
                </a:lnTo>
                <a:lnTo>
                  <a:pt x="38539" y="284480"/>
                </a:lnTo>
                <a:lnTo>
                  <a:pt x="30735" y="271780"/>
                </a:lnTo>
                <a:lnTo>
                  <a:pt x="23301" y="260350"/>
                </a:lnTo>
                <a:lnTo>
                  <a:pt x="16317" y="251460"/>
                </a:lnTo>
                <a:lnTo>
                  <a:pt x="9863" y="246380"/>
                </a:lnTo>
                <a:lnTo>
                  <a:pt x="1849" y="242570"/>
                </a:lnTo>
                <a:close/>
              </a:path>
              <a:path w="276225" h="515620">
                <a:moveTo>
                  <a:pt x="181071" y="326390"/>
                </a:moveTo>
                <a:lnTo>
                  <a:pt x="133216" y="326390"/>
                </a:lnTo>
                <a:lnTo>
                  <a:pt x="148911" y="327660"/>
                </a:lnTo>
                <a:lnTo>
                  <a:pt x="159342" y="327660"/>
                </a:lnTo>
                <a:lnTo>
                  <a:pt x="161771" y="332740"/>
                </a:lnTo>
                <a:lnTo>
                  <a:pt x="162126" y="345440"/>
                </a:lnTo>
                <a:lnTo>
                  <a:pt x="160524" y="356870"/>
                </a:lnTo>
                <a:lnTo>
                  <a:pt x="157081" y="363220"/>
                </a:lnTo>
                <a:lnTo>
                  <a:pt x="134325" y="364490"/>
                </a:lnTo>
                <a:lnTo>
                  <a:pt x="263156" y="364490"/>
                </a:lnTo>
                <a:lnTo>
                  <a:pt x="263019" y="360680"/>
                </a:lnTo>
                <a:lnTo>
                  <a:pt x="178328" y="360680"/>
                </a:lnTo>
                <a:lnTo>
                  <a:pt x="176371" y="355600"/>
                </a:lnTo>
                <a:lnTo>
                  <a:pt x="176023" y="344170"/>
                </a:lnTo>
                <a:lnTo>
                  <a:pt x="177514" y="332740"/>
                </a:lnTo>
                <a:lnTo>
                  <a:pt x="181071" y="326390"/>
                </a:lnTo>
                <a:close/>
              </a:path>
              <a:path w="276225" h="515620">
                <a:moveTo>
                  <a:pt x="209464" y="322580"/>
                </a:moveTo>
                <a:lnTo>
                  <a:pt x="61133" y="322580"/>
                </a:lnTo>
                <a:lnTo>
                  <a:pt x="80760" y="325120"/>
                </a:lnTo>
                <a:lnTo>
                  <a:pt x="91625" y="327660"/>
                </a:lnTo>
                <a:lnTo>
                  <a:pt x="96794" y="335280"/>
                </a:lnTo>
                <a:lnTo>
                  <a:pt x="99334" y="355600"/>
                </a:lnTo>
                <a:lnTo>
                  <a:pt x="99664" y="359410"/>
                </a:lnTo>
                <a:lnTo>
                  <a:pt x="90533" y="360680"/>
                </a:lnTo>
                <a:lnTo>
                  <a:pt x="119578" y="360680"/>
                </a:lnTo>
                <a:lnTo>
                  <a:pt x="115583" y="355600"/>
                </a:lnTo>
                <a:lnTo>
                  <a:pt x="113101" y="332740"/>
                </a:lnTo>
                <a:lnTo>
                  <a:pt x="119024" y="327660"/>
                </a:lnTo>
                <a:lnTo>
                  <a:pt x="133216" y="326390"/>
                </a:lnTo>
                <a:lnTo>
                  <a:pt x="181071" y="326390"/>
                </a:lnTo>
                <a:lnTo>
                  <a:pt x="187973" y="325120"/>
                </a:lnTo>
                <a:lnTo>
                  <a:pt x="209464" y="322580"/>
                </a:lnTo>
                <a:close/>
              </a:path>
              <a:path w="276225" h="515620">
                <a:moveTo>
                  <a:pt x="262080" y="322580"/>
                </a:moveTo>
                <a:lnTo>
                  <a:pt x="209464" y="322580"/>
                </a:lnTo>
                <a:lnTo>
                  <a:pt x="216009" y="325120"/>
                </a:lnTo>
                <a:lnTo>
                  <a:pt x="205024" y="346710"/>
                </a:lnTo>
                <a:lnTo>
                  <a:pt x="200528" y="353060"/>
                </a:lnTo>
                <a:lnTo>
                  <a:pt x="195689" y="358140"/>
                </a:lnTo>
                <a:lnTo>
                  <a:pt x="191104" y="358140"/>
                </a:lnTo>
                <a:lnTo>
                  <a:pt x="185415" y="359410"/>
                </a:lnTo>
                <a:lnTo>
                  <a:pt x="178328" y="360680"/>
                </a:lnTo>
                <a:lnTo>
                  <a:pt x="263019" y="360680"/>
                </a:lnTo>
                <a:lnTo>
                  <a:pt x="262426" y="344170"/>
                </a:lnTo>
                <a:lnTo>
                  <a:pt x="262080" y="322580"/>
                </a:lnTo>
                <a:close/>
              </a:path>
              <a:path w="276225" h="515620">
                <a:moveTo>
                  <a:pt x="112582" y="267970"/>
                </a:moveTo>
                <a:lnTo>
                  <a:pt x="89134" y="267970"/>
                </a:lnTo>
                <a:lnTo>
                  <a:pt x="94052" y="275590"/>
                </a:lnTo>
                <a:lnTo>
                  <a:pt x="95638" y="295910"/>
                </a:lnTo>
                <a:lnTo>
                  <a:pt x="89615" y="300990"/>
                </a:lnTo>
                <a:lnTo>
                  <a:pt x="76077" y="302260"/>
                </a:lnTo>
                <a:lnTo>
                  <a:pt x="137621" y="302260"/>
                </a:lnTo>
                <a:lnTo>
                  <a:pt x="119720" y="300990"/>
                </a:lnTo>
                <a:lnTo>
                  <a:pt x="111488" y="295910"/>
                </a:lnTo>
                <a:lnTo>
                  <a:pt x="111015" y="289560"/>
                </a:lnTo>
                <a:lnTo>
                  <a:pt x="110577" y="280670"/>
                </a:lnTo>
                <a:lnTo>
                  <a:pt x="110692" y="276860"/>
                </a:lnTo>
                <a:lnTo>
                  <a:pt x="111136" y="270510"/>
                </a:lnTo>
                <a:lnTo>
                  <a:pt x="112582" y="267970"/>
                </a:lnTo>
                <a:close/>
              </a:path>
              <a:path w="276225" h="515620">
                <a:moveTo>
                  <a:pt x="233727" y="262890"/>
                </a:moveTo>
                <a:lnTo>
                  <a:pt x="143081" y="262890"/>
                </a:lnTo>
                <a:lnTo>
                  <a:pt x="158070" y="264160"/>
                </a:lnTo>
                <a:lnTo>
                  <a:pt x="163465" y="273050"/>
                </a:lnTo>
                <a:lnTo>
                  <a:pt x="163736" y="295910"/>
                </a:lnTo>
                <a:lnTo>
                  <a:pt x="155519" y="300990"/>
                </a:lnTo>
                <a:lnTo>
                  <a:pt x="137621" y="302260"/>
                </a:lnTo>
                <a:lnTo>
                  <a:pt x="199004" y="302260"/>
                </a:lnTo>
                <a:lnTo>
                  <a:pt x="185464" y="300990"/>
                </a:lnTo>
                <a:lnTo>
                  <a:pt x="179446" y="295910"/>
                </a:lnTo>
                <a:lnTo>
                  <a:pt x="179390" y="280670"/>
                </a:lnTo>
                <a:lnTo>
                  <a:pt x="180444" y="271780"/>
                </a:lnTo>
                <a:lnTo>
                  <a:pt x="183345" y="267970"/>
                </a:lnTo>
                <a:lnTo>
                  <a:pt x="235379" y="267970"/>
                </a:lnTo>
                <a:lnTo>
                  <a:pt x="234808" y="265430"/>
                </a:lnTo>
                <a:lnTo>
                  <a:pt x="233727" y="262890"/>
                </a:lnTo>
                <a:close/>
              </a:path>
              <a:path w="276225" h="515620">
                <a:moveTo>
                  <a:pt x="235379" y="267970"/>
                </a:moveTo>
                <a:lnTo>
                  <a:pt x="201919" y="267970"/>
                </a:lnTo>
                <a:lnTo>
                  <a:pt x="213155" y="269240"/>
                </a:lnTo>
                <a:lnTo>
                  <a:pt x="218413" y="276860"/>
                </a:lnTo>
                <a:lnTo>
                  <a:pt x="219057" y="294640"/>
                </a:lnTo>
                <a:lnTo>
                  <a:pt x="212668" y="299720"/>
                </a:lnTo>
                <a:lnTo>
                  <a:pt x="199004" y="302260"/>
                </a:lnTo>
                <a:lnTo>
                  <a:pt x="262964" y="302260"/>
                </a:lnTo>
                <a:lnTo>
                  <a:pt x="265319" y="285750"/>
                </a:lnTo>
                <a:lnTo>
                  <a:pt x="237053" y="285750"/>
                </a:lnTo>
                <a:lnTo>
                  <a:pt x="236970" y="278130"/>
                </a:lnTo>
                <a:lnTo>
                  <a:pt x="236235" y="271780"/>
                </a:lnTo>
                <a:lnTo>
                  <a:pt x="235379" y="267970"/>
                </a:lnTo>
                <a:close/>
              </a:path>
              <a:path w="276225" h="515620">
                <a:moveTo>
                  <a:pt x="274238" y="242570"/>
                </a:moveTo>
                <a:lnTo>
                  <a:pt x="244999" y="271780"/>
                </a:lnTo>
                <a:lnTo>
                  <a:pt x="237053" y="285750"/>
                </a:lnTo>
                <a:lnTo>
                  <a:pt x="265319" y="285750"/>
                </a:lnTo>
                <a:lnTo>
                  <a:pt x="266225" y="279400"/>
                </a:lnTo>
                <a:lnTo>
                  <a:pt x="273006" y="257810"/>
                </a:lnTo>
                <a:lnTo>
                  <a:pt x="276088" y="246380"/>
                </a:lnTo>
                <a:lnTo>
                  <a:pt x="274238" y="242570"/>
                </a:lnTo>
                <a:close/>
              </a:path>
              <a:path w="276225" h="515620">
                <a:moveTo>
                  <a:pt x="156357" y="5079"/>
                </a:moveTo>
                <a:lnTo>
                  <a:pt x="154160" y="6350"/>
                </a:lnTo>
                <a:lnTo>
                  <a:pt x="107983" y="6350"/>
                </a:lnTo>
                <a:lnTo>
                  <a:pt x="104452" y="10160"/>
                </a:lnTo>
                <a:lnTo>
                  <a:pt x="71391" y="48260"/>
                </a:lnTo>
                <a:lnTo>
                  <a:pt x="55760" y="97790"/>
                </a:lnTo>
                <a:lnTo>
                  <a:pt x="54567" y="104140"/>
                </a:lnTo>
                <a:lnTo>
                  <a:pt x="55646" y="110490"/>
                </a:lnTo>
                <a:lnTo>
                  <a:pt x="56992" y="111760"/>
                </a:lnTo>
                <a:lnTo>
                  <a:pt x="51161" y="119380"/>
                </a:lnTo>
                <a:lnTo>
                  <a:pt x="46813" y="132080"/>
                </a:lnTo>
                <a:lnTo>
                  <a:pt x="45523" y="148590"/>
                </a:lnTo>
                <a:lnTo>
                  <a:pt x="48864" y="161290"/>
                </a:lnTo>
                <a:lnTo>
                  <a:pt x="44234" y="170180"/>
                </a:lnTo>
                <a:lnTo>
                  <a:pt x="41162" y="184150"/>
                </a:lnTo>
                <a:lnTo>
                  <a:pt x="40699" y="199390"/>
                </a:lnTo>
                <a:lnTo>
                  <a:pt x="43899" y="210820"/>
                </a:lnTo>
                <a:lnTo>
                  <a:pt x="40400" y="222250"/>
                </a:lnTo>
                <a:lnTo>
                  <a:pt x="38808" y="234950"/>
                </a:lnTo>
                <a:lnTo>
                  <a:pt x="38695" y="237490"/>
                </a:lnTo>
                <a:lnTo>
                  <a:pt x="39157" y="250190"/>
                </a:lnTo>
                <a:lnTo>
                  <a:pt x="42438" y="260350"/>
                </a:lnTo>
                <a:lnTo>
                  <a:pt x="39416" y="266700"/>
                </a:lnTo>
                <a:lnTo>
                  <a:pt x="38209" y="275590"/>
                </a:lnTo>
                <a:lnTo>
                  <a:pt x="38539" y="284480"/>
                </a:lnTo>
                <a:lnTo>
                  <a:pt x="55101" y="284480"/>
                </a:lnTo>
                <a:lnTo>
                  <a:pt x="54829" y="280670"/>
                </a:lnTo>
                <a:lnTo>
                  <a:pt x="55338" y="273050"/>
                </a:lnTo>
                <a:lnTo>
                  <a:pt x="58199" y="270510"/>
                </a:lnTo>
                <a:lnTo>
                  <a:pt x="78109" y="267970"/>
                </a:lnTo>
                <a:lnTo>
                  <a:pt x="112582" y="267970"/>
                </a:lnTo>
                <a:lnTo>
                  <a:pt x="114028" y="265430"/>
                </a:lnTo>
                <a:lnTo>
                  <a:pt x="143081" y="262890"/>
                </a:lnTo>
                <a:lnTo>
                  <a:pt x="233727" y="262890"/>
                </a:lnTo>
                <a:lnTo>
                  <a:pt x="232646" y="260350"/>
                </a:lnTo>
                <a:lnTo>
                  <a:pt x="236679" y="248920"/>
                </a:lnTo>
                <a:lnTo>
                  <a:pt x="236834" y="246380"/>
                </a:lnTo>
                <a:lnTo>
                  <a:pt x="61151" y="246380"/>
                </a:lnTo>
                <a:lnTo>
                  <a:pt x="54960" y="242570"/>
                </a:lnTo>
                <a:lnTo>
                  <a:pt x="54725" y="237490"/>
                </a:lnTo>
                <a:lnTo>
                  <a:pt x="54602" y="228600"/>
                </a:lnTo>
                <a:lnTo>
                  <a:pt x="55635" y="220980"/>
                </a:lnTo>
                <a:lnTo>
                  <a:pt x="58872" y="217170"/>
                </a:lnTo>
                <a:lnTo>
                  <a:pt x="79473" y="209550"/>
                </a:lnTo>
                <a:lnTo>
                  <a:pt x="90285" y="208280"/>
                </a:lnTo>
                <a:lnTo>
                  <a:pt x="112110" y="208280"/>
                </a:lnTo>
                <a:lnTo>
                  <a:pt x="114549" y="204470"/>
                </a:lnTo>
                <a:lnTo>
                  <a:pt x="125765" y="201930"/>
                </a:lnTo>
                <a:lnTo>
                  <a:pt x="233571" y="201930"/>
                </a:lnTo>
                <a:lnTo>
                  <a:pt x="234249" y="199390"/>
                </a:lnTo>
                <a:lnTo>
                  <a:pt x="234043" y="194310"/>
                </a:lnTo>
                <a:lnTo>
                  <a:pt x="211272" y="194310"/>
                </a:lnTo>
                <a:lnTo>
                  <a:pt x="205592" y="191770"/>
                </a:lnTo>
                <a:lnTo>
                  <a:pt x="63358" y="191770"/>
                </a:lnTo>
                <a:lnTo>
                  <a:pt x="57386" y="190500"/>
                </a:lnTo>
                <a:lnTo>
                  <a:pt x="82480" y="152400"/>
                </a:lnTo>
                <a:lnTo>
                  <a:pt x="93098" y="148590"/>
                </a:lnTo>
                <a:lnTo>
                  <a:pt x="113779" y="148590"/>
                </a:lnTo>
                <a:lnTo>
                  <a:pt x="117254" y="142240"/>
                </a:lnTo>
                <a:lnTo>
                  <a:pt x="127543" y="139700"/>
                </a:lnTo>
                <a:lnTo>
                  <a:pt x="207260" y="139700"/>
                </a:lnTo>
                <a:lnTo>
                  <a:pt x="204900" y="138430"/>
                </a:lnTo>
                <a:lnTo>
                  <a:pt x="62987" y="138430"/>
                </a:lnTo>
                <a:lnTo>
                  <a:pt x="64392" y="123190"/>
                </a:lnTo>
                <a:lnTo>
                  <a:pt x="66178" y="115570"/>
                </a:lnTo>
                <a:lnTo>
                  <a:pt x="69692" y="110490"/>
                </a:lnTo>
                <a:lnTo>
                  <a:pt x="87690" y="96520"/>
                </a:lnTo>
                <a:lnTo>
                  <a:pt x="97994" y="88900"/>
                </a:lnTo>
                <a:lnTo>
                  <a:pt x="117852" y="88900"/>
                </a:lnTo>
                <a:lnTo>
                  <a:pt x="118499" y="85090"/>
                </a:lnTo>
                <a:lnTo>
                  <a:pt x="119337" y="83820"/>
                </a:lnTo>
                <a:lnTo>
                  <a:pt x="76309" y="83820"/>
                </a:lnTo>
                <a:lnTo>
                  <a:pt x="71029" y="82550"/>
                </a:lnTo>
                <a:lnTo>
                  <a:pt x="88388" y="45720"/>
                </a:lnTo>
                <a:lnTo>
                  <a:pt x="100668" y="34290"/>
                </a:lnTo>
                <a:lnTo>
                  <a:pt x="106458" y="29210"/>
                </a:lnTo>
                <a:lnTo>
                  <a:pt x="123673" y="29210"/>
                </a:lnTo>
                <a:lnTo>
                  <a:pt x="124023" y="27940"/>
                </a:lnTo>
                <a:lnTo>
                  <a:pt x="128200" y="20320"/>
                </a:lnTo>
                <a:lnTo>
                  <a:pt x="136342" y="16510"/>
                </a:lnTo>
                <a:lnTo>
                  <a:pt x="176569" y="16510"/>
                </a:lnTo>
                <a:lnTo>
                  <a:pt x="172575" y="12700"/>
                </a:lnTo>
                <a:lnTo>
                  <a:pt x="169044" y="8890"/>
                </a:lnTo>
                <a:lnTo>
                  <a:pt x="160586" y="6350"/>
                </a:lnTo>
                <a:lnTo>
                  <a:pt x="120937" y="6350"/>
                </a:lnTo>
                <a:lnTo>
                  <a:pt x="118727" y="5079"/>
                </a:lnTo>
                <a:lnTo>
                  <a:pt x="156357" y="5079"/>
                </a:lnTo>
                <a:close/>
              </a:path>
              <a:path w="276225" h="515620">
                <a:moveTo>
                  <a:pt x="112110" y="208280"/>
                </a:moveTo>
                <a:lnTo>
                  <a:pt x="90285" y="208280"/>
                </a:lnTo>
                <a:lnTo>
                  <a:pt x="94401" y="215900"/>
                </a:lnTo>
                <a:lnTo>
                  <a:pt x="94915" y="236220"/>
                </a:lnTo>
                <a:lnTo>
                  <a:pt x="88616" y="242570"/>
                </a:lnTo>
                <a:lnTo>
                  <a:pt x="74866" y="246380"/>
                </a:lnTo>
                <a:lnTo>
                  <a:pt x="200220" y="246380"/>
                </a:lnTo>
                <a:lnTo>
                  <a:pt x="186470" y="242570"/>
                </a:lnTo>
                <a:lnTo>
                  <a:pt x="185212" y="241300"/>
                </a:lnTo>
                <a:lnTo>
                  <a:pt x="155247" y="241300"/>
                </a:lnTo>
                <a:lnTo>
                  <a:pt x="139737" y="240030"/>
                </a:lnTo>
                <a:lnTo>
                  <a:pt x="113990" y="238760"/>
                </a:lnTo>
                <a:lnTo>
                  <a:pt x="111184" y="233680"/>
                </a:lnTo>
                <a:lnTo>
                  <a:pt x="110231" y="222250"/>
                </a:lnTo>
                <a:lnTo>
                  <a:pt x="111297" y="209550"/>
                </a:lnTo>
                <a:lnTo>
                  <a:pt x="112110" y="208280"/>
                </a:lnTo>
                <a:close/>
              </a:path>
              <a:path w="276225" h="515620">
                <a:moveTo>
                  <a:pt x="231876" y="208280"/>
                </a:moveTo>
                <a:lnTo>
                  <a:pt x="182722" y="208280"/>
                </a:lnTo>
                <a:lnTo>
                  <a:pt x="200961" y="212090"/>
                </a:lnTo>
                <a:lnTo>
                  <a:pt x="212310" y="215900"/>
                </a:lnTo>
                <a:lnTo>
                  <a:pt x="218216" y="224790"/>
                </a:lnTo>
                <a:lnTo>
                  <a:pt x="220124" y="242570"/>
                </a:lnTo>
                <a:lnTo>
                  <a:pt x="213937" y="246380"/>
                </a:lnTo>
                <a:lnTo>
                  <a:pt x="236834" y="246380"/>
                </a:lnTo>
                <a:lnTo>
                  <a:pt x="237528" y="234950"/>
                </a:lnTo>
                <a:lnTo>
                  <a:pt x="235573" y="220980"/>
                </a:lnTo>
                <a:lnTo>
                  <a:pt x="231198" y="210820"/>
                </a:lnTo>
                <a:lnTo>
                  <a:pt x="231876" y="208280"/>
                </a:lnTo>
                <a:close/>
              </a:path>
              <a:path w="276225" h="515620">
                <a:moveTo>
                  <a:pt x="233571" y="201930"/>
                </a:moveTo>
                <a:lnTo>
                  <a:pt x="142282" y="201930"/>
                </a:lnTo>
                <a:lnTo>
                  <a:pt x="157290" y="203200"/>
                </a:lnTo>
                <a:lnTo>
                  <a:pt x="163977" y="209550"/>
                </a:lnTo>
                <a:lnTo>
                  <a:pt x="162626" y="233680"/>
                </a:lnTo>
                <a:lnTo>
                  <a:pt x="155247" y="241300"/>
                </a:lnTo>
                <a:lnTo>
                  <a:pt x="185212" y="241300"/>
                </a:lnTo>
                <a:lnTo>
                  <a:pt x="180182" y="236220"/>
                </a:lnTo>
                <a:lnTo>
                  <a:pt x="179859" y="229870"/>
                </a:lnTo>
                <a:lnTo>
                  <a:pt x="179562" y="220980"/>
                </a:lnTo>
                <a:lnTo>
                  <a:pt x="180209" y="212090"/>
                </a:lnTo>
                <a:lnTo>
                  <a:pt x="182722" y="208280"/>
                </a:lnTo>
                <a:lnTo>
                  <a:pt x="231876" y="208280"/>
                </a:lnTo>
                <a:lnTo>
                  <a:pt x="233571" y="201930"/>
                </a:lnTo>
                <a:close/>
              </a:path>
              <a:path w="276225" h="515620">
                <a:moveTo>
                  <a:pt x="229105" y="148590"/>
                </a:moveTo>
                <a:lnTo>
                  <a:pt x="179522" y="148590"/>
                </a:lnTo>
                <a:lnTo>
                  <a:pt x="188340" y="151130"/>
                </a:lnTo>
                <a:lnTo>
                  <a:pt x="200166" y="156210"/>
                </a:lnTo>
                <a:lnTo>
                  <a:pt x="210744" y="162560"/>
                </a:lnTo>
                <a:lnTo>
                  <a:pt x="215819" y="170180"/>
                </a:lnTo>
                <a:lnTo>
                  <a:pt x="216363" y="190500"/>
                </a:lnTo>
                <a:lnTo>
                  <a:pt x="211272" y="194310"/>
                </a:lnTo>
                <a:lnTo>
                  <a:pt x="234043" y="194310"/>
                </a:lnTo>
                <a:lnTo>
                  <a:pt x="233681" y="185420"/>
                </a:lnTo>
                <a:lnTo>
                  <a:pt x="230627" y="171450"/>
                </a:lnTo>
                <a:lnTo>
                  <a:pt x="226220" y="161290"/>
                </a:lnTo>
                <a:lnTo>
                  <a:pt x="229199" y="149860"/>
                </a:lnTo>
                <a:lnTo>
                  <a:pt x="229105" y="148590"/>
                </a:lnTo>
                <a:close/>
              </a:path>
              <a:path w="276225" h="515620">
                <a:moveTo>
                  <a:pt x="113779" y="148590"/>
                </a:moveTo>
                <a:lnTo>
                  <a:pt x="93098" y="148590"/>
                </a:lnTo>
                <a:lnTo>
                  <a:pt x="97087" y="154940"/>
                </a:lnTo>
                <a:lnTo>
                  <a:pt x="96832" y="176530"/>
                </a:lnTo>
                <a:lnTo>
                  <a:pt x="90396" y="184150"/>
                </a:lnTo>
                <a:lnTo>
                  <a:pt x="76800" y="189230"/>
                </a:lnTo>
                <a:lnTo>
                  <a:pt x="63358" y="191770"/>
                </a:lnTo>
                <a:lnTo>
                  <a:pt x="205592" y="191770"/>
                </a:lnTo>
                <a:lnTo>
                  <a:pt x="199913" y="189230"/>
                </a:lnTo>
                <a:lnTo>
                  <a:pt x="181656" y="182880"/>
                </a:lnTo>
                <a:lnTo>
                  <a:pt x="178806" y="177800"/>
                </a:lnTo>
                <a:lnTo>
                  <a:pt x="115463" y="177800"/>
                </a:lnTo>
                <a:lnTo>
                  <a:pt x="113073" y="172720"/>
                </a:lnTo>
                <a:lnTo>
                  <a:pt x="112448" y="160020"/>
                </a:lnTo>
                <a:lnTo>
                  <a:pt x="113779" y="148590"/>
                </a:lnTo>
                <a:close/>
              </a:path>
              <a:path w="276225" h="515620">
                <a:moveTo>
                  <a:pt x="139600" y="176530"/>
                </a:moveTo>
                <a:lnTo>
                  <a:pt x="115463" y="177800"/>
                </a:lnTo>
                <a:lnTo>
                  <a:pt x="154243" y="177800"/>
                </a:lnTo>
                <a:lnTo>
                  <a:pt x="139600" y="176530"/>
                </a:lnTo>
                <a:close/>
              </a:path>
              <a:path w="276225" h="515620">
                <a:moveTo>
                  <a:pt x="207260" y="139700"/>
                </a:moveTo>
                <a:lnTo>
                  <a:pt x="142122" y="139700"/>
                </a:lnTo>
                <a:lnTo>
                  <a:pt x="155303" y="140970"/>
                </a:lnTo>
                <a:lnTo>
                  <a:pt x="161399" y="148590"/>
                </a:lnTo>
                <a:lnTo>
                  <a:pt x="160980" y="171450"/>
                </a:lnTo>
                <a:lnTo>
                  <a:pt x="154243" y="177800"/>
                </a:lnTo>
                <a:lnTo>
                  <a:pt x="178806" y="177800"/>
                </a:lnTo>
                <a:lnTo>
                  <a:pt x="178093" y="176530"/>
                </a:lnTo>
                <a:lnTo>
                  <a:pt x="177064" y="163830"/>
                </a:lnTo>
                <a:lnTo>
                  <a:pt x="177798" y="153670"/>
                </a:lnTo>
                <a:lnTo>
                  <a:pt x="179522" y="148590"/>
                </a:lnTo>
                <a:lnTo>
                  <a:pt x="229105" y="148590"/>
                </a:lnTo>
                <a:lnTo>
                  <a:pt x="228544" y="140970"/>
                </a:lnTo>
                <a:lnTo>
                  <a:pt x="209621" y="140970"/>
                </a:lnTo>
                <a:lnTo>
                  <a:pt x="207260" y="139700"/>
                </a:lnTo>
                <a:close/>
              </a:path>
              <a:path w="276225" h="515620">
                <a:moveTo>
                  <a:pt x="217858" y="91440"/>
                </a:moveTo>
                <a:lnTo>
                  <a:pt x="175799" y="91440"/>
                </a:lnTo>
                <a:lnTo>
                  <a:pt x="186361" y="96520"/>
                </a:lnTo>
                <a:lnTo>
                  <a:pt x="197990" y="105410"/>
                </a:lnTo>
                <a:lnTo>
                  <a:pt x="205392" y="110490"/>
                </a:lnTo>
                <a:lnTo>
                  <a:pt x="208769" y="118110"/>
                </a:lnTo>
                <a:lnTo>
                  <a:pt x="210407" y="128270"/>
                </a:lnTo>
                <a:lnTo>
                  <a:pt x="210594" y="137160"/>
                </a:lnTo>
                <a:lnTo>
                  <a:pt x="209621" y="140970"/>
                </a:lnTo>
                <a:lnTo>
                  <a:pt x="228544" y="140970"/>
                </a:lnTo>
                <a:lnTo>
                  <a:pt x="227982" y="133350"/>
                </a:lnTo>
                <a:lnTo>
                  <a:pt x="223855" y="119380"/>
                </a:lnTo>
                <a:lnTo>
                  <a:pt x="218105" y="111760"/>
                </a:lnTo>
                <a:lnTo>
                  <a:pt x="219451" y="110490"/>
                </a:lnTo>
                <a:lnTo>
                  <a:pt x="220860" y="104140"/>
                </a:lnTo>
                <a:lnTo>
                  <a:pt x="217858" y="91440"/>
                </a:lnTo>
                <a:close/>
              </a:path>
              <a:path w="276225" h="515620">
                <a:moveTo>
                  <a:pt x="117852" y="88900"/>
                </a:moveTo>
                <a:lnTo>
                  <a:pt x="97994" y="88900"/>
                </a:lnTo>
                <a:lnTo>
                  <a:pt x="102021" y="95250"/>
                </a:lnTo>
                <a:lnTo>
                  <a:pt x="101188" y="116840"/>
                </a:lnTo>
                <a:lnTo>
                  <a:pt x="94800" y="124460"/>
                </a:lnTo>
                <a:lnTo>
                  <a:pt x="81587" y="132080"/>
                </a:lnTo>
                <a:lnTo>
                  <a:pt x="68625" y="138430"/>
                </a:lnTo>
                <a:lnTo>
                  <a:pt x="204900" y="138430"/>
                </a:lnTo>
                <a:lnTo>
                  <a:pt x="190737" y="130810"/>
                </a:lnTo>
                <a:lnTo>
                  <a:pt x="180193" y="124460"/>
                </a:lnTo>
                <a:lnTo>
                  <a:pt x="174858" y="114300"/>
                </a:lnTo>
                <a:lnTo>
                  <a:pt x="130825" y="114300"/>
                </a:lnTo>
                <a:lnTo>
                  <a:pt x="120527" y="113030"/>
                </a:lnTo>
                <a:lnTo>
                  <a:pt x="116365" y="110490"/>
                </a:lnTo>
                <a:lnTo>
                  <a:pt x="116538" y="104140"/>
                </a:lnTo>
                <a:lnTo>
                  <a:pt x="116989" y="93979"/>
                </a:lnTo>
                <a:lnTo>
                  <a:pt x="117852" y="88900"/>
                </a:lnTo>
                <a:close/>
              </a:path>
              <a:path w="276225" h="515620">
                <a:moveTo>
                  <a:pt x="186467" y="76200"/>
                </a:moveTo>
                <a:lnTo>
                  <a:pt x="140464" y="76200"/>
                </a:lnTo>
                <a:lnTo>
                  <a:pt x="151080" y="80010"/>
                </a:lnTo>
                <a:lnTo>
                  <a:pt x="156248" y="88900"/>
                </a:lnTo>
                <a:lnTo>
                  <a:pt x="158516" y="106679"/>
                </a:lnTo>
                <a:lnTo>
                  <a:pt x="158859" y="110490"/>
                </a:lnTo>
                <a:lnTo>
                  <a:pt x="157272" y="113030"/>
                </a:lnTo>
                <a:lnTo>
                  <a:pt x="153944" y="113030"/>
                </a:lnTo>
                <a:lnTo>
                  <a:pt x="143288" y="114300"/>
                </a:lnTo>
                <a:lnTo>
                  <a:pt x="174858" y="114300"/>
                </a:lnTo>
                <a:lnTo>
                  <a:pt x="171597" y="92710"/>
                </a:lnTo>
                <a:lnTo>
                  <a:pt x="175799" y="91440"/>
                </a:lnTo>
                <a:lnTo>
                  <a:pt x="217858" y="91440"/>
                </a:lnTo>
                <a:lnTo>
                  <a:pt x="216357" y="85090"/>
                </a:lnTo>
                <a:lnTo>
                  <a:pt x="202193" y="85090"/>
                </a:lnTo>
                <a:lnTo>
                  <a:pt x="193708" y="82550"/>
                </a:lnTo>
                <a:lnTo>
                  <a:pt x="189147" y="78740"/>
                </a:lnTo>
                <a:lnTo>
                  <a:pt x="186467" y="76200"/>
                </a:lnTo>
                <a:close/>
              </a:path>
              <a:path w="276225" h="515620">
                <a:moveTo>
                  <a:pt x="191216" y="30479"/>
                </a:moveTo>
                <a:lnTo>
                  <a:pt x="168206" y="30479"/>
                </a:lnTo>
                <a:lnTo>
                  <a:pt x="172562" y="34290"/>
                </a:lnTo>
                <a:lnTo>
                  <a:pt x="191859" y="54610"/>
                </a:lnTo>
                <a:lnTo>
                  <a:pt x="201656" y="73660"/>
                </a:lnTo>
                <a:lnTo>
                  <a:pt x="202193" y="85090"/>
                </a:lnTo>
                <a:lnTo>
                  <a:pt x="216357" y="85090"/>
                </a:lnTo>
                <a:lnTo>
                  <a:pt x="212755" y="69850"/>
                </a:lnTo>
                <a:lnTo>
                  <a:pt x="204830" y="49529"/>
                </a:lnTo>
                <a:lnTo>
                  <a:pt x="192547" y="31750"/>
                </a:lnTo>
                <a:lnTo>
                  <a:pt x="191216" y="30479"/>
                </a:lnTo>
                <a:close/>
              </a:path>
              <a:path w="276225" h="515620">
                <a:moveTo>
                  <a:pt x="123673" y="29210"/>
                </a:moveTo>
                <a:lnTo>
                  <a:pt x="106458" y="29210"/>
                </a:lnTo>
                <a:lnTo>
                  <a:pt x="109193" y="31750"/>
                </a:lnTo>
                <a:lnTo>
                  <a:pt x="109408" y="40640"/>
                </a:lnTo>
                <a:lnTo>
                  <a:pt x="85076" y="78740"/>
                </a:lnTo>
                <a:lnTo>
                  <a:pt x="76309" y="83820"/>
                </a:lnTo>
                <a:lnTo>
                  <a:pt x="119337" y="83820"/>
                </a:lnTo>
                <a:lnTo>
                  <a:pt x="121851" y="80010"/>
                </a:lnTo>
                <a:lnTo>
                  <a:pt x="140464" y="76200"/>
                </a:lnTo>
                <a:lnTo>
                  <a:pt x="186467" y="76200"/>
                </a:lnTo>
                <a:lnTo>
                  <a:pt x="183788" y="73660"/>
                </a:lnTo>
                <a:lnTo>
                  <a:pt x="177711" y="68579"/>
                </a:lnTo>
                <a:lnTo>
                  <a:pt x="171000" y="63500"/>
                </a:lnTo>
                <a:lnTo>
                  <a:pt x="166631" y="60960"/>
                </a:lnTo>
                <a:lnTo>
                  <a:pt x="166562" y="59690"/>
                </a:lnTo>
                <a:lnTo>
                  <a:pt x="124264" y="59690"/>
                </a:lnTo>
                <a:lnTo>
                  <a:pt x="122423" y="48260"/>
                </a:lnTo>
                <a:lnTo>
                  <a:pt x="121572" y="36829"/>
                </a:lnTo>
                <a:lnTo>
                  <a:pt x="123673" y="29210"/>
                </a:lnTo>
                <a:close/>
              </a:path>
              <a:path w="276225" h="515620">
                <a:moveTo>
                  <a:pt x="176569" y="16510"/>
                </a:moveTo>
                <a:lnTo>
                  <a:pt x="136342" y="16510"/>
                </a:lnTo>
                <a:lnTo>
                  <a:pt x="145122" y="19050"/>
                </a:lnTo>
                <a:lnTo>
                  <a:pt x="151214" y="30479"/>
                </a:lnTo>
                <a:lnTo>
                  <a:pt x="152547" y="43179"/>
                </a:lnTo>
                <a:lnTo>
                  <a:pt x="152700" y="48260"/>
                </a:lnTo>
                <a:lnTo>
                  <a:pt x="152788" y="53340"/>
                </a:lnTo>
                <a:lnTo>
                  <a:pt x="152903" y="57150"/>
                </a:lnTo>
                <a:lnTo>
                  <a:pt x="136177" y="59690"/>
                </a:lnTo>
                <a:lnTo>
                  <a:pt x="166562" y="59690"/>
                </a:lnTo>
                <a:lnTo>
                  <a:pt x="166003" y="49529"/>
                </a:lnTo>
                <a:lnTo>
                  <a:pt x="166035" y="39370"/>
                </a:lnTo>
                <a:lnTo>
                  <a:pt x="165425" y="30479"/>
                </a:lnTo>
                <a:lnTo>
                  <a:pt x="191216" y="30479"/>
                </a:lnTo>
                <a:lnTo>
                  <a:pt x="176569" y="16510"/>
                </a:lnTo>
                <a:close/>
              </a:path>
              <a:path w="276225" h="515620">
                <a:moveTo>
                  <a:pt x="137539" y="0"/>
                </a:moveTo>
                <a:lnTo>
                  <a:pt x="129057" y="1270"/>
                </a:lnTo>
                <a:lnTo>
                  <a:pt x="120937" y="6350"/>
                </a:lnTo>
                <a:lnTo>
                  <a:pt x="154160" y="6350"/>
                </a:lnTo>
                <a:lnTo>
                  <a:pt x="146026" y="1270"/>
                </a:lnTo>
                <a:lnTo>
                  <a:pt x="137539" y="0"/>
                </a:lnTo>
                <a:close/>
              </a:path>
            </a:pathLst>
          </a:custGeom>
          <a:solidFill>
            <a:srgbClr val="916F49"/>
          </a:solidFill>
        </p:spPr>
        <p:txBody>
          <a:bodyPr wrap="square" lIns="0" tIns="0" rIns="0" bIns="0" rtlCol="0"/>
          <a:lstStyle/>
          <a:p>
            <a:endParaRPr/>
          </a:p>
        </p:txBody>
      </p:sp>
      <p:sp>
        <p:nvSpPr>
          <p:cNvPr id="44" name="object 81">
            <a:extLst>
              <a:ext uri="{FF2B5EF4-FFF2-40B4-BE49-F238E27FC236}">
                <a16:creationId xmlns:a16="http://schemas.microsoft.com/office/drawing/2014/main" id="{92A308FE-8A5C-D04E-8F1B-55E03D533DAA}"/>
              </a:ext>
            </a:extLst>
          </p:cNvPr>
          <p:cNvSpPr txBox="1"/>
          <p:nvPr/>
        </p:nvSpPr>
        <p:spPr>
          <a:xfrm>
            <a:off x="7897436" y="4895370"/>
            <a:ext cx="1072265" cy="450873"/>
          </a:xfrm>
          <a:prstGeom prst="rect">
            <a:avLst/>
          </a:prstGeom>
          <a:solidFill>
            <a:srgbClr val="E17920"/>
          </a:solidFill>
        </p:spPr>
        <p:txBody>
          <a:bodyPr vert="horz" wrap="square" lIns="0" tIns="78740" rIns="0" bIns="0" rtlCol="0">
            <a:spAutoFit/>
          </a:bodyPr>
          <a:lstStyle/>
          <a:p>
            <a:pPr marL="128270" marR="119380" algn="ctr">
              <a:lnSpc>
                <a:spcPct val="100000"/>
              </a:lnSpc>
              <a:spcBef>
                <a:spcPts val="620"/>
              </a:spcBef>
            </a:pPr>
            <a:endParaRPr sz="900" b="1" dirty="0">
              <a:latin typeface="Helvetica" pitchFamily="2" charset="0"/>
              <a:cs typeface="DIN Alternate"/>
            </a:endParaRPr>
          </a:p>
        </p:txBody>
      </p:sp>
      <p:sp>
        <p:nvSpPr>
          <p:cNvPr id="45" name="object 82">
            <a:hlinkClick r:id="rId3" action="ppaction://hlinksldjump"/>
            <a:extLst>
              <a:ext uri="{FF2B5EF4-FFF2-40B4-BE49-F238E27FC236}">
                <a16:creationId xmlns:a16="http://schemas.microsoft.com/office/drawing/2014/main" id="{B607A635-1A76-5344-A974-B1EDC254DD98}"/>
              </a:ext>
            </a:extLst>
          </p:cNvPr>
          <p:cNvSpPr txBox="1"/>
          <p:nvPr/>
        </p:nvSpPr>
        <p:spPr>
          <a:xfrm>
            <a:off x="7897435" y="4660444"/>
            <a:ext cx="1079499" cy="248189"/>
          </a:xfrm>
          <a:prstGeom prst="rect">
            <a:avLst/>
          </a:prstGeom>
          <a:solidFill>
            <a:srgbClr val="D99E36"/>
          </a:solidFill>
        </p:spPr>
        <p:txBody>
          <a:bodyPr vert="horz" wrap="square" lIns="0" tIns="35560" rIns="0" bIns="0" rtlCol="0">
            <a:spAutoFit/>
          </a:bodyPr>
          <a:lstStyle/>
          <a:p>
            <a:pPr marL="115570" algn="ctr">
              <a:lnSpc>
                <a:spcPct val="100000"/>
              </a:lnSpc>
              <a:spcBef>
                <a:spcPts val="280"/>
              </a:spcBef>
            </a:pPr>
            <a:endParaRPr sz="900" b="1" dirty="0">
              <a:latin typeface="Helvetica" pitchFamily="2" charset="0"/>
              <a:cs typeface="DIN Alternate"/>
            </a:endParaRPr>
          </a:p>
        </p:txBody>
      </p:sp>
      <p:sp>
        <p:nvSpPr>
          <p:cNvPr id="46" name="object 83">
            <a:extLst>
              <a:ext uri="{FF2B5EF4-FFF2-40B4-BE49-F238E27FC236}">
                <a16:creationId xmlns:a16="http://schemas.microsoft.com/office/drawing/2014/main" id="{E7282165-5586-D64C-939D-A8843B4A3F14}"/>
              </a:ext>
            </a:extLst>
          </p:cNvPr>
          <p:cNvSpPr txBox="1"/>
          <p:nvPr/>
        </p:nvSpPr>
        <p:spPr>
          <a:xfrm>
            <a:off x="7064145" y="5809154"/>
            <a:ext cx="472541" cy="278346"/>
          </a:xfrm>
          <a:prstGeom prst="rect">
            <a:avLst/>
          </a:prstGeom>
        </p:spPr>
        <p:txBody>
          <a:bodyPr vert="horz" wrap="square" lIns="0" tIns="25400" rIns="0" bIns="0" rtlCol="0">
            <a:spAutoFit/>
          </a:bodyPr>
          <a:lstStyle/>
          <a:p>
            <a:pPr marL="12700" marR="5080" algn="ctr">
              <a:lnSpc>
                <a:spcPts val="1000"/>
              </a:lnSpc>
              <a:spcBef>
                <a:spcPts val="200"/>
              </a:spcBef>
            </a:pPr>
            <a:r>
              <a:rPr sz="800" b="1" spc="-10" dirty="0">
                <a:solidFill>
                  <a:srgbClr val="0C374B"/>
                </a:solidFill>
                <a:latin typeface="Helvetica" pitchFamily="2" charset="0"/>
                <a:cs typeface="DIN Alternate"/>
              </a:rPr>
              <a:t>A</a:t>
            </a:r>
            <a:r>
              <a:rPr sz="800" b="1" spc="5" dirty="0">
                <a:solidFill>
                  <a:srgbClr val="0C374B"/>
                </a:solidFill>
                <a:latin typeface="Helvetica" pitchFamily="2" charset="0"/>
                <a:cs typeface="DIN Alternate"/>
              </a:rPr>
              <a:t>CT</a:t>
            </a:r>
            <a:r>
              <a:rPr sz="800" b="1" spc="-15" dirty="0">
                <a:solidFill>
                  <a:srgbClr val="0C374B"/>
                </a:solidFill>
                <a:latin typeface="Helvetica" pitchFamily="2" charset="0"/>
                <a:cs typeface="DIN Alternate"/>
              </a:rPr>
              <a:t>U</a:t>
            </a:r>
            <a:r>
              <a:rPr sz="800" b="1" spc="5" dirty="0">
                <a:solidFill>
                  <a:srgbClr val="0C374B"/>
                </a:solidFill>
                <a:latin typeface="Helvetica" pitchFamily="2" charset="0"/>
                <a:cs typeface="DIN Alternate"/>
              </a:rPr>
              <a:t>AL  INCOME</a:t>
            </a:r>
            <a:endParaRPr sz="800" b="1" dirty="0">
              <a:latin typeface="Helvetica" pitchFamily="2" charset="0"/>
              <a:cs typeface="DIN Alternate"/>
            </a:endParaRPr>
          </a:p>
        </p:txBody>
      </p:sp>
      <p:sp>
        <p:nvSpPr>
          <p:cNvPr id="47" name="object 99">
            <a:extLst>
              <a:ext uri="{FF2B5EF4-FFF2-40B4-BE49-F238E27FC236}">
                <a16:creationId xmlns:a16="http://schemas.microsoft.com/office/drawing/2014/main" id="{1427196F-CE3E-AC4D-A9C3-86C7E56DFF4D}"/>
              </a:ext>
            </a:extLst>
          </p:cNvPr>
          <p:cNvSpPr txBox="1"/>
          <p:nvPr/>
        </p:nvSpPr>
        <p:spPr>
          <a:xfrm>
            <a:off x="7005743" y="3715566"/>
            <a:ext cx="513301" cy="282129"/>
          </a:xfrm>
          <a:prstGeom prst="rect">
            <a:avLst/>
          </a:prstGeom>
        </p:spPr>
        <p:txBody>
          <a:bodyPr vert="horz" wrap="square" lIns="0" tIns="25400" rIns="0" bIns="0" rtlCol="0">
            <a:spAutoFit/>
          </a:bodyPr>
          <a:lstStyle/>
          <a:p>
            <a:pPr marL="12065" marR="5080" algn="ctr">
              <a:lnSpc>
                <a:spcPts val="1000"/>
              </a:lnSpc>
              <a:spcBef>
                <a:spcPts val="200"/>
              </a:spcBef>
            </a:pPr>
            <a:r>
              <a:rPr sz="800" b="1" spc="5" dirty="0">
                <a:solidFill>
                  <a:srgbClr val="0C374B"/>
                </a:solidFill>
                <a:latin typeface="Helvetica" pitchFamily="2" charset="0"/>
                <a:cs typeface="DIN Alternate"/>
              </a:rPr>
              <a:t>INCOME  GAP</a:t>
            </a:r>
            <a:endParaRPr sz="800" b="1" dirty="0">
              <a:latin typeface="Helvetica" pitchFamily="2" charset="0"/>
              <a:cs typeface="DIN Alternate"/>
            </a:endParaRPr>
          </a:p>
        </p:txBody>
      </p:sp>
      <p:sp>
        <p:nvSpPr>
          <p:cNvPr id="48" name="TextBox 47">
            <a:hlinkClick r:id="rId5" action="ppaction://hlinksldjump"/>
            <a:extLst>
              <a:ext uri="{FF2B5EF4-FFF2-40B4-BE49-F238E27FC236}">
                <a16:creationId xmlns:a16="http://schemas.microsoft.com/office/drawing/2014/main" id="{D2E7D06F-CF75-A44D-B32E-0362C0897014}"/>
              </a:ext>
            </a:extLst>
          </p:cNvPr>
          <p:cNvSpPr txBox="1"/>
          <p:nvPr/>
        </p:nvSpPr>
        <p:spPr>
          <a:xfrm>
            <a:off x="7894462" y="4684356"/>
            <a:ext cx="1112479" cy="2308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OTHER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sp>
        <p:nvSpPr>
          <p:cNvPr id="49" name="TextBox 48">
            <a:hlinkClick r:id="rId3" action="ppaction://hlinksldjump"/>
            <a:extLst>
              <a:ext uri="{FF2B5EF4-FFF2-40B4-BE49-F238E27FC236}">
                <a16:creationId xmlns:a16="http://schemas.microsoft.com/office/drawing/2014/main" id="{C49A934C-0E5D-9843-A6EA-F7004535242C}"/>
              </a:ext>
            </a:extLst>
          </p:cNvPr>
          <p:cNvSpPr txBox="1"/>
          <p:nvPr/>
        </p:nvSpPr>
        <p:spPr>
          <a:xfrm>
            <a:off x="7889635" y="4967514"/>
            <a:ext cx="1087299" cy="3693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NET </a:t>
            </a:r>
            <a:r>
              <a:rPr lang="en-GB" sz="900" b="1" spc="5" dirty="0">
                <a:solidFill>
                  <a:srgbClr val="FFFFFF"/>
                </a:solidFill>
                <a:latin typeface="Helvetica" pitchFamily="2" charset="0"/>
                <a:cs typeface="DIN Alternate"/>
              </a:rPr>
              <a:t>OFF</a:t>
            </a:r>
            <a:r>
              <a:rPr lang="en-GB" sz="900" b="1" spc="-40" dirty="0">
                <a:solidFill>
                  <a:srgbClr val="FFFFFF"/>
                </a:solidFill>
                <a:latin typeface="Helvetica" pitchFamily="2" charset="0"/>
                <a:cs typeface="DIN Alternate"/>
              </a:rPr>
              <a:t> </a:t>
            </a:r>
            <a:r>
              <a:rPr lang="en-GB" sz="900" b="1" spc="-5" dirty="0">
                <a:solidFill>
                  <a:srgbClr val="FFFFFF"/>
                </a:solidFill>
                <a:latin typeface="Helvetica" pitchFamily="2" charset="0"/>
                <a:cs typeface="DIN Alternate"/>
              </a:rPr>
              <a:t>FARM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sp>
        <p:nvSpPr>
          <p:cNvPr id="50" name="TextBox 49">
            <a:extLst>
              <a:ext uri="{FF2B5EF4-FFF2-40B4-BE49-F238E27FC236}">
                <a16:creationId xmlns:a16="http://schemas.microsoft.com/office/drawing/2014/main" id="{2AC44A48-DD5D-8349-8FCD-C71DF9018D74}"/>
              </a:ext>
            </a:extLst>
          </p:cNvPr>
          <p:cNvSpPr txBox="1"/>
          <p:nvPr/>
        </p:nvSpPr>
        <p:spPr>
          <a:xfrm>
            <a:off x="7959710" y="6002622"/>
            <a:ext cx="913188" cy="3693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NET</a:t>
            </a:r>
            <a:r>
              <a:rPr lang="en-GB" sz="900" b="1" spc="-65" dirty="0">
                <a:solidFill>
                  <a:srgbClr val="FFFFFF"/>
                </a:solidFill>
                <a:latin typeface="Helvetica" pitchFamily="2" charset="0"/>
                <a:cs typeface="DIN Alternate"/>
              </a:rPr>
              <a:t> </a:t>
            </a:r>
            <a:r>
              <a:rPr lang="en-GB" sz="900" b="1" spc="-5" dirty="0">
                <a:solidFill>
                  <a:srgbClr val="FFFFFF"/>
                </a:solidFill>
                <a:latin typeface="Helvetica" pitchFamily="2" charset="0"/>
                <a:cs typeface="DIN Alternate"/>
              </a:rPr>
              <a:t>FARM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pic>
        <p:nvPicPr>
          <p:cNvPr id="51" name="Picture 50">
            <a:extLst>
              <a:ext uri="{FF2B5EF4-FFF2-40B4-BE49-F238E27FC236}">
                <a16:creationId xmlns:a16="http://schemas.microsoft.com/office/drawing/2014/main" id="{1858E729-86F0-D74B-B590-432E676B6850}"/>
              </a:ext>
            </a:extLst>
          </p:cNvPr>
          <p:cNvPicPr>
            <a:picLocks noChangeAspect="1"/>
          </p:cNvPicPr>
          <p:nvPr/>
        </p:nvPicPr>
        <p:blipFill>
          <a:blip r:embed="rId7"/>
          <a:stretch>
            <a:fillRect/>
          </a:stretch>
        </p:blipFill>
        <p:spPr>
          <a:xfrm>
            <a:off x="7137486" y="5066116"/>
            <a:ext cx="685800" cy="685800"/>
          </a:xfrm>
          <a:prstGeom prst="rect">
            <a:avLst/>
          </a:prstGeom>
        </p:spPr>
      </p:pic>
      <p:pic>
        <p:nvPicPr>
          <p:cNvPr id="52" name="Picture 51">
            <a:extLst>
              <a:ext uri="{FF2B5EF4-FFF2-40B4-BE49-F238E27FC236}">
                <a16:creationId xmlns:a16="http://schemas.microsoft.com/office/drawing/2014/main" id="{60DBE8E1-A54E-B043-86EE-2710AF5B91CB}"/>
              </a:ext>
            </a:extLst>
          </p:cNvPr>
          <p:cNvPicPr>
            <a:picLocks noChangeAspect="1"/>
          </p:cNvPicPr>
          <p:nvPr/>
        </p:nvPicPr>
        <p:blipFill>
          <a:blip r:embed="rId8"/>
          <a:stretch>
            <a:fillRect/>
          </a:stretch>
        </p:blipFill>
        <p:spPr>
          <a:xfrm>
            <a:off x="10617138" y="1790879"/>
            <a:ext cx="838200" cy="431800"/>
          </a:xfrm>
          <a:prstGeom prst="rect">
            <a:avLst/>
          </a:prstGeom>
        </p:spPr>
      </p:pic>
      <p:pic>
        <p:nvPicPr>
          <p:cNvPr id="53" name="Picture 52">
            <a:extLst>
              <a:ext uri="{FF2B5EF4-FFF2-40B4-BE49-F238E27FC236}">
                <a16:creationId xmlns:a16="http://schemas.microsoft.com/office/drawing/2014/main" id="{A5CBF7BD-9E90-FE4E-9705-FDC375069979}"/>
              </a:ext>
            </a:extLst>
          </p:cNvPr>
          <p:cNvPicPr>
            <a:picLocks noChangeAspect="1"/>
          </p:cNvPicPr>
          <p:nvPr/>
        </p:nvPicPr>
        <p:blipFill>
          <a:blip r:embed="rId9"/>
          <a:stretch>
            <a:fillRect/>
          </a:stretch>
        </p:blipFill>
        <p:spPr>
          <a:xfrm>
            <a:off x="10739543" y="2662946"/>
            <a:ext cx="622300" cy="571500"/>
          </a:xfrm>
          <a:prstGeom prst="rect">
            <a:avLst/>
          </a:prstGeom>
        </p:spPr>
      </p:pic>
      <p:pic>
        <p:nvPicPr>
          <p:cNvPr id="54" name="Picture 53">
            <a:extLst>
              <a:ext uri="{FF2B5EF4-FFF2-40B4-BE49-F238E27FC236}">
                <a16:creationId xmlns:a16="http://schemas.microsoft.com/office/drawing/2014/main" id="{526B7C8D-00FE-E048-B0FF-43DBC546E667}"/>
              </a:ext>
            </a:extLst>
          </p:cNvPr>
          <p:cNvPicPr>
            <a:picLocks noChangeAspect="1"/>
          </p:cNvPicPr>
          <p:nvPr/>
        </p:nvPicPr>
        <p:blipFill>
          <a:blip r:embed="rId10"/>
          <a:stretch>
            <a:fillRect/>
          </a:stretch>
        </p:blipFill>
        <p:spPr>
          <a:xfrm>
            <a:off x="10767129" y="3647486"/>
            <a:ext cx="584200" cy="495300"/>
          </a:xfrm>
          <a:prstGeom prst="rect">
            <a:avLst/>
          </a:prstGeom>
        </p:spPr>
      </p:pic>
      <p:pic>
        <p:nvPicPr>
          <p:cNvPr id="55" name="Picture 54">
            <a:hlinkClick r:id="rId3" action="ppaction://hlinksldjump"/>
            <a:extLst>
              <a:ext uri="{FF2B5EF4-FFF2-40B4-BE49-F238E27FC236}">
                <a16:creationId xmlns:a16="http://schemas.microsoft.com/office/drawing/2014/main" id="{2F1E8541-BC01-E347-AEAD-80BAC4CCF207}"/>
              </a:ext>
            </a:extLst>
          </p:cNvPr>
          <p:cNvPicPr>
            <a:picLocks noChangeAspect="1"/>
          </p:cNvPicPr>
          <p:nvPr/>
        </p:nvPicPr>
        <p:blipFill>
          <a:blip r:embed="rId11"/>
          <a:stretch>
            <a:fillRect/>
          </a:stretch>
        </p:blipFill>
        <p:spPr>
          <a:xfrm>
            <a:off x="10963979" y="4591070"/>
            <a:ext cx="190500" cy="520700"/>
          </a:xfrm>
          <a:prstGeom prst="rect">
            <a:avLst/>
          </a:prstGeom>
        </p:spPr>
      </p:pic>
      <p:pic>
        <p:nvPicPr>
          <p:cNvPr id="56" name="Picture 55">
            <a:hlinkClick r:id="rId4" action="ppaction://hlinksldjump"/>
            <a:extLst>
              <a:ext uri="{FF2B5EF4-FFF2-40B4-BE49-F238E27FC236}">
                <a16:creationId xmlns:a16="http://schemas.microsoft.com/office/drawing/2014/main" id="{4CDE830A-DCA4-F049-813D-E5B460789B33}"/>
              </a:ext>
            </a:extLst>
          </p:cNvPr>
          <p:cNvPicPr>
            <a:picLocks noChangeAspect="1"/>
          </p:cNvPicPr>
          <p:nvPr/>
        </p:nvPicPr>
        <p:blipFill>
          <a:blip r:embed="rId12"/>
          <a:stretch>
            <a:fillRect/>
          </a:stretch>
        </p:blipFill>
        <p:spPr>
          <a:xfrm>
            <a:off x="10689608" y="5545089"/>
            <a:ext cx="685800" cy="520700"/>
          </a:xfrm>
          <a:prstGeom prst="rect">
            <a:avLst/>
          </a:prstGeom>
        </p:spPr>
      </p:pic>
      <p:sp>
        <p:nvSpPr>
          <p:cNvPr id="57" name="object 58">
            <a:extLst>
              <a:ext uri="{FF2B5EF4-FFF2-40B4-BE49-F238E27FC236}">
                <a16:creationId xmlns:a16="http://schemas.microsoft.com/office/drawing/2014/main" id="{57D96FC0-F23B-E54A-8EAE-CFC724484CD9}"/>
              </a:ext>
            </a:extLst>
          </p:cNvPr>
          <p:cNvSpPr/>
          <p:nvPr/>
        </p:nvSpPr>
        <p:spPr>
          <a:xfrm rot="5400000" flipH="1">
            <a:off x="8119176" y="2286228"/>
            <a:ext cx="45719" cy="1652782"/>
          </a:xfrm>
          <a:custGeom>
            <a:avLst/>
            <a:gdLst/>
            <a:ahLst/>
            <a:cxnLst/>
            <a:rect l="l" t="t" r="r" b="b"/>
            <a:pathLst>
              <a:path w="635" h="515619">
                <a:moveTo>
                  <a:pt x="0" y="515150"/>
                </a:moveTo>
                <a:lnTo>
                  <a:pt x="12" y="0"/>
                </a:lnTo>
              </a:path>
            </a:pathLst>
          </a:custGeom>
          <a:ln w="25400">
            <a:solidFill>
              <a:srgbClr val="D99E36"/>
            </a:solidFill>
            <a:prstDash val="dot"/>
          </a:ln>
        </p:spPr>
        <p:txBody>
          <a:bodyPr wrap="square" lIns="0" tIns="0" rIns="0" bIns="0" rtlCol="0"/>
          <a:lstStyle/>
          <a:p>
            <a:endParaRPr/>
          </a:p>
        </p:txBody>
      </p:sp>
      <p:pic>
        <p:nvPicPr>
          <p:cNvPr id="5" name="Picture 4" descr="Icon&#10;&#10;Description automatically generated">
            <a:extLst>
              <a:ext uri="{FF2B5EF4-FFF2-40B4-BE49-F238E27FC236}">
                <a16:creationId xmlns:a16="http://schemas.microsoft.com/office/drawing/2014/main" id="{EBD24B9F-642E-D744-891A-10F7A471BB3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32439" y="5218388"/>
            <a:ext cx="458159" cy="491053"/>
          </a:xfrm>
          <a:prstGeom prst="rect">
            <a:avLst/>
          </a:prstGeom>
        </p:spPr>
      </p:pic>
      <p:grpSp>
        <p:nvGrpSpPr>
          <p:cNvPr id="61" name="Group 60">
            <a:extLst>
              <a:ext uri="{FF2B5EF4-FFF2-40B4-BE49-F238E27FC236}">
                <a16:creationId xmlns:a16="http://schemas.microsoft.com/office/drawing/2014/main" id="{54F45FA8-10BF-9E42-B9BA-77CAE3A0ABA6}"/>
              </a:ext>
            </a:extLst>
          </p:cNvPr>
          <p:cNvGrpSpPr/>
          <p:nvPr/>
        </p:nvGrpSpPr>
        <p:grpSpPr>
          <a:xfrm>
            <a:off x="8104689" y="5367573"/>
            <a:ext cx="629068" cy="641647"/>
            <a:chOff x="1222049" y="3231788"/>
            <a:chExt cx="1429997" cy="1458592"/>
          </a:xfrm>
        </p:grpSpPr>
        <p:pic>
          <p:nvPicPr>
            <p:cNvPr id="62" name="Graphic 61">
              <a:extLst>
                <a:ext uri="{FF2B5EF4-FFF2-40B4-BE49-F238E27FC236}">
                  <a16:creationId xmlns:a16="http://schemas.microsoft.com/office/drawing/2014/main" id="{3B3F01C7-8238-1941-8F60-ABF39FF2EBA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26323" y="3264657"/>
              <a:ext cx="1425723" cy="1425723"/>
            </a:xfrm>
            <a:prstGeom prst="rect">
              <a:avLst/>
            </a:prstGeom>
          </p:spPr>
        </p:pic>
        <p:sp>
          <p:nvSpPr>
            <p:cNvPr id="63" name="Rectangle 62">
              <a:extLst>
                <a:ext uri="{FF2B5EF4-FFF2-40B4-BE49-F238E27FC236}">
                  <a16:creationId xmlns:a16="http://schemas.microsoft.com/office/drawing/2014/main" id="{6FE7979B-6969-8A40-B099-D40A04061F99}"/>
                </a:ext>
              </a:extLst>
            </p:cNvPr>
            <p:cNvSpPr/>
            <p:nvPr/>
          </p:nvSpPr>
          <p:spPr>
            <a:xfrm>
              <a:off x="1222049" y="3231788"/>
              <a:ext cx="441987" cy="433168"/>
            </a:xfrm>
            <a:prstGeom prst="rect">
              <a:avLst/>
            </a:prstGeom>
            <a:solidFill>
              <a:srgbClr val="8E6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a:extLst>
                <a:ext uri="{FF2B5EF4-FFF2-40B4-BE49-F238E27FC236}">
                  <a16:creationId xmlns:a16="http://schemas.microsoft.com/office/drawing/2014/main" id="{7E2B5780-F1EF-9441-91C2-300FF5C7D6EC}"/>
                </a:ext>
              </a:extLst>
            </p:cNvPr>
            <p:cNvPicPr>
              <a:picLocks noChangeAspect="1"/>
            </p:cNvPicPr>
            <p:nvPr/>
          </p:nvPicPr>
          <p:blipFill rotWithShape="1">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l="32011" t="-5321" r="-2619" b="45316"/>
            <a:stretch/>
          </p:blipFill>
          <p:spPr>
            <a:xfrm>
              <a:off x="1239978" y="3345659"/>
              <a:ext cx="572823" cy="486806"/>
            </a:xfrm>
            <a:prstGeom prst="rect">
              <a:avLst/>
            </a:prstGeom>
          </p:spPr>
        </p:pic>
      </p:grpSp>
    </p:spTree>
    <p:extLst>
      <p:ext uri="{BB962C8B-B14F-4D97-AF65-F5344CB8AC3E}">
        <p14:creationId xmlns:p14="http://schemas.microsoft.com/office/powerpoint/2010/main" val="3596279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54">
            <a:hlinkClick r:id="rId3" action="ppaction://hlinksldjump"/>
            <a:extLst>
              <a:ext uri="{FF2B5EF4-FFF2-40B4-BE49-F238E27FC236}">
                <a16:creationId xmlns:a16="http://schemas.microsoft.com/office/drawing/2014/main" id="{50866DEC-F2D2-BC4A-9DF6-78A78E9DEF8D}"/>
              </a:ext>
            </a:extLst>
          </p:cNvPr>
          <p:cNvSpPr txBox="1"/>
          <p:nvPr/>
        </p:nvSpPr>
        <p:spPr>
          <a:xfrm>
            <a:off x="909512" y="3269547"/>
            <a:ext cx="2366816" cy="2369152"/>
          </a:xfrm>
          <a:prstGeom prst="rect">
            <a:avLst/>
          </a:prstGeom>
          <a:solidFill>
            <a:srgbClr val="8E6B44"/>
          </a:solidFill>
        </p:spPr>
        <p:txBody>
          <a:bodyPr vert="horz" wrap="square" lIns="0" tIns="0" rIns="0" bIns="0" rtlCol="0" anchor="ctr" anchorCtr="0">
            <a:noAutofit/>
          </a:bodyPr>
          <a:lstStyle/>
          <a:p>
            <a:pPr>
              <a:lnSpc>
                <a:spcPct val="100000"/>
              </a:lnSpc>
            </a:pPr>
            <a:endParaRPr sz="1100" dirty="0">
              <a:latin typeface="Helvetica" pitchFamily="2" charset="0"/>
              <a:cs typeface="Times New Roman"/>
            </a:endParaRPr>
          </a:p>
          <a:p>
            <a:pPr>
              <a:lnSpc>
                <a:spcPct val="100000"/>
              </a:lnSpc>
              <a:spcBef>
                <a:spcPts val="50"/>
              </a:spcBef>
            </a:pPr>
            <a:endParaRPr sz="1550" dirty="0">
              <a:latin typeface="Helvetica" pitchFamily="2" charset="0"/>
              <a:cs typeface="Times New Roman"/>
            </a:endParaRPr>
          </a:p>
        </p:txBody>
      </p:sp>
      <p:sp>
        <p:nvSpPr>
          <p:cNvPr id="38" name="object 65">
            <a:extLst>
              <a:ext uri="{FF2B5EF4-FFF2-40B4-BE49-F238E27FC236}">
                <a16:creationId xmlns:a16="http://schemas.microsoft.com/office/drawing/2014/main" id="{1633DD85-9632-9A4E-81BE-F475349A389A}"/>
              </a:ext>
            </a:extLst>
          </p:cNvPr>
          <p:cNvSpPr/>
          <p:nvPr/>
        </p:nvSpPr>
        <p:spPr>
          <a:xfrm>
            <a:off x="10454815" y="2941745"/>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grpSp>
        <p:nvGrpSpPr>
          <p:cNvPr id="40" name="Group 39">
            <a:extLst>
              <a:ext uri="{FF2B5EF4-FFF2-40B4-BE49-F238E27FC236}">
                <a16:creationId xmlns:a16="http://schemas.microsoft.com/office/drawing/2014/main" id="{AA46D664-7D48-784C-9B5C-EC5C2AB6C486}"/>
              </a:ext>
            </a:extLst>
          </p:cNvPr>
          <p:cNvGrpSpPr/>
          <p:nvPr/>
        </p:nvGrpSpPr>
        <p:grpSpPr>
          <a:xfrm>
            <a:off x="1163341" y="4678171"/>
            <a:ext cx="1846625" cy="723667"/>
            <a:chOff x="2691687" y="3825947"/>
            <a:chExt cx="2138176" cy="837922"/>
          </a:xfrm>
        </p:grpSpPr>
        <p:sp>
          <p:nvSpPr>
            <p:cNvPr id="55" name="TextBox 54">
              <a:extLst>
                <a:ext uri="{FF2B5EF4-FFF2-40B4-BE49-F238E27FC236}">
                  <a16:creationId xmlns:a16="http://schemas.microsoft.com/office/drawing/2014/main" id="{AA02435D-9834-A94A-86E1-D2E5765FA697}"/>
                </a:ext>
              </a:extLst>
            </p:cNvPr>
            <p:cNvSpPr txBox="1"/>
            <p:nvPr/>
          </p:nvSpPr>
          <p:spPr>
            <a:xfrm>
              <a:off x="2691687" y="3825947"/>
              <a:ext cx="2138176" cy="837922"/>
            </a:xfrm>
            <a:prstGeom prst="rect">
              <a:avLst/>
            </a:prstGeom>
            <a:noFill/>
          </p:spPr>
          <p:txBody>
            <a:bodyPr wrap="square" rtlCol="0">
              <a:spAutoFit/>
            </a:bodyPr>
            <a:lstStyle/>
            <a:p>
              <a:pPr algn="ctr">
                <a:lnSpc>
                  <a:spcPts val="2880"/>
                </a:lnSpc>
              </a:pPr>
              <a:r>
                <a:rPr lang="en-GB" sz="2800" b="1" dirty="0">
                  <a:solidFill>
                    <a:srgbClr val="FFFFFF"/>
                  </a:solidFill>
                  <a:latin typeface="+mj-lt"/>
                  <a:cs typeface="DIN Alternate"/>
                </a:rPr>
                <a:t>NET FARM</a:t>
              </a:r>
            </a:p>
            <a:p>
              <a:pPr algn="ctr">
                <a:lnSpc>
                  <a:spcPts val="2880"/>
                </a:lnSpc>
              </a:pPr>
              <a:r>
                <a:rPr lang="en-GB" sz="2800" b="1" dirty="0">
                  <a:solidFill>
                    <a:srgbClr val="FFFFFF"/>
                  </a:solidFill>
                  <a:latin typeface="+mj-lt"/>
                  <a:cs typeface="DIN Alternate"/>
                </a:rPr>
                <a:t>INCOME</a:t>
              </a:r>
              <a:endParaRPr lang="en-GB" sz="2800" b="1" dirty="0">
                <a:latin typeface="+mj-lt"/>
                <a:cs typeface="DIN Alternate"/>
              </a:endParaRPr>
            </a:p>
          </p:txBody>
        </p:sp>
        <p:sp>
          <p:nvSpPr>
            <p:cNvPr id="33" name="object 60">
              <a:extLst>
                <a:ext uri="{FF2B5EF4-FFF2-40B4-BE49-F238E27FC236}">
                  <a16:creationId xmlns:a16="http://schemas.microsoft.com/office/drawing/2014/main" id="{39CD51B7-2B17-E44A-AADF-259240AD0E22}"/>
                </a:ext>
              </a:extLst>
            </p:cNvPr>
            <p:cNvSpPr/>
            <p:nvPr/>
          </p:nvSpPr>
          <p:spPr>
            <a:xfrm>
              <a:off x="4803674" y="4272265"/>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grpSp>
      <p:grpSp>
        <p:nvGrpSpPr>
          <p:cNvPr id="42" name="Group 41">
            <a:extLst>
              <a:ext uri="{FF2B5EF4-FFF2-40B4-BE49-F238E27FC236}">
                <a16:creationId xmlns:a16="http://schemas.microsoft.com/office/drawing/2014/main" id="{754A75EA-22BE-B749-972D-4994C94A2156}"/>
              </a:ext>
            </a:extLst>
          </p:cNvPr>
          <p:cNvGrpSpPr>
            <a:grpSpLocks noChangeAspect="1"/>
          </p:cNvGrpSpPr>
          <p:nvPr/>
        </p:nvGrpSpPr>
        <p:grpSpPr>
          <a:xfrm>
            <a:off x="3247201" y="3609933"/>
            <a:ext cx="4101448" cy="1754000"/>
            <a:chOff x="-2303319" y="4840265"/>
            <a:chExt cx="2138176" cy="914400"/>
          </a:xfrm>
        </p:grpSpPr>
        <p:sp>
          <p:nvSpPr>
            <p:cNvPr id="39" name="Oval 38">
              <a:extLst>
                <a:ext uri="{FF2B5EF4-FFF2-40B4-BE49-F238E27FC236}">
                  <a16:creationId xmlns:a16="http://schemas.microsoft.com/office/drawing/2014/main" id="{3618D6B4-47E1-074C-A53E-FC9C71C06AC3}"/>
                </a:ext>
              </a:extLst>
            </p:cNvPr>
            <p:cNvSpPr>
              <a:spLocks noChangeAspect="1"/>
            </p:cNvSpPr>
            <p:nvPr/>
          </p:nvSpPr>
          <p:spPr>
            <a:xfrm>
              <a:off x="-1692983" y="4840265"/>
              <a:ext cx="927951" cy="914400"/>
            </a:xfrm>
            <a:prstGeom prst="ellipse">
              <a:avLst/>
            </a:prstGeom>
            <a:solidFill>
              <a:srgbClr val="9C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extBox 107">
              <a:extLst>
                <a:ext uri="{FF2B5EF4-FFF2-40B4-BE49-F238E27FC236}">
                  <a16:creationId xmlns:a16="http://schemas.microsoft.com/office/drawing/2014/main" id="{D22A948C-4147-ED43-91D4-92BDC812193B}"/>
                </a:ext>
              </a:extLst>
            </p:cNvPr>
            <p:cNvSpPr txBox="1"/>
            <p:nvPr/>
          </p:nvSpPr>
          <p:spPr>
            <a:xfrm>
              <a:off x="-2303319" y="4976303"/>
              <a:ext cx="2138176" cy="224631"/>
            </a:xfrm>
            <a:prstGeom prst="rect">
              <a:avLst/>
            </a:prstGeom>
            <a:noFill/>
          </p:spPr>
          <p:txBody>
            <a:bodyPr wrap="square" rtlCol="0" anchor="ctr">
              <a:spAutoFit/>
            </a:bodyPr>
            <a:lstStyle/>
            <a:p>
              <a:pPr algn="ctr"/>
              <a:r>
                <a:rPr lang="en-GB" sz="2200" dirty="0">
                  <a:solidFill>
                    <a:schemeClr val="bg1"/>
                  </a:solidFill>
                  <a:cs typeface="DIN Alternate"/>
                </a:rPr>
                <a:t>Price</a:t>
              </a:r>
            </a:p>
          </p:txBody>
        </p:sp>
      </p:grpSp>
      <p:grpSp>
        <p:nvGrpSpPr>
          <p:cNvPr id="41" name="Group 40">
            <a:extLst>
              <a:ext uri="{FF2B5EF4-FFF2-40B4-BE49-F238E27FC236}">
                <a16:creationId xmlns:a16="http://schemas.microsoft.com/office/drawing/2014/main" id="{9B81FF30-5629-6945-902C-50055AFFF72D}"/>
              </a:ext>
            </a:extLst>
          </p:cNvPr>
          <p:cNvGrpSpPr>
            <a:grpSpLocks noChangeAspect="1"/>
          </p:cNvGrpSpPr>
          <p:nvPr/>
        </p:nvGrpSpPr>
        <p:grpSpPr>
          <a:xfrm>
            <a:off x="5692582" y="3605358"/>
            <a:ext cx="4240537" cy="1813482"/>
            <a:chOff x="-815338" y="4463765"/>
            <a:chExt cx="2138176" cy="914400"/>
          </a:xfrm>
        </p:grpSpPr>
        <p:sp>
          <p:nvSpPr>
            <p:cNvPr id="111" name="Oval 110">
              <a:extLst>
                <a:ext uri="{FF2B5EF4-FFF2-40B4-BE49-F238E27FC236}">
                  <a16:creationId xmlns:a16="http://schemas.microsoft.com/office/drawing/2014/main" id="{2090D76E-E570-F84C-9766-A738C079C537}"/>
                </a:ext>
              </a:extLst>
            </p:cNvPr>
            <p:cNvSpPr>
              <a:spLocks noChangeAspect="1"/>
            </p:cNvSpPr>
            <p:nvPr/>
          </p:nvSpPr>
          <p:spPr>
            <a:xfrm>
              <a:off x="-216954" y="4463765"/>
              <a:ext cx="927951" cy="914400"/>
            </a:xfrm>
            <a:prstGeom prst="ellipse">
              <a:avLst/>
            </a:prstGeom>
            <a:solidFill>
              <a:srgbClr val="B28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CA58A"/>
                </a:solidFill>
              </a:endParaRPr>
            </a:p>
          </p:txBody>
        </p:sp>
        <p:sp>
          <p:nvSpPr>
            <p:cNvPr id="112" name="TextBox 111">
              <a:extLst>
                <a:ext uri="{FF2B5EF4-FFF2-40B4-BE49-F238E27FC236}">
                  <a16:creationId xmlns:a16="http://schemas.microsoft.com/office/drawing/2014/main" id="{97E1C5EF-1F99-B84A-B726-CDA54E77A9D2}"/>
                </a:ext>
              </a:extLst>
            </p:cNvPr>
            <p:cNvSpPr txBox="1"/>
            <p:nvPr/>
          </p:nvSpPr>
          <p:spPr>
            <a:xfrm>
              <a:off x="-815338" y="4614699"/>
              <a:ext cx="2138176" cy="219840"/>
            </a:xfrm>
            <a:prstGeom prst="rect">
              <a:avLst/>
            </a:prstGeom>
            <a:noFill/>
          </p:spPr>
          <p:txBody>
            <a:bodyPr wrap="square" rtlCol="0">
              <a:spAutoFit/>
            </a:bodyPr>
            <a:lstStyle/>
            <a:p>
              <a:pPr algn="ctr"/>
              <a:r>
                <a:rPr lang="en-GB" sz="2200" dirty="0">
                  <a:solidFill>
                    <a:schemeClr val="bg1"/>
                  </a:solidFill>
                  <a:latin typeface="Calibri" panose="020F0502020204030204" pitchFamily="34" charset="0"/>
                  <a:cs typeface="Calibri" panose="020F0502020204030204" pitchFamily="34" charset="0"/>
                </a:rPr>
                <a:t>Productivity</a:t>
              </a:r>
            </a:p>
          </p:txBody>
        </p:sp>
      </p:grpSp>
      <p:grpSp>
        <p:nvGrpSpPr>
          <p:cNvPr id="43" name="Group 42">
            <a:extLst>
              <a:ext uri="{FF2B5EF4-FFF2-40B4-BE49-F238E27FC236}">
                <a16:creationId xmlns:a16="http://schemas.microsoft.com/office/drawing/2014/main" id="{3C20C142-53BE-664E-AC9A-E692FD5E5A85}"/>
              </a:ext>
            </a:extLst>
          </p:cNvPr>
          <p:cNvGrpSpPr>
            <a:grpSpLocks noChangeAspect="1"/>
          </p:cNvGrpSpPr>
          <p:nvPr/>
        </p:nvGrpSpPr>
        <p:grpSpPr>
          <a:xfrm>
            <a:off x="8160076" y="3618441"/>
            <a:ext cx="4240538" cy="1813482"/>
            <a:chOff x="-51946" y="5846021"/>
            <a:chExt cx="2138176" cy="914400"/>
          </a:xfrm>
        </p:grpSpPr>
        <p:sp>
          <p:nvSpPr>
            <p:cNvPr id="113" name="Oval 112">
              <a:extLst>
                <a:ext uri="{FF2B5EF4-FFF2-40B4-BE49-F238E27FC236}">
                  <a16:creationId xmlns:a16="http://schemas.microsoft.com/office/drawing/2014/main" id="{6D18C3C2-491A-D445-9DDA-600BAE78AB72}"/>
                </a:ext>
              </a:extLst>
            </p:cNvPr>
            <p:cNvSpPr>
              <a:spLocks noChangeAspect="1"/>
            </p:cNvSpPr>
            <p:nvPr/>
          </p:nvSpPr>
          <p:spPr>
            <a:xfrm>
              <a:off x="547109" y="5846021"/>
              <a:ext cx="927951" cy="914400"/>
            </a:xfrm>
            <a:prstGeom prst="ellipse">
              <a:avLst/>
            </a:prstGeom>
            <a:solidFill>
              <a:srgbClr val="E17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extBox 113">
              <a:extLst>
                <a:ext uri="{FF2B5EF4-FFF2-40B4-BE49-F238E27FC236}">
                  <a16:creationId xmlns:a16="http://schemas.microsoft.com/office/drawing/2014/main" id="{4D4A733F-61F7-434B-87C0-D5F8973EB000}"/>
                </a:ext>
              </a:extLst>
            </p:cNvPr>
            <p:cNvSpPr txBox="1"/>
            <p:nvPr/>
          </p:nvSpPr>
          <p:spPr>
            <a:xfrm>
              <a:off x="-51946" y="5948401"/>
              <a:ext cx="2138176" cy="354250"/>
            </a:xfrm>
            <a:prstGeom prst="rect">
              <a:avLst/>
            </a:prstGeom>
            <a:noFill/>
          </p:spPr>
          <p:txBody>
            <a:bodyPr wrap="square" rtlCol="0">
              <a:spAutoFit/>
            </a:bodyPr>
            <a:lstStyle/>
            <a:p>
              <a:pPr algn="ctr">
                <a:lnSpc>
                  <a:spcPts val="2280"/>
                </a:lnSpc>
              </a:pPr>
              <a:r>
                <a:rPr lang="en-GB" sz="2200" dirty="0">
                  <a:solidFill>
                    <a:schemeClr val="bg1"/>
                  </a:solidFill>
                  <a:cs typeface="DIN Alternate"/>
                </a:rPr>
                <a:t>Cost of </a:t>
              </a:r>
            </a:p>
            <a:p>
              <a:pPr algn="ctr">
                <a:lnSpc>
                  <a:spcPts val="2280"/>
                </a:lnSpc>
                <a:spcBef>
                  <a:spcPts val="90"/>
                </a:spcBef>
                <a:spcAft>
                  <a:spcPts val="90"/>
                </a:spcAft>
              </a:pPr>
              <a:r>
                <a:rPr lang="en-GB" sz="2200" dirty="0">
                  <a:solidFill>
                    <a:schemeClr val="bg1"/>
                  </a:solidFill>
                  <a:cs typeface="DIN Alternate"/>
                </a:rPr>
                <a:t>Production</a:t>
              </a:r>
            </a:p>
          </p:txBody>
        </p:sp>
      </p:grpSp>
      <p:sp>
        <p:nvSpPr>
          <p:cNvPr id="167" name="Plus 166">
            <a:extLst>
              <a:ext uri="{FF2B5EF4-FFF2-40B4-BE49-F238E27FC236}">
                <a16:creationId xmlns:a16="http://schemas.microsoft.com/office/drawing/2014/main" id="{8B1F447C-16A8-0644-92E7-F339A155A5EB}"/>
              </a:ext>
            </a:extLst>
          </p:cNvPr>
          <p:cNvSpPr>
            <a:spLocks noChangeAspect="1"/>
          </p:cNvSpPr>
          <p:nvPr/>
        </p:nvSpPr>
        <p:spPr>
          <a:xfrm rot="2787832">
            <a:off x="6245276" y="4245972"/>
            <a:ext cx="548640" cy="548640"/>
          </a:xfrm>
          <a:prstGeom prst="mathPlus">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Equal 171">
            <a:extLst>
              <a:ext uri="{FF2B5EF4-FFF2-40B4-BE49-F238E27FC236}">
                <a16:creationId xmlns:a16="http://schemas.microsoft.com/office/drawing/2014/main" id="{2B708CBC-CC59-794B-8A46-83A4A42E4D55}"/>
              </a:ext>
            </a:extLst>
          </p:cNvPr>
          <p:cNvSpPr/>
          <p:nvPr/>
        </p:nvSpPr>
        <p:spPr>
          <a:xfrm>
            <a:off x="3395972" y="4125605"/>
            <a:ext cx="914400" cy="914400"/>
          </a:xfrm>
          <a:prstGeom prst="mathEqual">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TextBox 173">
            <a:extLst>
              <a:ext uri="{FF2B5EF4-FFF2-40B4-BE49-F238E27FC236}">
                <a16:creationId xmlns:a16="http://schemas.microsoft.com/office/drawing/2014/main" id="{AEA86F27-8A50-0746-A3AC-C0679C692622}"/>
              </a:ext>
            </a:extLst>
          </p:cNvPr>
          <p:cNvSpPr txBox="1"/>
          <p:nvPr/>
        </p:nvSpPr>
        <p:spPr>
          <a:xfrm>
            <a:off x="765055" y="1465437"/>
            <a:ext cx="10666863" cy="646331"/>
          </a:xfrm>
          <a:prstGeom prst="rect">
            <a:avLst/>
          </a:prstGeom>
          <a:noFill/>
        </p:spPr>
        <p:txBody>
          <a:bodyPr wrap="square" rtlCol="0">
            <a:spAutoFit/>
          </a:bodyPr>
          <a:lstStyle/>
          <a:p>
            <a:r>
              <a:rPr lang="en-US" dirty="0">
                <a:latin typeface="+mj-lt"/>
              </a:rPr>
              <a:t>A Living Income strategy must include multiple interventions. At minimum interventions should include </a:t>
            </a:r>
          </a:p>
          <a:p>
            <a:r>
              <a:rPr lang="en-US" dirty="0">
                <a:latin typeface="+mj-lt"/>
              </a:rPr>
              <a:t>Net Farm Income Levers: including price, productivity and cost of production.</a:t>
            </a:r>
          </a:p>
        </p:txBody>
      </p:sp>
      <p:sp>
        <p:nvSpPr>
          <p:cNvPr id="177" name="Title 176">
            <a:extLst>
              <a:ext uri="{FF2B5EF4-FFF2-40B4-BE49-F238E27FC236}">
                <a16:creationId xmlns:a16="http://schemas.microsoft.com/office/drawing/2014/main" id="{046510D2-26B5-BF49-A4F0-17A028E7F9D1}"/>
              </a:ext>
            </a:extLst>
          </p:cNvPr>
          <p:cNvSpPr>
            <a:spLocks noGrp="1"/>
          </p:cNvSpPr>
          <p:nvPr>
            <p:ph type="title"/>
          </p:nvPr>
        </p:nvSpPr>
        <p:spPr>
          <a:xfrm>
            <a:off x="751407" y="271746"/>
            <a:ext cx="11095409" cy="1325563"/>
          </a:xfrm>
        </p:spPr>
        <p:txBody>
          <a:bodyPr/>
          <a:lstStyle/>
          <a:p>
            <a:r>
              <a:rPr lang="en-US" b="1" spc="-8" dirty="0">
                <a:solidFill>
                  <a:prstClr val="black"/>
                </a:solidFill>
              </a:rPr>
              <a:t>Key Levers</a:t>
            </a:r>
            <a:endParaRPr lang="en-US" b="1" dirty="0"/>
          </a:p>
        </p:txBody>
      </p:sp>
      <p:sp>
        <p:nvSpPr>
          <p:cNvPr id="2" name="Minus 1">
            <a:extLst>
              <a:ext uri="{FF2B5EF4-FFF2-40B4-BE49-F238E27FC236}">
                <a16:creationId xmlns:a16="http://schemas.microsoft.com/office/drawing/2014/main" id="{E97F6AA2-343C-B242-A82D-1AD1EA8C6EC2}"/>
              </a:ext>
            </a:extLst>
          </p:cNvPr>
          <p:cNvSpPr/>
          <p:nvPr/>
        </p:nvSpPr>
        <p:spPr>
          <a:xfrm>
            <a:off x="8826488" y="4125605"/>
            <a:ext cx="431665" cy="741399"/>
          </a:xfrm>
          <a:prstGeom prst="mathMinus">
            <a:avLst/>
          </a:prstGeom>
          <a:solidFill>
            <a:srgbClr val="AF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AEB0386-F9A8-1A4B-82B3-B3BFD610F3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19476" y="4305038"/>
            <a:ext cx="775642" cy="775642"/>
          </a:xfrm>
          <a:prstGeom prst="rect">
            <a:avLst/>
          </a:prstGeom>
        </p:spPr>
      </p:pic>
      <p:pic>
        <p:nvPicPr>
          <p:cNvPr id="11" name="Graphic 10">
            <a:extLst>
              <a:ext uri="{FF2B5EF4-FFF2-40B4-BE49-F238E27FC236}">
                <a16:creationId xmlns:a16="http://schemas.microsoft.com/office/drawing/2014/main" id="{F108B336-14DF-F740-BE37-AF72490678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08636" y="4194464"/>
            <a:ext cx="1027630" cy="1027630"/>
          </a:xfrm>
          <a:prstGeom prst="rect">
            <a:avLst/>
          </a:prstGeom>
        </p:spPr>
      </p:pic>
      <p:pic>
        <p:nvPicPr>
          <p:cNvPr id="13" name="Graphic 12">
            <a:extLst>
              <a:ext uri="{FF2B5EF4-FFF2-40B4-BE49-F238E27FC236}">
                <a16:creationId xmlns:a16="http://schemas.microsoft.com/office/drawing/2014/main" id="{1255C9D7-EE5E-8A48-8346-558725CC27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39224" y="4345251"/>
            <a:ext cx="1089210" cy="1089210"/>
          </a:xfrm>
          <a:prstGeom prst="rect">
            <a:avLst/>
          </a:prstGeom>
        </p:spPr>
      </p:pic>
      <p:grpSp>
        <p:nvGrpSpPr>
          <p:cNvPr id="3" name="Group 2">
            <a:extLst>
              <a:ext uri="{FF2B5EF4-FFF2-40B4-BE49-F238E27FC236}">
                <a16:creationId xmlns:a16="http://schemas.microsoft.com/office/drawing/2014/main" id="{89270088-D319-EA45-B095-94CCF785230F}"/>
              </a:ext>
            </a:extLst>
          </p:cNvPr>
          <p:cNvGrpSpPr/>
          <p:nvPr/>
        </p:nvGrpSpPr>
        <p:grpSpPr>
          <a:xfrm>
            <a:off x="1438146" y="3373299"/>
            <a:ext cx="1235010" cy="1259706"/>
            <a:chOff x="1222049" y="3231788"/>
            <a:chExt cx="1429997" cy="1458592"/>
          </a:xfrm>
        </p:grpSpPr>
        <p:pic>
          <p:nvPicPr>
            <p:cNvPr id="6" name="Graphic 5">
              <a:extLst>
                <a:ext uri="{FF2B5EF4-FFF2-40B4-BE49-F238E27FC236}">
                  <a16:creationId xmlns:a16="http://schemas.microsoft.com/office/drawing/2014/main" id="{F0AB1A22-2E18-2C47-9D59-AB55BE2EB0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26323" y="3264657"/>
              <a:ext cx="1425723" cy="1425723"/>
            </a:xfrm>
            <a:prstGeom prst="rect">
              <a:avLst/>
            </a:prstGeom>
          </p:spPr>
        </p:pic>
        <p:sp>
          <p:nvSpPr>
            <p:cNvPr id="14" name="Rectangle 13">
              <a:extLst>
                <a:ext uri="{FF2B5EF4-FFF2-40B4-BE49-F238E27FC236}">
                  <a16:creationId xmlns:a16="http://schemas.microsoft.com/office/drawing/2014/main" id="{A351B1C8-19A4-BE41-90A5-99639D536F49}"/>
                </a:ext>
              </a:extLst>
            </p:cNvPr>
            <p:cNvSpPr/>
            <p:nvPr/>
          </p:nvSpPr>
          <p:spPr>
            <a:xfrm>
              <a:off x="1222049" y="3231788"/>
              <a:ext cx="441987" cy="433168"/>
            </a:xfrm>
            <a:prstGeom prst="rect">
              <a:avLst/>
            </a:prstGeom>
            <a:solidFill>
              <a:srgbClr val="8E6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45661DD2-EEEA-2A4C-944F-05647B1ACDBD}"/>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32011" t="-5321" r="-2619" b="45316"/>
            <a:stretch/>
          </p:blipFill>
          <p:spPr>
            <a:xfrm>
              <a:off x="1239978" y="3345659"/>
              <a:ext cx="572823" cy="486806"/>
            </a:xfrm>
            <a:prstGeom prst="rect">
              <a:avLst/>
            </a:prstGeom>
          </p:spPr>
        </p:pic>
      </p:grpSp>
    </p:spTree>
    <p:extLst>
      <p:ext uri="{BB962C8B-B14F-4D97-AF65-F5344CB8AC3E}">
        <p14:creationId xmlns:p14="http://schemas.microsoft.com/office/powerpoint/2010/main" val="122650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Curved Connector 29">
            <a:extLst>
              <a:ext uri="{FF2B5EF4-FFF2-40B4-BE49-F238E27FC236}">
                <a16:creationId xmlns:a16="http://schemas.microsoft.com/office/drawing/2014/main" id="{759E6F67-0D8E-D340-B5A6-775396B3E317}"/>
              </a:ext>
            </a:extLst>
          </p:cNvPr>
          <p:cNvCxnSpPr>
            <a:cxnSpLocks/>
            <a:stCxn id="21" idx="0"/>
          </p:cNvCxnSpPr>
          <p:nvPr/>
        </p:nvCxnSpPr>
        <p:spPr>
          <a:xfrm rot="5400000" flipH="1" flipV="1">
            <a:off x="8206800" y="832206"/>
            <a:ext cx="406619" cy="1928174"/>
          </a:xfrm>
          <a:prstGeom prst="curvedConnector2">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0DC9CC-DD2B-7C4B-961F-C1E102BE3533}"/>
              </a:ext>
            </a:extLst>
          </p:cNvPr>
          <p:cNvSpPr>
            <a:spLocks noGrp="1"/>
          </p:cNvSpPr>
          <p:nvPr>
            <p:ph type="title"/>
          </p:nvPr>
        </p:nvSpPr>
        <p:spPr>
          <a:xfrm>
            <a:off x="751116" y="502148"/>
            <a:ext cx="10515600" cy="885814"/>
          </a:xfrm>
        </p:spPr>
        <p:txBody>
          <a:bodyPr/>
          <a:lstStyle/>
          <a:p>
            <a:r>
              <a:rPr lang="en-US" b="1" dirty="0"/>
              <a:t>Interventions are Interconnected</a:t>
            </a:r>
          </a:p>
        </p:txBody>
      </p:sp>
      <p:grpSp>
        <p:nvGrpSpPr>
          <p:cNvPr id="4" name="Group 3">
            <a:extLst>
              <a:ext uri="{FF2B5EF4-FFF2-40B4-BE49-F238E27FC236}">
                <a16:creationId xmlns:a16="http://schemas.microsoft.com/office/drawing/2014/main" id="{02E30331-773D-9940-8C33-D0162C2F12A3}"/>
              </a:ext>
            </a:extLst>
          </p:cNvPr>
          <p:cNvGrpSpPr/>
          <p:nvPr/>
        </p:nvGrpSpPr>
        <p:grpSpPr>
          <a:xfrm>
            <a:off x="5700462" y="5198317"/>
            <a:ext cx="1583002" cy="813239"/>
            <a:chOff x="1527803" y="739836"/>
            <a:chExt cx="1583002" cy="813239"/>
          </a:xfrm>
          <a:solidFill>
            <a:srgbClr val="AFB74D"/>
          </a:solidFill>
        </p:grpSpPr>
        <p:sp>
          <p:nvSpPr>
            <p:cNvPr id="5" name="Rectangle 116">
              <a:extLst>
                <a:ext uri="{FF2B5EF4-FFF2-40B4-BE49-F238E27FC236}">
                  <a16:creationId xmlns:a16="http://schemas.microsoft.com/office/drawing/2014/main" id="{19683E35-484E-1C41-8277-8C26384B7202}"/>
                </a:ext>
              </a:extLst>
            </p:cNvPr>
            <p:cNvSpPr/>
            <p:nvPr/>
          </p:nvSpPr>
          <p:spPr>
            <a:xfrm>
              <a:off x="1527803" y="739836"/>
              <a:ext cx="1583002" cy="8132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400" dirty="0">
                <a:solidFill>
                  <a:prstClr val="white"/>
                </a:solidFill>
              </a:endParaRPr>
            </a:p>
          </p:txBody>
        </p:sp>
        <p:sp>
          <p:nvSpPr>
            <p:cNvPr id="6" name="Rechteck 10">
              <a:extLst>
                <a:ext uri="{FF2B5EF4-FFF2-40B4-BE49-F238E27FC236}">
                  <a16:creationId xmlns:a16="http://schemas.microsoft.com/office/drawing/2014/main" id="{1AD85ACF-B26A-A248-965C-4F1583FE890F}"/>
                </a:ext>
              </a:extLst>
            </p:cNvPr>
            <p:cNvSpPr/>
            <p:nvPr/>
          </p:nvSpPr>
          <p:spPr>
            <a:xfrm>
              <a:off x="1531636" y="960484"/>
              <a:ext cx="1547018" cy="369332"/>
            </a:xfrm>
            <a:prstGeom prst="rect">
              <a:avLst/>
            </a:prstGeom>
            <a:grpFill/>
          </p:spPr>
          <p:txBody>
            <a:bodyPr wrap="square">
              <a:spAutoFit/>
            </a:bodyPr>
            <a:lstStyle/>
            <a:p>
              <a:pPr algn="ctr" defTabSz="914400">
                <a:defRPr/>
              </a:pPr>
              <a:r>
                <a:rPr lang="en-US" dirty="0">
                  <a:solidFill>
                    <a:prstClr val="white"/>
                  </a:solidFill>
                </a:rPr>
                <a:t>Supply</a:t>
              </a:r>
            </a:p>
          </p:txBody>
        </p:sp>
      </p:grpSp>
      <p:grpSp>
        <p:nvGrpSpPr>
          <p:cNvPr id="13" name="Group 12">
            <a:extLst>
              <a:ext uri="{FF2B5EF4-FFF2-40B4-BE49-F238E27FC236}">
                <a16:creationId xmlns:a16="http://schemas.microsoft.com/office/drawing/2014/main" id="{8D0C819E-BCCD-9B4F-934A-C292BDA12306}"/>
              </a:ext>
            </a:extLst>
          </p:cNvPr>
          <p:cNvGrpSpPr/>
          <p:nvPr/>
        </p:nvGrpSpPr>
        <p:grpSpPr>
          <a:xfrm>
            <a:off x="2306429" y="5198318"/>
            <a:ext cx="1583002" cy="813239"/>
            <a:chOff x="1527803" y="739836"/>
            <a:chExt cx="1583002" cy="813239"/>
          </a:xfrm>
          <a:solidFill>
            <a:srgbClr val="AFB74D"/>
          </a:solidFill>
        </p:grpSpPr>
        <p:sp>
          <p:nvSpPr>
            <p:cNvPr id="14" name="Rectangle 116">
              <a:extLst>
                <a:ext uri="{FF2B5EF4-FFF2-40B4-BE49-F238E27FC236}">
                  <a16:creationId xmlns:a16="http://schemas.microsoft.com/office/drawing/2014/main" id="{286A9451-49D8-9D4A-9B01-5706B3E463EC}"/>
                </a:ext>
              </a:extLst>
            </p:cNvPr>
            <p:cNvSpPr/>
            <p:nvPr/>
          </p:nvSpPr>
          <p:spPr>
            <a:xfrm>
              <a:off x="1527803" y="739836"/>
              <a:ext cx="1583002" cy="8132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400" dirty="0">
                <a:solidFill>
                  <a:prstClr val="white"/>
                </a:solidFill>
              </a:endParaRPr>
            </a:p>
          </p:txBody>
        </p:sp>
        <p:sp>
          <p:nvSpPr>
            <p:cNvPr id="15" name="Rechteck 10">
              <a:extLst>
                <a:ext uri="{FF2B5EF4-FFF2-40B4-BE49-F238E27FC236}">
                  <a16:creationId xmlns:a16="http://schemas.microsoft.com/office/drawing/2014/main" id="{5D8BAF9F-6796-F049-B040-DA9FF6F79BF6}"/>
                </a:ext>
              </a:extLst>
            </p:cNvPr>
            <p:cNvSpPr/>
            <p:nvPr/>
          </p:nvSpPr>
          <p:spPr>
            <a:xfrm>
              <a:off x="1547745" y="944440"/>
              <a:ext cx="1547018" cy="369332"/>
            </a:xfrm>
            <a:prstGeom prst="rect">
              <a:avLst/>
            </a:prstGeom>
            <a:grpFill/>
          </p:spPr>
          <p:txBody>
            <a:bodyPr wrap="square">
              <a:spAutoFit/>
            </a:bodyPr>
            <a:lstStyle/>
            <a:p>
              <a:pPr algn="ctr" defTabSz="914400">
                <a:defRPr/>
              </a:pPr>
              <a:r>
                <a:rPr lang="en-US" dirty="0">
                  <a:solidFill>
                    <a:prstClr val="white"/>
                  </a:solidFill>
                </a:rPr>
                <a:t>Demand</a:t>
              </a:r>
            </a:p>
          </p:txBody>
        </p:sp>
      </p:grpSp>
      <p:cxnSp>
        <p:nvCxnSpPr>
          <p:cNvPr id="16" name="Curved Connector 15">
            <a:extLst>
              <a:ext uri="{FF2B5EF4-FFF2-40B4-BE49-F238E27FC236}">
                <a16:creationId xmlns:a16="http://schemas.microsoft.com/office/drawing/2014/main" id="{BFA7C065-0418-BF45-BF52-16B0497B0627}"/>
              </a:ext>
            </a:extLst>
          </p:cNvPr>
          <p:cNvCxnSpPr>
            <a:cxnSpLocks/>
            <a:stCxn id="15" idx="3"/>
            <a:endCxn id="10" idx="4"/>
          </p:cNvCxnSpPr>
          <p:nvPr/>
        </p:nvCxnSpPr>
        <p:spPr>
          <a:xfrm flipV="1">
            <a:off x="3873389" y="4911077"/>
            <a:ext cx="861042" cy="676511"/>
          </a:xfrm>
          <a:prstGeom prst="curved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Plus 16">
            <a:extLst>
              <a:ext uri="{FF2B5EF4-FFF2-40B4-BE49-F238E27FC236}">
                <a16:creationId xmlns:a16="http://schemas.microsoft.com/office/drawing/2014/main" id="{8161CBB3-D59D-FD4E-AF11-5054787DF91C}"/>
              </a:ext>
            </a:extLst>
          </p:cNvPr>
          <p:cNvSpPr>
            <a:spLocks noChangeAspect="1"/>
          </p:cNvSpPr>
          <p:nvPr/>
        </p:nvSpPr>
        <p:spPr>
          <a:xfrm>
            <a:off x="7201725" y="2826483"/>
            <a:ext cx="276293" cy="274320"/>
          </a:xfrm>
          <a:prstGeom prst="mathPlus">
            <a:avLst/>
          </a:prstGeom>
          <a:solidFill>
            <a:srgbClr val="EA8B01"/>
          </a:solidFill>
          <a:ln>
            <a:solidFill>
              <a:srgbClr val="EA8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urved Connector 19">
            <a:extLst>
              <a:ext uri="{FF2B5EF4-FFF2-40B4-BE49-F238E27FC236}">
                <a16:creationId xmlns:a16="http://schemas.microsoft.com/office/drawing/2014/main" id="{58E0F3F6-0EFF-C144-8F27-52E7F53C8E9E}"/>
              </a:ext>
            </a:extLst>
          </p:cNvPr>
          <p:cNvCxnSpPr>
            <a:cxnSpLocks/>
            <a:stCxn id="10" idx="4"/>
            <a:endCxn id="5" idx="1"/>
          </p:cNvCxnSpPr>
          <p:nvPr/>
        </p:nvCxnSpPr>
        <p:spPr>
          <a:xfrm rot="16200000" flipH="1">
            <a:off x="4870516" y="4774991"/>
            <a:ext cx="693860" cy="966031"/>
          </a:xfrm>
          <a:prstGeom prst="curvedConnector2">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Rechteck 10">
            <a:extLst>
              <a:ext uri="{FF2B5EF4-FFF2-40B4-BE49-F238E27FC236}">
                <a16:creationId xmlns:a16="http://schemas.microsoft.com/office/drawing/2014/main" id="{42E9BFE4-13F1-DD44-BF98-88639C4B0BC1}"/>
              </a:ext>
            </a:extLst>
          </p:cNvPr>
          <p:cNvSpPr/>
          <p:nvPr/>
        </p:nvSpPr>
        <p:spPr>
          <a:xfrm>
            <a:off x="6558794" y="1999602"/>
            <a:ext cx="1774456" cy="1174228"/>
          </a:xfrm>
          <a:prstGeom prst="rect">
            <a:avLst/>
          </a:prstGeom>
          <a:solidFill>
            <a:srgbClr val="E17A21"/>
          </a:solidFill>
        </p:spPr>
        <p:txBody>
          <a:bodyPr wrap="square" anchor="ctr" anchorCtr="0">
            <a:noAutofit/>
          </a:bodyPr>
          <a:lstStyle/>
          <a:p>
            <a:pPr algn="ctr" defTabSz="914400">
              <a:defRPr/>
            </a:pPr>
            <a:r>
              <a:rPr lang="en-US" dirty="0">
                <a:solidFill>
                  <a:prstClr val="white"/>
                </a:solidFill>
              </a:rPr>
              <a:t>Attractiveness of crop relative to alternatives</a:t>
            </a:r>
          </a:p>
        </p:txBody>
      </p:sp>
      <p:sp>
        <p:nvSpPr>
          <p:cNvPr id="24" name="Rechteck 10">
            <a:extLst>
              <a:ext uri="{FF2B5EF4-FFF2-40B4-BE49-F238E27FC236}">
                <a16:creationId xmlns:a16="http://schemas.microsoft.com/office/drawing/2014/main" id="{293CD0F6-DBB9-C740-801A-535C11235AA2}"/>
              </a:ext>
            </a:extLst>
          </p:cNvPr>
          <p:cNvSpPr/>
          <p:nvPr/>
        </p:nvSpPr>
        <p:spPr>
          <a:xfrm>
            <a:off x="6558793" y="3448682"/>
            <a:ext cx="1774457" cy="1200329"/>
          </a:xfrm>
          <a:prstGeom prst="rect">
            <a:avLst/>
          </a:prstGeom>
          <a:solidFill>
            <a:srgbClr val="BDA68A"/>
          </a:solidFill>
        </p:spPr>
        <p:txBody>
          <a:bodyPr wrap="square" tIns="182880" bIns="182880">
            <a:spAutoFit/>
          </a:bodyPr>
          <a:lstStyle/>
          <a:p>
            <a:pPr algn="ctr" defTabSz="914400">
              <a:defRPr/>
            </a:pPr>
            <a:r>
              <a:rPr lang="en-US" dirty="0">
                <a:solidFill>
                  <a:prstClr val="white"/>
                </a:solidFill>
              </a:rPr>
              <a:t>Pressure to improve profitability/ha</a:t>
            </a:r>
          </a:p>
        </p:txBody>
      </p:sp>
      <p:cxnSp>
        <p:nvCxnSpPr>
          <p:cNvPr id="26" name="Curved Connector 25">
            <a:extLst>
              <a:ext uri="{FF2B5EF4-FFF2-40B4-BE49-F238E27FC236}">
                <a16:creationId xmlns:a16="http://schemas.microsoft.com/office/drawing/2014/main" id="{4F1F269C-9D5C-AD4E-93A7-A27B83FB008E}"/>
              </a:ext>
            </a:extLst>
          </p:cNvPr>
          <p:cNvCxnSpPr>
            <a:cxnSpLocks/>
            <a:stCxn id="21" idx="1"/>
          </p:cNvCxnSpPr>
          <p:nvPr/>
        </p:nvCxnSpPr>
        <p:spPr>
          <a:xfrm rot="10800000" flipV="1">
            <a:off x="4763258" y="2586715"/>
            <a:ext cx="1795536" cy="1139951"/>
          </a:xfrm>
          <a:prstGeom prst="curvedConnector2">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844EF5D4-7654-754E-B606-EB322856B0A6}"/>
              </a:ext>
            </a:extLst>
          </p:cNvPr>
          <p:cNvCxnSpPr>
            <a:cxnSpLocks/>
            <a:endCxn id="21" idx="3"/>
          </p:cNvCxnSpPr>
          <p:nvPr/>
        </p:nvCxnSpPr>
        <p:spPr>
          <a:xfrm rot="16200000" flipV="1">
            <a:off x="8195594" y="2724372"/>
            <a:ext cx="2107760" cy="1832448"/>
          </a:xfrm>
          <a:prstGeom prst="curvedConnector2">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Rechteck 10">
            <a:extLst>
              <a:ext uri="{FF2B5EF4-FFF2-40B4-BE49-F238E27FC236}">
                <a16:creationId xmlns:a16="http://schemas.microsoft.com/office/drawing/2014/main" id="{4C7AEA96-FD1B-494E-B48C-2FCFA54C61DD}"/>
              </a:ext>
            </a:extLst>
          </p:cNvPr>
          <p:cNvSpPr/>
          <p:nvPr/>
        </p:nvSpPr>
        <p:spPr>
          <a:xfrm>
            <a:off x="9249474" y="1130833"/>
            <a:ext cx="1547018" cy="923330"/>
          </a:xfrm>
          <a:prstGeom prst="rect">
            <a:avLst/>
          </a:prstGeom>
          <a:solidFill>
            <a:srgbClr val="BDA68A"/>
          </a:solidFill>
        </p:spPr>
        <p:txBody>
          <a:bodyPr wrap="square" tIns="182880" bIns="182880" anchor="ctr">
            <a:spAutoFit/>
          </a:bodyPr>
          <a:lstStyle/>
          <a:p>
            <a:pPr algn="ctr" defTabSz="914400">
              <a:defRPr/>
            </a:pPr>
            <a:r>
              <a:rPr lang="en-US" dirty="0">
                <a:solidFill>
                  <a:prstClr val="white"/>
                </a:solidFill>
              </a:rPr>
              <a:t>Profitability of alternatives</a:t>
            </a:r>
          </a:p>
        </p:txBody>
      </p:sp>
      <p:cxnSp>
        <p:nvCxnSpPr>
          <p:cNvPr id="32" name="Straight Arrow Connector 31">
            <a:extLst>
              <a:ext uri="{FF2B5EF4-FFF2-40B4-BE49-F238E27FC236}">
                <a16:creationId xmlns:a16="http://schemas.microsoft.com/office/drawing/2014/main" id="{C5F0673F-4489-7D48-B8BF-3BACDD639A07}"/>
              </a:ext>
            </a:extLst>
          </p:cNvPr>
          <p:cNvCxnSpPr>
            <a:cxnSpLocks/>
            <a:endCxn id="6" idx="3"/>
          </p:cNvCxnSpPr>
          <p:nvPr/>
        </p:nvCxnSpPr>
        <p:spPr>
          <a:xfrm flipH="1">
            <a:off x="7251313" y="5603631"/>
            <a:ext cx="204846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B2A2251-8FA0-6847-A99F-66113F971837}"/>
              </a:ext>
            </a:extLst>
          </p:cNvPr>
          <p:cNvCxnSpPr>
            <a:cxnSpLocks/>
          </p:cNvCxnSpPr>
          <p:nvPr/>
        </p:nvCxnSpPr>
        <p:spPr>
          <a:xfrm>
            <a:off x="5268228" y="3878762"/>
            <a:ext cx="1290565"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B27953C-8B1C-EA44-A737-2EA621EB15EF}"/>
              </a:ext>
            </a:extLst>
          </p:cNvPr>
          <p:cNvSpPr txBox="1"/>
          <p:nvPr/>
        </p:nvSpPr>
        <p:spPr>
          <a:xfrm>
            <a:off x="751116" y="1440358"/>
            <a:ext cx="4451640" cy="923330"/>
          </a:xfrm>
          <a:prstGeom prst="rect">
            <a:avLst/>
          </a:prstGeom>
          <a:noFill/>
        </p:spPr>
        <p:txBody>
          <a:bodyPr wrap="square" rtlCol="0">
            <a:spAutoFit/>
          </a:bodyPr>
          <a:lstStyle/>
          <a:p>
            <a:r>
              <a:rPr lang="en-US" dirty="0">
                <a:latin typeface="+mj-lt"/>
              </a:rPr>
              <a:t>Understanding the whole system and how each intervention effects other components of a farmer’s income is crucial.</a:t>
            </a:r>
          </a:p>
        </p:txBody>
      </p:sp>
      <p:sp>
        <p:nvSpPr>
          <p:cNvPr id="10" name="Oval 9">
            <a:extLst>
              <a:ext uri="{FF2B5EF4-FFF2-40B4-BE49-F238E27FC236}">
                <a16:creationId xmlns:a16="http://schemas.microsoft.com/office/drawing/2014/main" id="{466608B5-0E62-D54C-BBCD-E35A786315E8}"/>
              </a:ext>
            </a:extLst>
          </p:cNvPr>
          <p:cNvSpPr/>
          <p:nvPr/>
        </p:nvSpPr>
        <p:spPr>
          <a:xfrm>
            <a:off x="3905993" y="3254201"/>
            <a:ext cx="1656876" cy="1656876"/>
          </a:xfrm>
          <a:prstGeom prst="ellipse">
            <a:avLst/>
          </a:prstGeom>
          <a:solidFill>
            <a:srgbClr val="9C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20">
            <a:extLst>
              <a:ext uri="{FF2B5EF4-FFF2-40B4-BE49-F238E27FC236}">
                <a16:creationId xmlns:a16="http://schemas.microsoft.com/office/drawing/2014/main" id="{FFF072E4-C0D0-4842-99EE-419844DEF7C0}"/>
              </a:ext>
            </a:extLst>
          </p:cNvPr>
          <p:cNvSpPr/>
          <p:nvPr/>
        </p:nvSpPr>
        <p:spPr>
          <a:xfrm>
            <a:off x="3942721" y="3420457"/>
            <a:ext cx="1567248" cy="369332"/>
          </a:xfrm>
          <a:prstGeom prst="rect">
            <a:avLst/>
          </a:prstGeom>
          <a:noFill/>
        </p:spPr>
        <p:txBody>
          <a:bodyPr wrap="square">
            <a:spAutoFit/>
          </a:bodyPr>
          <a:lstStyle/>
          <a:p>
            <a:pPr algn="ctr" defTabSz="914400">
              <a:defRPr/>
            </a:pPr>
            <a:r>
              <a:rPr lang="en-US" dirty="0">
                <a:solidFill>
                  <a:prstClr val="white"/>
                </a:solidFill>
              </a:rPr>
              <a:t>Price</a:t>
            </a:r>
          </a:p>
        </p:txBody>
      </p:sp>
      <p:pic>
        <p:nvPicPr>
          <p:cNvPr id="28" name="Graphic 27">
            <a:extLst>
              <a:ext uri="{FF2B5EF4-FFF2-40B4-BE49-F238E27FC236}">
                <a16:creationId xmlns:a16="http://schemas.microsoft.com/office/drawing/2014/main" id="{89ACEDD3-42E7-5C45-A01F-F806FF9D9F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1923" y="3863772"/>
            <a:ext cx="705015" cy="705015"/>
          </a:xfrm>
          <a:prstGeom prst="rect">
            <a:avLst/>
          </a:prstGeom>
        </p:spPr>
      </p:pic>
      <p:sp>
        <p:nvSpPr>
          <p:cNvPr id="31" name="Oval 30">
            <a:extLst>
              <a:ext uri="{FF2B5EF4-FFF2-40B4-BE49-F238E27FC236}">
                <a16:creationId xmlns:a16="http://schemas.microsoft.com/office/drawing/2014/main" id="{EF5B195A-D6DC-6D45-ABF3-048BAFB869DB}"/>
              </a:ext>
            </a:extLst>
          </p:cNvPr>
          <p:cNvSpPr/>
          <p:nvPr/>
        </p:nvSpPr>
        <p:spPr>
          <a:xfrm>
            <a:off x="9337259" y="4698976"/>
            <a:ext cx="1656876" cy="1656876"/>
          </a:xfrm>
          <a:prstGeom prst="ellipse">
            <a:avLst/>
          </a:prstGeom>
          <a:solidFill>
            <a:srgbClr val="B28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eck 15">
            <a:extLst>
              <a:ext uri="{FF2B5EF4-FFF2-40B4-BE49-F238E27FC236}">
                <a16:creationId xmlns:a16="http://schemas.microsoft.com/office/drawing/2014/main" id="{B5D39157-C567-3E4D-90E0-BED0A48EBF36}"/>
              </a:ext>
            </a:extLst>
          </p:cNvPr>
          <p:cNvSpPr/>
          <p:nvPr/>
        </p:nvSpPr>
        <p:spPr>
          <a:xfrm>
            <a:off x="9374741" y="4830226"/>
            <a:ext cx="1581912" cy="813816"/>
          </a:xfrm>
          <a:prstGeom prst="rect">
            <a:avLst/>
          </a:prstGeom>
          <a:noFill/>
        </p:spPr>
        <p:txBody>
          <a:bodyPr wrap="square" anchor="ctr" anchorCtr="0">
            <a:noAutofit/>
          </a:bodyPr>
          <a:lstStyle/>
          <a:p>
            <a:pPr algn="ctr" defTabSz="914400">
              <a:defRPr/>
            </a:pPr>
            <a:r>
              <a:rPr lang="en-US" dirty="0">
                <a:solidFill>
                  <a:prstClr val="white"/>
                </a:solidFill>
              </a:rPr>
              <a:t>Productivity</a:t>
            </a:r>
          </a:p>
        </p:txBody>
      </p:sp>
      <p:pic>
        <p:nvPicPr>
          <p:cNvPr id="33" name="Graphic 32">
            <a:extLst>
              <a:ext uri="{FF2B5EF4-FFF2-40B4-BE49-F238E27FC236}">
                <a16:creationId xmlns:a16="http://schemas.microsoft.com/office/drawing/2014/main" id="{8E38508D-A2A4-CA43-B0FF-1285B504C4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4292" y="5314351"/>
            <a:ext cx="853587" cy="853587"/>
          </a:xfrm>
          <a:prstGeom prst="rect">
            <a:avLst/>
          </a:prstGeom>
        </p:spPr>
      </p:pic>
      <p:cxnSp>
        <p:nvCxnSpPr>
          <p:cNvPr id="54" name="Curved Connector 53">
            <a:extLst>
              <a:ext uri="{FF2B5EF4-FFF2-40B4-BE49-F238E27FC236}">
                <a16:creationId xmlns:a16="http://schemas.microsoft.com/office/drawing/2014/main" id="{67A37295-9064-1C49-B809-1AC01440D834}"/>
              </a:ext>
            </a:extLst>
          </p:cNvPr>
          <p:cNvCxnSpPr>
            <a:cxnSpLocks/>
          </p:cNvCxnSpPr>
          <p:nvPr/>
        </p:nvCxnSpPr>
        <p:spPr>
          <a:xfrm>
            <a:off x="8333250" y="3864023"/>
            <a:ext cx="1832447" cy="835204"/>
          </a:xfrm>
          <a:prstGeom prst="curvedConnector2">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155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750E312C-E42B-C94F-8681-A5A9953EA1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583" y="1555594"/>
            <a:ext cx="10663382" cy="2692508"/>
          </a:xfrm>
          <a:prstGeom prst="rect">
            <a:avLst/>
          </a:prstGeom>
        </p:spPr>
      </p:pic>
      <p:sp>
        <p:nvSpPr>
          <p:cNvPr id="79" name="object 14">
            <a:extLst>
              <a:ext uri="{FF2B5EF4-FFF2-40B4-BE49-F238E27FC236}">
                <a16:creationId xmlns:a16="http://schemas.microsoft.com/office/drawing/2014/main" id="{525E4EE7-CAD5-4C42-90F2-CDC12D34868E}"/>
              </a:ext>
            </a:extLst>
          </p:cNvPr>
          <p:cNvSpPr txBox="1">
            <a:spLocks/>
          </p:cNvSpPr>
          <p:nvPr/>
        </p:nvSpPr>
        <p:spPr>
          <a:xfrm>
            <a:off x="808583" y="665048"/>
            <a:ext cx="8023096" cy="523870"/>
          </a:xfrm>
          <a:prstGeom prst="rect">
            <a:avLst/>
          </a:prstGeom>
        </p:spPr>
        <p:txBody>
          <a:bodyPr vert="horz" wrap="square" lIns="0" tIns="9543"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43" defTabSz="685800">
              <a:spcBef>
                <a:spcPts val="75"/>
              </a:spcBef>
              <a:defRPr/>
            </a:pPr>
            <a:r>
              <a:rPr lang="en-US" b="1" spc="-8" dirty="0">
                <a:solidFill>
                  <a:prstClr val="black"/>
                </a:solidFill>
              </a:rPr>
              <a:t>Choosing Pathway Interventions</a:t>
            </a:r>
            <a:endParaRPr lang="en-US" b="1" spc="-4" dirty="0">
              <a:solidFill>
                <a:prstClr val="black"/>
              </a:solidFill>
            </a:endParaRPr>
          </a:p>
        </p:txBody>
      </p:sp>
    </p:spTree>
    <p:extLst>
      <p:ext uri="{BB962C8B-B14F-4D97-AF65-F5344CB8AC3E}">
        <p14:creationId xmlns:p14="http://schemas.microsoft.com/office/powerpoint/2010/main" val="3038964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55FF5B-1F5B-884A-A505-F07034E69B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0652" y="3259515"/>
            <a:ext cx="3591691" cy="2410169"/>
          </a:xfrm>
          <a:prstGeom prst="rect">
            <a:avLst/>
          </a:prstGeom>
        </p:spPr>
      </p:pic>
      <p:sp>
        <p:nvSpPr>
          <p:cNvPr id="79" name="object 14">
            <a:extLst>
              <a:ext uri="{FF2B5EF4-FFF2-40B4-BE49-F238E27FC236}">
                <a16:creationId xmlns:a16="http://schemas.microsoft.com/office/drawing/2014/main" id="{525E4EE7-CAD5-4C42-90F2-CDC12D34868E}"/>
              </a:ext>
            </a:extLst>
          </p:cNvPr>
          <p:cNvSpPr txBox="1">
            <a:spLocks/>
          </p:cNvSpPr>
          <p:nvPr/>
        </p:nvSpPr>
        <p:spPr>
          <a:xfrm>
            <a:off x="1956116" y="644827"/>
            <a:ext cx="8023096" cy="523870"/>
          </a:xfrm>
          <a:prstGeom prst="rect">
            <a:avLst/>
          </a:prstGeom>
        </p:spPr>
        <p:txBody>
          <a:bodyPr vert="horz" wrap="square" lIns="0" tIns="9543"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43" defTabSz="685800">
              <a:spcBef>
                <a:spcPts val="75"/>
              </a:spcBef>
              <a:defRPr/>
            </a:pPr>
            <a:r>
              <a:rPr lang="en-US" b="1" spc="-8" dirty="0">
                <a:solidFill>
                  <a:prstClr val="black"/>
                </a:solidFill>
              </a:rPr>
              <a:t>Invest in Your Value Chain</a:t>
            </a:r>
            <a:endParaRPr lang="en-US" b="1" spc="-4" dirty="0">
              <a:solidFill>
                <a:prstClr val="black"/>
              </a:solidFill>
            </a:endParaRPr>
          </a:p>
        </p:txBody>
      </p:sp>
      <p:sp>
        <p:nvSpPr>
          <p:cNvPr id="6" name="TextBox 5">
            <a:extLst>
              <a:ext uri="{FF2B5EF4-FFF2-40B4-BE49-F238E27FC236}">
                <a16:creationId xmlns:a16="http://schemas.microsoft.com/office/drawing/2014/main" id="{CE061B29-BBD3-D641-9B73-2D2ED7F9C308}"/>
              </a:ext>
            </a:extLst>
          </p:cNvPr>
          <p:cNvSpPr txBox="1"/>
          <p:nvPr/>
        </p:nvSpPr>
        <p:spPr>
          <a:xfrm>
            <a:off x="4934603" y="1539507"/>
            <a:ext cx="6689126" cy="4832092"/>
          </a:xfrm>
          <a:prstGeom prst="rect">
            <a:avLst/>
          </a:prstGeom>
          <a:noFill/>
        </p:spPr>
        <p:txBody>
          <a:bodyPr wrap="square" rtlCol="0">
            <a:spAutoFit/>
          </a:bodyPr>
          <a:lstStyle/>
          <a:p>
            <a:pPr marL="457200" indent="-457200">
              <a:buAutoNum type="arabicParenR"/>
            </a:pPr>
            <a:r>
              <a:rPr lang="en-US" sz="2000" dirty="0">
                <a:latin typeface="+mj-lt"/>
              </a:rPr>
              <a:t>Identify current barriers to farmer success that can be helped through a supply chain intervention</a:t>
            </a:r>
          </a:p>
          <a:p>
            <a:pPr marL="508000"/>
            <a:r>
              <a:rPr lang="en-US" i="1" dirty="0">
                <a:latin typeface="+mj-lt"/>
              </a:rPr>
              <a:t>(low crop yield, poor quality, etc.)</a:t>
            </a:r>
            <a:endParaRPr lang="en-US" sz="2000" i="1" dirty="0">
              <a:latin typeface="+mj-lt"/>
            </a:endParaRPr>
          </a:p>
          <a:p>
            <a:pPr marL="457200" indent="-457200">
              <a:buAutoNum type="arabicParenR"/>
            </a:pPr>
            <a:endParaRPr lang="en-US" sz="2000" dirty="0">
              <a:latin typeface="+mj-lt"/>
            </a:endParaRPr>
          </a:p>
          <a:p>
            <a:pPr marL="457200" indent="-457200">
              <a:buFont typeface="+mj-lt"/>
              <a:buAutoNum type="arabicParenR" startAt="2"/>
            </a:pPr>
            <a:r>
              <a:rPr lang="en-US" sz="2000" dirty="0">
                <a:latin typeface="+mj-lt"/>
              </a:rPr>
              <a:t>Understand root causes </a:t>
            </a:r>
          </a:p>
          <a:p>
            <a:pPr marL="508000"/>
            <a:r>
              <a:rPr lang="en-US" i="1" dirty="0">
                <a:latin typeface="+mj-lt"/>
              </a:rPr>
              <a:t>(insufficient access to quality inputs, poor agricultural practices, no access to finance, climate change adaptation needed, etc.)</a:t>
            </a:r>
          </a:p>
          <a:p>
            <a:pPr marL="508000"/>
            <a:endParaRPr lang="en-US" sz="2000" i="1" dirty="0">
              <a:latin typeface="+mj-lt"/>
            </a:endParaRPr>
          </a:p>
          <a:p>
            <a:pPr marL="457200" indent="-457200">
              <a:buFont typeface="+mj-lt"/>
              <a:buAutoNum type="arabicParenR" startAt="3"/>
            </a:pPr>
            <a:r>
              <a:rPr lang="en-US" sz="2000" dirty="0">
                <a:latin typeface="+mj-lt"/>
              </a:rPr>
              <a:t>Design corresponding solutions that address root causes</a:t>
            </a:r>
          </a:p>
          <a:p>
            <a:pPr marL="457200"/>
            <a:r>
              <a:rPr lang="en-US" i="1" dirty="0">
                <a:latin typeface="+mj-lt"/>
              </a:rPr>
              <a:t>(</a:t>
            </a:r>
            <a:r>
              <a:rPr lang="en-US" i="1" dirty="0" err="1">
                <a:latin typeface="+mj-lt"/>
              </a:rPr>
              <a:t>subsidised</a:t>
            </a:r>
            <a:r>
              <a:rPr lang="en-US" i="1" dirty="0">
                <a:latin typeface="+mj-lt"/>
              </a:rPr>
              <a:t> access to inputs, farmer field schools, promote income diversification, provide direct credit, etc.)</a:t>
            </a:r>
          </a:p>
          <a:p>
            <a:pPr marL="457200"/>
            <a:endParaRPr lang="en-US" i="1" dirty="0">
              <a:latin typeface="+mj-lt"/>
            </a:endParaRPr>
          </a:p>
          <a:p>
            <a:pPr marL="457200" indent="-457200">
              <a:buFont typeface="+mj-lt"/>
              <a:buAutoNum type="arabicParenR" startAt="4"/>
            </a:pPr>
            <a:r>
              <a:rPr lang="en-US" sz="2000" dirty="0">
                <a:latin typeface="+mj-lt"/>
              </a:rPr>
              <a:t>Identify partners and roles</a:t>
            </a:r>
          </a:p>
          <a:p>
            <a:pPr marL="457200" indent="-457200">
              <a:buFont typeface="+mj-lt"/>
              <a:buAutoNum type="arabicParenR" startAt="4"/>
            </a:pPr>
            <a:endParaRPr lang="en-US" sz="2000" dirty="0">
              <a:latin typeface="+mj-lt"/>
            </a:endParaRPr>
          </a:p>
          <a:p>
            <a:pPr marL="457200" indent="-457200">
              <a:buAutoNum type="arabicParenR" startAt="4"/>
            </a:pPr>
            <a:r>
              <a:rPr lang="en-US" sz="2000" dirty="0">
                <a:latin typeface="+mj-lt"/>
              </a:rPr>
              <a:t>Prioritize action based on severity of the need and potential for progress</a:t>
            </a:r>
          </a:p>
        </p:txBody>
      </p:sp>
      <p:pic>
        <p:nvPicPr>
          <p:cNvPr id="8" name="Picture 7" descr="A screenshot of a cell phone&#10;&#10;Description automatically generated">
            <a:extLst>
              <a:ext uri="{FF2B5EF4-FFF2-40B4-BE49-F238E27FC236}">
                <a16:creationId xmlns:a16="http://schemas.microsoft.com/office/drawing/2014/main" id="{859554E4-AF95-6D44-84A0-C2CC5C208C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0654" y="1395128"/>
            <a:ext cx="3730114" cy="2879376"/>
          </a:xfrm>
          <a:prstGeom prst="rect">
            <a:avLst/>
          </a:prstGeom>
        </p:spPr>
      </p:pic>
      <p:pic>
        <p:nvPicPr>
          <p:cNvPr id="9" name="Picture 8" descr="A screenshot of a cell phone&#10;&#10;Description automatically generated">
            <a:hlinkClick r:id="rId5" action="ppaction://hlinksldjump"/>
            <a:extLst>
              <a:ext uri="{FF2B5EF4-FFF2-40B4-BE49-F238E27FC236}">
                <a16:creationId xmlns:a16="http://schemas.microsoft.com/office/drawing/2014/main" id="{5E94F296-BFE6-3542-AA88-759B7E2A80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4718" y="449179"/>
            <a:ext cx="905745" cy="896722"/>
          </a:xfrm>
          <a:prstGeom prst="ellipse">
            <a:avLst/>
          </a:prstGeom>
        </p:spPr>
      </p:pic>
    </p:spTree>
    <p:extLst>
      <p:ext uri="{BB962C8B-B14F-4D97-AF65-F5344CB8AC3E}">
        <p14:creationId xmlns:p14="http://schemas.microsoft.com/office/powerpoint/2010/main" val="1435083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bject 14">
            <a:extLst>
              <a:ext uri="{FF2B5EF4-FFF2-40B4-BE49-F238E27FC236}">
                <a16:creationId xmlns:a16="http://schemas.microsoft.com/office/drawing/2014/main" id="{525E4EE7-CAD5-4C42-90F2-CDC12D34868E}"/>
              </a:ext>
            </a:extLst>
          </p:cNvPr>
          <p:cNvSpPr txBox="1">
            <a:spLocks/>
          </p:cNvSpPr>
          <p:nvPr/>
        </p:nvSpPr>
        <p:spPr>
          <a:xfrm>
            <a:off x="1923061" y="685629"/>
            <a:ext cx="8023096" cy="523870"/>
          </a:xfrm>
          <a:prstGeom prst="rect">
            <a:avLst/>
          </a:prstGeom>
        </p:spPr>
        <p:txBody>
          <a:bodyPr vert="horz" wrap="square" lIns="0" tIns="9543"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43" defTabSz="685800">
              <a:spcBef>
                <a:spcPts val="75"/>
              </a:spcBef>
              <a:defRPr/>
            </a:pPr>
            <a:r>
              <a:rPr lang="en-US" b="1" spc="-8" dirty="0">
                <a:solidFill>
                  <a:prstClr val="black"/>
                </a:solidFill>
              </a:rPr>
              <a:t>Adapt your Business Practices</a:t>
            </a:r>
            <a:endParaRPr lang="en-US" b="1" spc="-4" dirty="0">
              <a:solidFill>
                <a:prstClr val="black"/>
              </a:solidFill>
            </a:endParaRPr>
          </a:p>
        </p:txBody>
      </p:sp>
      <p:sp>
        <p:nvSpPr>
          <p:cNvPr id="6" name="TextBox 5">
            <a:extLst>
              <a:ext uri="{FF2B5EF4-FFF2-40B4-BE49-F238E27FC236}">
                <a16:creationId xmlns:a16="http://schemas.microsoft.com/office/drawing/2014/main" id="{CE061B29-BBD3-D641-9B73-2D2ED7F9C308}"/>
              </a:ext>
            </a:extLst>
          </p:cNvPr>
          <p:cNvSpPr txBox="1"/>
          <p:nvPr/>
        </p:nvSpPr>
        <p:spPr>
          <a:xfrm>
            <a:off x="4927844" y="1585098"/>
            <a:ext cx="6433486" cy="4426853"/>
          </a:xfrm>
          <a:prstGeom prst="rect">
            <a:avLst/>
          </a:prstGeom>
          <a:noFill/>
        </p:spPr>
        <p:txBody>
          <a:bodyPr wrap="square" rtlCol="0">
            <a:spAutoFit/>
          </a:bodyPr>
          <a:lstStyle/>
          <a:p>
            <a:pPr marL="457200" indent="-457200">
              <a:spcAft>
                <a:spcPts val="1000"/>
              </a:spcAft>
              <a:buAutoNum type="arabicParenR"/>
            </a:pPr>
            <a:r>
              <a:rPr lang="en-US" sz="2000" dirty="0">
                <a:latin typeface="+mj-lt"/>
              </a:rPr>
              <a:t>Review core business practices</a:t>
            </a:r>
          </a:p>
          <a:p>
            <a:pPr marL="914400" lvl="1" indent="-457200">
              <a:spcAft>
                <a:spcPts val="1000"/>
              </a:spcAft>
              <a:buFont typeface="Arial" panose="020B0604020202020204" pitchFamily="34" charset="0"/>
              <a:buChar char="•"/>
            </a:pPr>
            <a:r>
              <a:rPr lang="en-US" sz="2000" dirty="0">
                <a:latin typeface="+mj-lt"/>
              </a:rPr>
              <a:t>Supplier Management</a:t>
            </a:r>
          </a:p>
          <a:p>
            <a:pPr marL="914400" lvl="1" indent="-457200">
              <a:spcAft>
                <a:spcPts val="1000"/>
              </a:spcAft>
              <a:buFont typeface="Arial" panose="020B0604020202020204" pitchFamily="34" charset="0"/>
              <a:buChar char="•"/>
            </a:pPr>
            <a:r>
              <a:rPr lang="en-US" sz="2000" dirty="0">
                <a:latin typeface="+mj-lt"/>
              </a:rPr>
              <a:t>Pricing and transparency</a:t>
            </a:r>
          </a:p>
          <a:p>
            <a:pPr marL="914400" lvl="1" indent="-457200">
              <a:spcAft>
                <a:spcPts val="1000"/>
              </a:spcAft>
              <a:buFont typeface="Arial" panose="020B0604020202020204" pitchFamily="34" charset="0"/>
              <a:buChar char="•"/>
            </a:pPr>
            <a:r>
              <a:rPr lang="en-US" sz="2000" dirty="0">
                <a:latin typeface="+mj-lt"/>
              </a:rPr>
              <a:t>Certification and premiums</a:t>
            </a:r>
          </a:p>
          <a:p>
            <a:pPr marL="914400" lvl="1" indent="-457200">
              <a:spcAft>
                <a:spcPts val="1000"/>
              </a:spcAft>
              <a:buFont typeface="Arial" panose="020B0604020202020204" pitchFamily="34" charset="0"/>
              <a:buChar char="•"/>
            </a:pPr>
            <a:r>
              <a:rPr lang="en-US" sz="2000" dirty="0">
                <a:latin typeface="+mj-lt"/>
              </a:rPr>
              <a:t>Marketing and consumer education</a:t>
            </a:r>
          </a:p>
          <a:p>
            <a:pPr marL="457200" indent="-457200">
              <a:buFont typeface="+mj-lt"/>
              <a:buAutoNum type="arabicParenR"/>
            </a:pPr>
            <a:r>
              <a:rPr lang="en-US" sz="2000" dirty="0">
                <a:latin typeface="+mj-lt"/>
              </a:rPr>
              <a:t>Adaptation of business and trading practices that include the introduction of risk-sharing mechanisms that can deliver certainty or more consistent value to the farmer</a:t>
            </a:r>
          </a:p>
          <a:p>
            <a:endParaRPr lang="en-US" sz="2000" dirty="0">
              <a:latin typeface="+mj-lt"/>
            </a:endParaRPr>
          </a:p>
          <a:p>
            <a:pPr marL="457200" indent="-457200">
              <a:buFont typeface="+mj-lt"/>
              <a:buAutoNum type="arabicParenR" startAt="3"/>
            </a:pPr>
            <a:r>
              <a:rPr lang="en-US" sz="2000" dirty="0">
                <a:latin typeface="+mj-lt"/>
              </a:rPr>
              <a:t>Creation of transparent and inclusive business practices that benefit farmers through the clear communication of standards, quality requirements and pricing</a:t>
            </a:r>
          </a:p>
        </p:txBody>
      </p:sp>
      <p:pic>
        <p:nvPicPr>
          <p:cNvPr id="8" name="Picture 7" descr="A screenshot of a cell phone&#10;&#10;Description automatically generated">
            <a:extLst>
              <a:ext uri="{FF2B5EF4-FFF2-40B4-BE49-F238E27FC236}">
                <a16:creationId xmlns:a16="http://schemas.microsoft.com/office/drawing/2014/main" id="{859554E4-AF95-6D44-84A0-C2CC5C208C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08"/>
          <a:stretch/>
        </p:blipFill>
        <p:spPr>
          <a:xfrm>
            <a:off x="830670" y="1354640"/>
            <a:ext cx="3729812" cy="2879142"/>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F49B92DA-5B4E-D648-849A-84F6C4DE29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0669" y="3857854"/>
            <a:ext cx="3596188" cy="2466619"/>
          </a:xfrm>
          <a:prstGeom prst="rect">
            <a:avLst/>
          </a:prstGeom>
        </p:spPr>
      </p:pic>
      <p:pic>
        <p:nvPicPr>
          <p:cNvPr id="9" name="Picture 8" descr="A screenshot of a cell phone&#10;&#10;Description automatically generated">
            <a:hlinkClick r:id="rId5" action="ppaction://hlinksldjump"/>
            <a:extLst>
              <a:ext uri="{FF2B5EF4-FFF2-40B4-BE49-F238E27FC236}">
                <a16:creationId xmlns:a16="http://schemas.microsoft.com/office/drawing/2014/main" id="{2C04D45B-8201-0547-86B8-9C63F998113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0669" y="447656"/>
            <a:ext cx="892238" cy="906984"/>
          </a:xfrm>
          <a:prstGeom prst="ellipse">
            <a:avLst/>
          </a:prstGeom>
        </p:spPr>
      </p:pic>
    </p:spTree>
    <p:extLst>
      <p:ext uri="{BB962C8B-B14F-4D97-AF65-F5344CB8AC3E}">
        <p14:creationId xmlns:p14="http://schemas.microsoft.com/office/powerpoint/2010/main" val="2356894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bject 14">
            <a:extLst>
              <a:ext uri="{FF2B5EF4-FFF2-40B4-BE49-F238E27FC236}">
                <a16:creationId xmlns:a16="http://schemas.microsoft.com/office/drawing/2014/main" id="{525E4EE7-CAD5-4C42-90F2-CDC12D34868E}"/>
              </a:ext>
            </a:extLst>
          </p:cNvPr>
          <p:cNvSpPr txBox="1">
            <a:spLocks/>
          </p:cNvSpPr>
          <p:nvPr/>
        </p:nvSpPr>
        <p:spPr>
          <a:xfrm>
            <a:off x="1903154" y="688029"/>
            <a:ext cx="8023096" cy="523870"/>
          </a:xfrm>
          <a:prstGeom prst="rect">
            <a:avLst/>
          </a:prstGeom>
        </p:spPr>
        <p:txBody>
          <a:bodyPr vert="horz" wrap="square" lIns="0" tIns="9543"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43" defTabSz="685800">
              <a:spcBef>
                <a:spcPts val="75"/>
              </a:spcBef>
              <a:defRPr/>
            </a:pPr>
            <a:r>
              <a:rPr lang="en-US" b="1" spc="-8" dirty="0">
                <a:solidFill>
                  <a:prstClr val="black"/>
                </a:solidFill>
              </a:rPr>
              <a:t>Collaborate at the Sector Level</a:t>
            </a:r>
            <a:endParaRPr lang="en-US" b="1" spc="-4" dirty="0">
              <a:solidFill>
                <a:prstClr val="black"/>
              </a:solidFill>
            </a:endParaRPr>
          </a:p>
        </p:txBody>
      </p:sp>
      <p:pic>
        <p:nvPicPr>
          <p:cNvPr id="8" name="Picture 7" descr="A screenshot of a cell phone&#10;&#10;Description automatically generated">
            <a:extLst>
              <a:ext uri="{FF2B5EF4-FFF2-40B4-BE49-F238E27FC236}">
                <a16:creationId xmlns:a16="http://schemas.microsoft.com/office/drawing/2014/main" id="{859554E4-AF95-6D44-84A0-C2CC5C208C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08" r="-291"/>
          <a:stretch/>
        </p:blipFill>
        <p:spPr>
          <a:xfrm>
            <a:off x="751401" y="1322556"/>
            <a:ext cx="3414622" cy="2635839"/>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95C072F-8B00-6E4D-9F5A-BDD8434F47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9892" y="4025592"/>
            <a:ext cx="3305014" cy="2435288"/>
          </a:xfrm>
          <a:prstGeom prst="rect">
            <a:avLst/>
          </a:prstGeom>
        </p:spPr>
      </p:pic>
      <p:sp>
        <p:nvSpPr>
          <p:cNvPr id="3" name="TextBox 2">
            <a:extLst>
              <a:ext uri="{FF2B5EF4-FFF2-40B4-BE49-F238E27FC236}">
                <a16:creationId xmlns:a16="http://schemas.microsoft.com/office/drawing/2014/main" id="{63FD77E4-A841-1B48-A084-32D78F35EADF}"/>
              </a:ext>
            </a:extLst>
          </p:cNvPr>
          <p:cNvSpPr txBox="1"/>
          <p:nvPr/>
        </p:nvSpPr>
        <p:spPr>
          <a:xfrm>
            <a:off x="4884407" y="1535137"/>
            <a:ext cx="6697993" cy="4031873"/>
          </a:xfrm>
          <a:prstGeom prst="rect">
            <a:avLst/>
          </a:prstGeom>
          <a:noFill/>
        </p:spPr>
        <p:txBody>
          <a:bodyPr wrap="square" rtlCol="0">
            <a:spAutoFit/>
          </a:bodyPr>
          <a:lstStyle/>
          <a:p>
            <a:pPr marL="457200" indent="-457200">
              <a:buFont typeface="+mj-lt"/>
              <a:buAutoNum type="arabicParenR"/>
            </a:pPr>
            <a:r>
              <a:rPr lang="en-US" sz="2000" dirty="0">
                <a:latin typeface="+mj-lt"/>
              </a:rPr>
              <a:t>Determine sector platforms that are addressing structural issues that are difficult for your company to address alone</a:t>
            </a:r>
          </a:p>
          <a:p>
            <a:pPr marL="342900" indent="-342900">
              <a:buFont typeface="+mj-lt"/>
              <a:buAutoNum type="arabicParenR"/>
            </a:pPr>
            <a:endParaRPr lang="en-US" sz="2000" dirty="0">
              <a:latin typeface="+mj-lt"/>
            </a:endParaRPr>
          </a:p>
          <a:p>
            <a:pPr marL="457200" indent="-457200">
              <a:buFont typeface="+mj-lt"/>
              <a:buAutoNum type="arabicParenR"/>
            </a:pPr>
            <a:r>
              <a:rPr lang="en-US" sz="2000" dirty="0">
                <a:latin typeface="+mj-lt"/>
              </a:rPr>
              <a:t>Consider how your company can support, leverage or influence those platforms</a:t>
            </a:r>
          </a:p>
          <a:p>
            <a:pPr marL="457200" indent="-457200">
              <a:buFont typeface="+mj-lt"/>
              <a:buAutoNum type="arabicParenR"/>
            </a:pPr>
            <a:endParaRPr lang="en-US" sz="2000" dirty="0">
              <a:latin typeface="+mj-lt"/>
            </a:endParaRPr>
          </a:p>
          <a:p>
            <a:pPr marL="457200" indent="-457200">
              <a:buFont typeface="+mj-lt"/>
              <a:buAutoNum type="arabicParenR"/>
            </a:pPr>
            <a:r>
              <a:rPr lang="en-US" sz="2000" dirty="0">
                <a:latin typeface="+mj-lt"/>
              </a:rPr>
              <a:t>Understand the regional social and environmental challenges faced by the smallholders in your supply chain </a:t>
            </a:r>
            <a:r>
              <a:rPr lang="en-US" i="1" dirty="0">
                <a:latin typeface="+mj-lt"/>
              </a:rPr>
              <a:t>(water, social services, land tenure, etc.)</a:t>
            </a:r>
          </a:p>
          <a:p>
            <a:pPr marL="457200" indent="-457200">
              <a:buFont typeface="+mj-lt"/>
              <a:buAutoNum type="arabicParenR"/>
            </a:pPr>
            <a:endParaRPr lang="en-US" sz="2000" dirty="0">
              <a:latin typeface="+mj-lt"/>
            </a:endParaRPr>
          </a:p>
          <a:p>
            <a:pPr marL="457200" indent="-457200">
              <a:buFont typeface="+mj-lt"/>
              <a:buAutoNum type="arabicParenR"/>
            </a:pPr>
            <a:r>
              <a:rPr lang="en-US" sz="2000" dirty="0">
                <a:latin typeface="+mj-lt"/>
              </a:rPr>
              <a:t>Provide leadership or support through partnerships to address those issues</a:t>
            </a:r>
          </a:p>
          <a:p>
            <a:pPr marL="342900" indent="-342900">
              <a:buAutoNum type="arabicParenR"/>
            </a:pPr>
            <a:endParaRPr lang="en-US" dirty="0"/>
          </a:p>
        </p:txBody>
      </p:sp>
      <p:pic>
        <p:nvPicPr>
          <p:cNvPr id="6" name="Picture 5" descr="A screenshot of a cell phone&#10;&#10;Description automatically generated">
            <a:hlinkClick r:id="rId5" action="ppaction://hlinksldjump"/>
            <a:extLst>
              <a:ext uri="{FF2B5EF4-FFF2-40B4-BE49-F238E27FC236}">
                <a16:creationId xmlns:a16="http://schemas.microsoft.com/office/drawing/2014/main" id="{7541F765-6AE9-C44D-A126-AFE2D8E6145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1611" y="413706"/>
            <a:ext cx="883726" cy="906984"/>
          </a:xfrm>
          <a:prstGeom prst="ellipse">
            <a:avLst/>
          </a:prstGeom>
        </p:spPr>
      </p:pic>
    </p:spTree>
    <p:extLst>
      <p:ext uri="{BB962C8B-B14F-4D97-AF65-F5344CB8AC3E}">
        <p14:creationId xmlns:p14="http://schemas.microsoft.com/office/powerpoint/2010/main" val="412134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1596-3495-1340-B1A1-DBB29FF1F425}"/>
              </a:ext>
            </a:extLst>
          </p:cNvPr>
          <p:cNvSpPr>
            <a:spLocks noGrp="1"/>
          </p:cNvSpPr>
          <p:nvPr>
            <p:ph type="title"/>
          </p:nvPr>
        </p:nvSpPr>
        <p:spPr>
          <a:xfrm>
            <a:off x="651710" y="268873"/>
            <a:ext cx="10952748" cy="1325563"/>
          </a:xfrm>
        </p:spPr>
        <p:txBody>
          <a:bodyPr/>
          <a:lstStyle/>
          <a:p>
            <a:r>
              <a:rPr lang="en-US" b="1" dirty="0"/>
              <a:t>There Are Multiple Pathways to a Living Income</a:t>
            </a:r>
          </a:p>
        </p:txBody>
      </p:sp>
      <p:sp>
        <p:nvSpPr>
          <p:cNvPr id="8" name="Content Placeholder 7">
            <a:extLst>
              <a:ext uri="{FF2B5EF4-FFF2-40B4-BE49-F238E27FC236}">
                <a16:creationId xmlns:a16="http://schemas.microsoft.com/office/drawing/2014/main" id="{870A1649-FB0F-EF4B-8EA7-5C98C3A6F39A}"/>
              </a:ext>
            </a:extLst>
          </p:cNvPr>
          <p:cNvSpPr>
            <a:spLocks noGrp="1"/>
          </p:cNvSpPr>
          <p:nvPr>
            <p:ph idx="1"/>
          </p:nvPr>
        </p:nvSpPr>
        <p:spPr>
          <a:xfrm>
            <a:off x="2489518" y="4618864"/>
            <a:ext cx="2831337" cy="1862876"/>
          </a:xfrm>
        </p:spPr>
        <p:txBody>
          <a:bodyPr lIns="0" rIns="0">
            <a:normAutofit/>
          </a:bodyPr>
          <a:lstStyle/>
          <a:p>
            <a:pPr marL="457200" lvl="1" indent="0" algn="ctr">
              <a:lnSpc>
                <a:spcPts val="1580"/>
              </a:lnSpc>
              <a:spcAft>
                <a:spcPts val="1200"/>
              </a:spcAft>
              <a:buNone/>
            </a:pPr>
            <a:r>
              <a:rPr lang="en-US" sz="1400" dirty="0">
                <a:latin typeface="+mj-lt"/>
              </a:rPr>
              <a:t>Farming family invests in productivity, quality, market knowledge and land allocation to main cash crop.</a:t>
            </a:r>
          </a:p>
        </p:txBody>
      </p:sp>
      <p:sp>
        <p:nvSpPr>
          <p:cNvPr id="5" name="Content Placeholder 7">
            <a:extLst>
              <a:ext uri="{FF2B5EF4-FFF2-40B4-BE49-F238E27FC236}">
                <a16:creationId xmlns:a16="http://schemas.microsoft.com/office/drawing/2014/main" id="{5B0D4F92-D9B3-5A40-89F9-718F2A61064A}"/>
              </a:ext>
            </a:extLst>
          </p:cNvPr>
          <p:cNvSpPr txBox="1">
            <a:spLocks/>
          </p:cNvSpPr>
          <p:nvPr/>
        </p:nvSpPr>
        <p:spPr>
          <a:xfrm>
            <a:off x="5301364" y="4618864"/>
            <a:ext cx="2831338" cy="1681075"/>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ts val="1580"/>
              </a:lnSpc>
              <a:spcAft>
                <a:spcPts val="1200"/>
              </a:spcAft>
              <a:buNone/>
            </a:pPr>
            <a:r>
              <a:rPr lang="en-US" sz="1400" dirty="0">
                <a:latin typeface="+mj-lt"/>
              </a:rPr>
              <a:t>Farming family increases productivity and quality of main cash crop, while investing in other crops with viable markets</a:t>
            </a:r>
            <a:r>
              <a:rPr lang="en-US" sz="1300" dirty="0">
                <a:latin typeface="+mj-lt"/>
              </a:rPr>
              <a:t>.</a:t>
            </a:r>
          </a:p>
        </p:txBody>
      </p:sp>
      <p:sp>
        <p:nvSpPr>
          <p:cNvPr id="6" name="Content Placeholder 7">
            <a:extLst>
              <a:ext uri="{FF2B5EF4-FFF2-40B4-BE49-F238E27FC236}">
                <a16:creationId xmlns:a16="http://schemas.microsoft.com/office/drawing/2014/main" id="{2397794C-D984-E24A-AD1E-CBE3ABE768DF}"/>
              </a:ext>
            </a:extLst>
          </p:cNvPr>
          <p:cNvSpPr txBox="1">
            <a:spLocks/>
          </p:cNvSpPr>
          <p:nvPr/>
        </p:nvSpPr>
        <p:spPr>
          <a:xfrm>
            <a:off x="7975496" y="4576494"/>
            <a:ext cx="3409821" cy="1862876"/>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ts val="1580"/>
              </a:lnSpc>
              <a:spcAft>
                <a:spcPts val="1200"/>
              </a:spcAft>
              <a:buNone/>
            </a:pPr>
            <a:r>
              <a:rPr lang="en-US" sz="1400" dirty="0">
                <a:latin typeface="+mj-lt"/>
              </a:rPr>
              <a:t>Farming family is not able to reach a living income from only agriculture because of external challenges (i.e. land size) and employ alternative livelihood strategies that result in off-farm income.</a:t>
            </a:r>
          </a:p>
        </p:txBody>
      </p:sp>
      <p:sp>
        <p:nvSpPr>
          <p:cNvPr id="7" name="Content Placeholder 7">
            <a:extLst>
              <a:ext uri="{FF2B5EF4-FFF2-40B4-BE49-F238E27FC236}">
                <a16:creationId xmlns:a16="http://schemas.microsoft.com/office/drawing/2014/main" id="{0DEEADFB-27D1-1247-98C9-D81B110C6713}"/>
              </a:ext>
            </a:extLst>
          </p:cNvPr>
          <p:cNvSpPr txBox="1">
            <a:spLocks/>
          </p:cNvSpPr>
          <p:nvPr/>
        </p:nvSpPr>
        <p:spPr>
          <a:xfrm>
            <a:off x="901178" y="6233713"/>
            <a:ext cx="10485896" cy="5167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Font typeface="Arial" panose="020B0604020202020204" pitchFamily="34" charset="0"/>
              <a:buNone/>
            </a:pPr>
            <a:r>
              <a:rPr lang="en-US" sz="1800" dirty="0">
                <a:latin typeface="+mj-lt"/>
              </a:rPr>
              <a:t>Inclusion first: Leaving farmers who need to transition out of a strategy is not part of a living income strategy.</a:t>
            </a:r>
          </a:p>
        </p:txBody>
      </p:sp>
      <p:sp>
        <p:nvSpPr>
          <p:cNvPr id="9" name="Content Placeholder 7">
            <a:extLst>
              <a:ext uri="{FF2B5EF4-FFF2-40B4-BE49-F238E27FC236}">
                <a16:creationId xmlns:a16="http://schemas.microsoft.com/office/drawing/2014/main" id="{62D77AC8-41C6-5B4B-8D67-07CE7F6F2ADF}"/>
              </a:ext>
            </a:extLst>
          </p:cNvPr>
          <p:cNvSpPr txBox="1">
            <a:spLocks/>
          </p:cNvSpPr>
          <p:nvPr/>
        </p:nvSpPr>
        <p:spPr>
          <a:xfrm>
            <a:off x="780046" y="1440957"/>
            <a:ext cx="10888580" cy="1146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mj-lt"/>
              </a:rPr>
              <a:t>In any one supply chain there might be multiple ways to close the Income Gap depending on assets and goals. </a:t>
            </a:r>
          </a:p>
        </p:txBody>
      </p:sp>
      <p:sp>
        <p:nvSpPr>
          <p:cNvPr id="11" name="Content Placeholder 7">
            <a:extLst>
              <a:ext uri="{FF2B5EF4-FFF2-40B4-BE49-F238E27FC236}">
                <a16:creationId xmlns:a16="http://schemas.microsoft.com/office/drawing/2014/main" id="{80B0D50E-3043-8048-860A-7956CA58C490}"/>
              </a:ext>
            </a:extLst>
          </p:cNvPr>
          <p:cNvSpPr txBox="1">
            <a:spLocks/>
          </p:cNvSpPr>
          <p:nvPr/>
        </p:nvSpPr>
        <p:spPr>
          <a:xfrm>
            <a:off x="587223" y="2029610"/>
            <a:ext cx="2826418" cy="557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10000"/>
              </a:lnSpc>
              <a:spcAft>
                <a:spcPts val="1200"/>
              </a:spcAft>
              <a:buFont typeface="Arial" panose="020B0604020202020204" pitchFamily="34" charset="0"/>
              <a:buNone/>
            </a:pPr>
            <a:r>
              <a:rPr lang="en-US" sz="2000" b="1" dirty="0">
                <a:latin typeface="+mj-lt"/>
              </a:rPr>
              <a:t>Status Quo</a:t>
            </a:r>
            <a:endParaRPr lang="en-US" sz="2000" dirty="0">
              <a:latin typeface="+mj-lt"/>
            </a:endParaRPr>
          </a:p>
        </p:txBody>
      </p:sp>
      <p:sp>
        <p:nvSpPr>
          <p:cNvPr id="12" name="Content Placeholder 7">
            <a:extLst>
              <a:ext uri="{FF2B5EF4-FFF2-40B4-BE49-F238E27FC236}">
                <a16:creationId xmlns:a16="http://schemas.microsoft.com/office/drawing/2014/main" id="{D7CEB3BC-6BFF-E14C-9844-4B72396012EA}"/>
              </a:ext>
            </a:extLst>
          </p:cNvPr>
          <p:cNvSpPr txBox="1">
            <a:spLocks/>
          </p:cNvSpPr>
          <p:nvPr/>
        </p:nvSpPr>
        <p:spPr>
          <a:xfrm>
            <a:off x="2484442" y="2028367"/>
            <a:ext cx="2826418" cy="505303"/>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10000"/>
              </a:lnSpc>
              <a:spcAft>
                <a:spcPts val="1200"/>
              </a:spcAft>
              <a:buFont typeface="Arial" panose="020B0604020202020204" pitchFamily="34" charset="0"/>
              <a:buNone/>
            </a:pPr>
            <a:r>
              <a:rPr lang="en-US" sz="2000" b="1" dirty="0">
                <a:latin typeface="+mj-lt"/>
              </a:rPr>
              <a:t>Specialization</a:t>
            </a:r>
            <a:endParaRPr lang="en-US" sz="2000" dirty="0">
              <a:latin typeface="+mj-lt"/>
            </a:endParaRPr>
          </a:p>
        </p:txBody>
      </p:sp>
      <p:sp>
        <p:nvSpPr>
          <p:cNvPr id="13" name="Content Placeholder 7">
            <a:extLst>
              <a:ext uri="{FF2B5EF4-FFF2-40B4-BE49-F238E27FC236}">
                <a16:creationId xmlns:a16="http://schemas.microsoft.com/office/drawing/2014/main" id="{5F61C51E-46CD-EC46-87F5-F31D6C7895D8}"/>
              </a:ext>
            </a:extLst>
          </p:cNvPr>
          <p:cNvSpPr txBox="1">
            <a:spLocks/>
          </p:cNvSpPr>
          <p:nvPr/>
        </p:nvSpPr>
        <p:spPr>
          <a:xfrm>
            <a:off x="5270465" y="2019886"/>
            <a:ext cx="2826418" cy="505303"/>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10000"/>
              </a:lnSpc>
              <a:spcAft>
                <a:spcPts val="1200"/>
              </a:spcAft>
              <a:buFont typeface="Arial" panose="020B0604020202020204" pitchFamily="34" charset="0"/>
              <a:buNone/>
            </a:pPr>
            <a:r>
              <a:rPr lang="en-US" sz="2000" b="1" dirty="0">
                <a:latin typeface="+mj-lt"/>
              </a:rPr>
              <a:t>Diversification</a:t>
            </a:r>
            <a:endParaRPr lang="en-US" sz="2000" dirty="0">
              <a:latin typeface="+mj-lt"/>
            </a:endParaRPr>
          </a:p>
        </p:txBody>
      </p:sp>
      <p:sp>
        <p:nvSpPr>
          <p:cNvPr id="14" name="Content Placeholder 7">
            <a:extLst>
              <a:ext uri="{FF2B5EF4-FFF2-40B4-BE49-F238E27FC236}">
                <a16:creationId xmlns:a16="http://schemas.microsoft.com/office/drawing/2014/main" id="{154486FD-599C-A348-98FA-94E1C75056B8}"/>
              </a:ext>
            </a:extLst>
          </p:cNvPr>
          <p:cNvSpPr txBox="1">
            <a:spLocks/>
          </p:cNvSpPr>
          <p:nvPr/>
        </p:nvSpPr>
        <p:spPr>
          <a:xfrm>
            <a:off x="8074479" y="2012374"/>
            <a:ext cx="2826418" cy="505303"/>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10000"/>
              </a:lnSpc>
              <a:spcAft>
                <a:spcPts val="1200"/>
              </a:spcAft>
              <a:buFont typeface="Arial" panose="020B0604020202020204" pitchFamily="34" charset="0"/>
              <a:buNone/>
            </a:pPr>
            <a:r>
              <a:rPr lang="en-US" sz="2000" b="1" dirty="0">
                <a:latin typeface="+mj-lt"/>
              </a:rPr>
              <a:t>Transition</a:t>
            </a:r>
            <a:endParaRPr lang="en-US" sz="2000" dirty="0">
              <a:latin typeface="+mj-lt"/>
            </a:endParaRPr>
          </a:p>
        </p:txBody>
      </p:sp>
      <p:pic>
        <p:nvPicPr>
          <p:cNvPr id="4" name="Picture 3">
            <a:extLst>
              <a:ext uri="{FF2B5EF4-FFF2-40B4-BE49-F238E27FC236}">
                <a16:creationId xmlns:a16="http://schemas.microsoft.com/office/drawing/2014/main" id="{9C0BAE85-7D25-4C45-822D-B5634045A9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868228" y="2705965"/>
            <a:ext cx="655185" cy="906238"/>
          </a:xfrm>
          <a:prstGeom prst="rect">
            <a:avLst/>
          </a:prstGeom>
        </p:spPr>
      </p:pic>
      <p:pic>
        <p:nvPicPr>
          <p:cNvPr id="15" name="Picture 14">
            <a:extLst>
              <a:ext uri="{FF2B5EF4-FFF2-40B4-BE49-F238E27FC236}">
                <a16:creationId xmlns:a16="http://schemas.microsoft.com/office/drawing/2014/main" id="{6A930F53-856E-1642-BE66-2239CF2ED1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791316" y="2726191"/>
            <a:ext cx="570888" cy="885459"/>
          </a:xfrm>
          <a:prstGeom prst="rect">
            <a:avLst/>
          </a:prstGeom>
        </p:spPr>
      </p:pic>
      <p:cxnSp>
        <p:nvCxnSpPr>
          <p:cNvPr id="22" name="Straight Connector 21">
            <a:extLst>
              <a:ext uri="{FF2B5EF4-FFF2-40B4-BE49-F238E27FC236}">
                <a16:creationId xmlns:a16="http://schemas.microsoft.com/office/drawing/2014/main" id="{79DFA995-B5CB-CB4B-8CE5-9AE518A2FF9E}"/>
              </a:ext>
            </a:extLst>
          </p:cNvPr>
          <p:cNvCxnSpPr/>
          <p:nvPr/>
        </p:nvCxnSpPr>
        <p:spPr>
          <a:xfrm>
            <a:off x="2687899" y="2019886"/>
            <a:ext cx="0" cy="3866817"/>
          </a:xfrm>
          <a:prstGeom prst="line">
            <a:avLst/>
          </a:prstGeom>
          <a:ln w="12700">
            <a:solidFill>
              <a:srgbClr val="9CA51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CF6228-F4BE-6A46-B339-4EAC7B6A334C}"/>
              </a:ext>
            </a:extLst>
          </p:cNvPr>
          <p:cNvCxnSpPr/>
          <p:nvPr/>
        </p:nvCxnSpPr>
        <p:spPr>
          <a:xfrm>
            <a:off x="5514317" y="2079520"/>
            <a:ext cx="0" cy="3866817"/>
          </a:xfrm>
          <a:prstGeom prst="line">
            <a:avLst/>
          </a:prstGeom>
          <a:ln w="12700">
            <a:solidFill>
              <a:srgbClr val="9CA51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CF6DC3-2DD2-7D4F-99A9-9EDB9D31C706}"/>
              </a:ext>
            </a:extLst>
          </p:cNvPr>
          <p:cNvCxnSpPr/>
          <p:nvPr/>
        </p:nvCxnSpPr>
        <p:spPr>
          <a:xfrm>
            <a:off x="8340735" y="2029610"/>
            <a:ext cx="0" cy="3866817"/>
          </a:xfrm>
          <a:prstGeom prst="line">
            <a:avLst/>
          </a:prstGeom>
          <a:ln w="12700">
            <a:solidFill>
              <a:srgbClr val="9CA51E"/>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C29CB86-548B-5748-ABE9-7B5EA35798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1378" y="3669285"/>
            <a:ext cx="554385" cy="667416"/>
          </a:xfrm>
          <a:prstGeom prst="rect">
            <a:avLst/>
          </a:prstGeom>
        </p:spPr>
      </p:pic>
      <p:pic>
        <p:nvPicPr>
          <p:cNvPr id="26" name="Picture 25">
            <a:extLst>
              <a:ext uri="{FF2B5EF4-FFF2-40B4-BE49-F238E27FC236}">
                <a16:creationId xmlns:a16="http://schemas.microsoft.com/office/drawing/2014/main" id="{E2CA945A-1DB6-ED47-A973-1F75F7BEDF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37725" y="3676231"/>
            <a:ext cx="546302" cy="641773"/>
          </a:xfrm>
          <a:prstGeom prst="rect">
            <a:avLst/>
          </a:prstGeom>
        </p:spPr>
      </p:pic>
      <p:pic>
        <p:nvPicPr>
          <p:cNvPr id="27" name="Picture 26">
            <a:extLst>
              <a:ext uri="{FF2B5EF4-FFF2-40B4-BE49-F238E27FC236}">
                <a16:creationId xmlns:a16="http://schemas.microsoft.com/office/drawing/2014/main" id="{ECA98979-9D07-1D4F-A3B0-F6689C9DF6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1975" y="3665717"/>
            <a:ext cx="554385" cy="667416"/>
          </a:xfrm>
          <a:prstGeom prst="rect">
            <a:avLst/>
          </a:prstGeom>
        </p:spPr>
      </p:pic>
      <p:pic>
        <p:nvPicPr>
          <p:cNvPr id="28" name="Picture 27">
            <a:extLst>
              <a:ext uri="{FF2B5EF4-FFF2-40B4-BE49-F238E27FC236}">
                <a16:creationId xmlns:a16="http://schemas.microsoft.com/office/drawing/2014/main" id="{482C7691-AF60-C84A-9914-36D9B91506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0628" y="3661320"/>
            <a:ext cx="554385" cy="667416"/>
          </a:xfrm>
          <a:prstGeom prst="rect">
            <a:avLst/>
          </a:prstGeom>
        </p:spPr>
      </p:pic>
      <p:pic>
        <p:nvPicPr>
          <p:cNvPr id="35" name="Picture 34">
            <a:extLst>
              <a:ext uri="{FF2B5EF4-FFF2-40B4-BE49-F238E27FC236}">
                <a16:creationId xmlns:a16="http://schemas.microsoft.com/office/drawing/2014/main" id="{CD539555-DF50-D742-BD62-298BD17BA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70499" y="2731116"/>
            <a:ext cx="655185" cy="906238"/>
          </a:xfrm>
          <a:prstGeom prst="rect">
            <a:avLst/>
          </a:prstGeom>
        </p:spPr>
      </p:pic>
      <p:pic>
        <p:nvPicPr>
          <p:cNvPr id="37" name="Picture 36">
            <a:extLst>
              <a:ext uri="{FF2B5EF4-FFF2-40B4-BE49-F238E27FC236}">
                <a16:creationId xmlns:a16="http://schemas.microsoft.com/office/drawing/2014/main" id="{42A112B6-79ED-D24D-AF40-158FAB4A88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9737" y="3655554"/>
            <a:ext cx="554385" cy="667416"/>
          </a:xfrm>
          <a:prstGeom prst="rect">
            <a:avLst/>
          </a:prstGeom>
        </p:spPr>
      </p:pic>
      <p:pic>
        <p:nvPicPr>
          <p:cNvPr id="39" name="Picture 38">
            <a:extLst>
              <a:ext uri="{FF2B5EF4-FFF2-40B4-BE49-F238E27FC236}">
                <a16:creationId xmlns:a16="http://schemas.microsoft.com/office/drawing/2014/main" id="{EF9B2404-0479-3148-B437-CAFF6BDBD7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224883" y="2757833"/>
            <a:ext cx="570888" cy="885459"/>
          </a:xfrm>
          <a:prstGeom prst="rect">
            <a:avLst/>
          </a:prstGeom>
        </p:spPr>
      </p:pic>
      <p:pic>
        <p:nvPicPr>
          <p:cNvPr id="40" name="Picture 39">
            <a:extLst>
              <a:ext uri="{FF2B5EF4-FFF2-40B4-BE49-F238E27FC236}">
                <a16:creationId xmlns:a16="http://schemas.microsoft.com/office/drawing/2014/main" id="{FF29AFE6-AE4D-1F48-B164-2E7B226795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0584" y="3664824"/>
            <a:ext cx="554385" cy="667416"/>
          </a:xfrm>
          <a:prstGeom prst="rect">
            <a:avLst/>
          </a:prstGeom>
        </p:spPr>
      </p:pic>
      <p:pic>
        <p:nvPicPr>
          <p:cNvPr id="43" name="Picture 42">
            <a:extLst>
              <a:ext uri="{FF2B5EF4-FFF2-40B4-BE49-F238E27FC236}">
                <a16:creationId xmlns:a16="http://schemas.microsoft.com/office/drawing/2014/main" id="{233DBD5E-B882-B346-AB80-4B08823198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99160" y="3064525"/>
            <a:ext cx="480888" cy="512682"/>
          </a:xfrm>
          <a:prstGeom prst="rect">
            <a:avLst/>
          </a:prstGeom>
        </p:spPr>
      </p:pic>
      <p:pic>
        <p:nvPicPr>
          <p:cNvPr id="45" name="Picture 44">
            <a:extLst>
              <a:ext uri="{FF2B5EF4-FFF2-40B4-BE49-F238E27FC236}">
                <a16:creationId xmlns:a16="http://schemas.microsoft.com/office/drawing/2014/main" id="{5653D791-4B11-2A4B-BA68-A14E4183887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1863"/>
          <a:stretch/>
        </p:blipFill>
        <p:spPr>
          <a:xfrm>
            <a:off x="9355786" y="2965396"/>
            <a:ext cx="649243" cy="1383782"/>
          </a:xfrm>
          <a:prstGeom prst="rect">
            <a:avLst/>
          </a:prstGeom>
        </p:spPr>
      </p:pic>
      <p:pic>
        <p:nvPicPr>
          <p:cNvPr id="30" name="Picture 29" descr="Icon&#10;&#10;Description automatically generated">
            <a:extLst>
              <a:ext uri="{FF2B5EF4-FFF2-40B4-BE49-F238E27FC236}">
                <a16:creationId xmlns:a16="http://schemas.microsoft.com/office/drawing/2014/main" id="{ABA855BA-D31D-2944-ACEE-3F2280D6BA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26518" y="3238521"/>
            <a:ext cx="1082470" cy="1159789"/>
          </a:xfrm>
          <a:prstGeom prst="rect">
            <a:avLst/>
          </a:prstGeom>
        </p:spPr>
      </p:pic>
      <p:pic>
        <p:nvPicPr>
          <p:cNvPr id="32" name="Picture 31" descr="Icon&#10;&#10;Description automatically generated">
            <a:extLst>
              <a:ext uri="{FF2B5EF4-FFF2-40B4-BE49-F238E27FC236}">
                <a16:creationId xmlns:a16="http://schemas.microsoft.com/office/drawing/2014/main" id="{6AF9E0D3-C15C-D641-AADC-508BABC6C8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7001" y="3209284"/>
            <a:ext cx="1082470" cy="1159789"/>
          </a:xfrm>
          <a:prstGeom prst="rect">
            <a:avLst/>
          </a:prstGeom>
        </p:spPr>
      </p:pic>
      <p:pic>
        <p:nvPicPr>
          <p:cNvPr id="33" name="Picture 32" descr="Icon&#10;&#10;Description automatically generated">
            <a:extLst>
              <a:ext uri="{FF2B5EF4-FFF2-40B4-BE49-F238E27FC236}">
                <a16:creationId xmlns:a16="http://schemas.microsoft.com/office/drawing/2014/main" id="{AF85764B-38CF-E94B-A5F4-5582DB581E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42692" y="3220646"/>
            <a:ext cx="1082470" cy="1159789"/>
          </a:xfrm>
          <a:prstGeom prst="rect">
            <a:avLst/>
          </a:prstGeom>
        </p:spPr>
      </p:pic>
      <p:pic>
        <p:nvPicPr>
          <p:cNvPr id="34" name="Picture 33" descr="Icon&#10;&#10;Description automatically generated">
            <a:extLst>
              <a:ext uri="{FF2B5EF4-FFF2-40B4-BE49-F238E27FC236}">
                <a16:creationId xmlns:a16="http://schemas.microsoft.com/office/drawing/2014/main" id="{7DEB470F-0393-D141-841B-1416C53577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64498" y="3174531"/>
            <a:ext cx="1082470" cy="1159789"/>
          </a:xfrm>
          <a:prstGeom prst="rect">
            <a:avLst/>
          </a:prstGeom>
        </p:spPr>
      </p:pic>
    </p:spTree>
    <p:extLst>
      <p:ext uri="{BB962C8B-B14F-4D97-AF65-F5344CB8AC3E}">
        <p14:creationId xmlns:p14="http://schemas.microsoft.com/office/powerpoint/2010/main" val="2889992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6">
            <a:hlinkClick r:id="rId3" action="ppaction://hlinksldjump"/>
            <a:extLst>
              <a:ext uri="{FF2B5EF4-FFF2-40B4-BE49-F238E27FC236}">
                <a16:creationId xmlns:a16="http://schemas.microsoft.com/office/drawing/2014/main" id="{47776935-4A81-DB46-86B5-35348E84EAFC}"/>
              </a:ext>
            </a:extLst>
          </p:cNvPr>
          <p:cNvSpPr/>
          <p:nvPr/>
        </p:nvSpPr>
        <p:spPr>
          <a:xfrm>
            <a:off x="3405599" y="2739678"/>
            <a:ext cx="1080135" cy="954405"/>
          </a:xfrm>
          <a:custGeom>
            <a:avLst/>
            <a:gdLst/>
            <a:ahLst/>
            <a:cxnLst/>
            <a:rect l="l" t="t" r="r" b="b"/>
            <a:pathLst>
              <a:path w="1080134" h="954405">
                <a:moveTo>
                  <a:pt x="0" y="953820"/>
                </a:moveTo>
                <a:lnTo>
                  <a:pt x="1079995" y="953820"/>
                </a:lnTo>
                <a:lnTo>
                  <a:pt x="1079995" y="0"/>
                </a:lnTo>
                <a:lnTo>
                  <a:pt x="0" y="0"/>
                </a:lnTo>
                <a:lnTo>
                  <a:pt x="0" y="953820"/>
                </a:lnTo>
                <a:close/>
              </a:path>
            </a:pathLst>
          </a:custGeom>
          <a:solidFill>
            <a:srgbClr val="F9E4D2"/>
          </a:solidFill>
        </p:spPr>
        <p:txBody>
          <a:bodyPr wrap="square" lIns="0" tIns="0" rIns="0" bIns="0" rtlCol="0"/>
          <a:lstStyle/>
          <a:p>
            <a:endParaRPr/>
          </a:p>
        </p:txBody>
      </p:sp>
      <p:sp>
        <p:nvSpPr>
          <p:cNvPr id="5" name="object 20">
            <a:extLst>
              <a:ext uri="{FF2B5EF4-FFF2-40B4-BE49-F238E27FC236}">
                <a16:creationId xmlns:a16="http://schemas.microsoft.com/office/drawing/2014/main" id="{767467F9-A003-8446-A422-B68C76FE4474}"/>
              </a:ext>
            </a:extLst>
          </p:cNvPr>
          <p:cNvSpPr/>
          <p:nvPr/>
        </p:nvSpPr>
        <p:spPr>
          <a:xfrm>
            <a:off x="3745930" y="2804701"/>
            <a:ext cx="57150" cy="34290"/>
          </a:xfrm>
          <a:custGeom>
            <a:avLst/>
            <a:gdLst/>
            <a:ahLst/>
            <a:cxnLst/>
            <a:rect l="l" t="t" r="r" b="b"/>
            <a:pathLst>
              <a:path w="57150" h="34289">
                <a:moveTo>
                  <a:pt x="28524" y="0"/>
                </a:moveTo>
                <a:lnTo>
                  <a:pt x="0" y="13703"/>
                </a:lnTo>
                <a:lnTo>
                  <a:pt x="177" y="15735"/>
                </a:lnTo>
                <a:lnTo>
                  <a:pt x="3060" y="34099"/>
                </a:lnTo>
                <a:lnTo>
                  <a:pt x="9562" y="33110"/>
                </a:lnTo>
                <a:lnTo>
                  <a:pt x="15949" y="32408"/>
                </a:lnTo>
                <a:lnTo>
                  <a:pt x="22257" y="31990"/>
                </a:lnTo>
                <a:lnTo>
                  <a:pt x="28524" y="31851"/>
                </a:lnTo>
                <a:lnTo>
                  <a:pt x="54316" y="31851"/>
                </a:lnTo>
                <a:lnTo>
                  <a:pt x="56857" y="15735"/>
                </a:lnTo>
                <a:lnTo>
                  <a:pt x="35312" y="654"/>
                </a:lnTo>
                <a:lnTo>
                  <a:pt x="28524" y="0"/>
                </a:lnTo>
                <a:close/>
              </a:path>
              <a:path w="57150" h="34289">
                <a:moveTo>
                  <a:pt x="54316" y="31851"/>
                </a:moveTo>
                <a:lnTo>
                  <a:pt x="28524" y="31851"/>
                </a:lnTo>
                <a:lnTo>
                  <a:pt x="34783" y="31990"/>
                </a:lnTo>
                <a:lnTo>
                  <a:pt x="41086" y="32408"/>
                </a:lnTo>
                <a:lnTo>
                  <a:pt x="47467" y="33110"/>
                </a:lnTo>
                <a:lnTo>
                  <a:pt x="53962" y="34099"/>
                </a:lnTo>
                <a:lnTo>
                  <a:pt x="54316" y="31851"/>
                </a:lnTo>
                <a:close/>
              </a:path>
            </a:pathLst>
          </a:custGeom>
          <a:solidFill>
            <a:srgbClr val="F9E4D2"/>
          </a:solidFill>
        </p:spPr>
        <p:txBody>
          <a:bodyPr wrap="square" lIns="0" tIns="0" rIns="0" bIns="0" rtlCol="0"/>
          <a:lstStyle/>
          <a:p>
            <a:endParaRPr/>
          </a:p>
        </p:txBody>
      </p:sp>
      <p:sp>
        <p:nvSpPr>
          <p:cNvPr id="6" name="object 22">
            <a:extLst>
              <a:ext uri="{FF2B5EF4-FFF2-40B4-BE49-F238E27FC236}">
                <a16:creationId xmlns:a16="http://schemas.microsoft.com/office/drawing/2014/main" id="{DA125264-2F00-DE48-903B-14FD6FC400D0}"/>
              </a:ext>
            </a:extLst>
          </p:cNvPr>
          <p:cNvSpPr/>
          <p:nvPr/>
        </p:nvSpPr>
        <p:spPr>
          <a:xfrm>
            <a:off x="902025" y="1788411"/>
            <a:ext cx="1595755" cy="3007669"/>
          </a:xfrm>
          <a:custGeom>
            <a:avLst/>
            <a:gdLst/>
            <a:ahLst/>
            <a:cxnLst/>
            <a:rect l="l" t="t" r="r" b="b"/>
            <a:pathLst>
              <a:path w="1595754" h="3002279">
                <a:moveTo>
                  <a:pt x="1337767" y="925918"/>
                </a:moveTo>
                <a:lnTo>
                  <a:pt x="257771" y="925918"/>
                </a:lnTo>
                <a:lnTo>
                  <a:pt x="257771" y="3001733"/>
                </a:lnTo>
                <a:lnTo>
                  <a:pt x="1337767" y="3001733"/>
                </a:lnTo>
                <a:lnTo>
                  <a:pt x="1337767" y="925918"/>
                </a:lnTo>
                <a:close/>
              </a:path>
              <a:path w="1595754" h="3002279">
                <a:moveTo>
                  <a:pt x="797763" y="0"/>
                </a:moveTo>
                <a:lnTo>
                  <a:pt x="0" y="925918"/>
                </a:lnTo>
                <a:lnTo>
                  <a:pt x="1595526" y="925918"/>
                </a:lnTo>
                <a:lnTo>
                  <a:pt x="797763" y="0"/>
                </a:lnTo>
                <a:close/>
              </a:path>
            </a:pathLst>
          </a:custGeom>
          <a:solidFill>
            <a:srgbClr val="F3E1C4"/>
          </a:solidFill>
        </p:spPr>
        <p:txBody>
          <a:bodyPr wrap="square" lIns="0" tIns="0" rIns="0" bIns="0" rtlCol="0"/>
          <a:lstStyle/>
          <a:p>
            <a:endParaRPr/>
          </a:p>
        </p:txBody>
      </p:sp>
      <p:sp>
        <p:nvSpPr>
          <p:cNvPr id="8" name="object 25">
            <a:extLst>
              <a:ext uri="{FF2B5EF4-FFF2-40B4-BE49-F238E27FC236}">
                <a16:creationId xmlns:a16="http://schemas.microsoft.com/office/drawing/2014/main" id="{F4758F66-2100-0543-AA42-7A95E155E2A5}"/>
              </a:ext>
            </a:extLst>
          </p:cNvPr>
          <p:cNvSpPr/>
          <p:nvPr/>
        </p:nvSpPr>
        <p:spPr>
          <a:xfrm>
            <a:off x="537600" y="4814636"/>
            <a:ext cx="635" cy="288925"/>
          </a:xfrm>
          <a:custGeom>
            <a:avLst/>
            <a:gdLst/>
            <a:ahLst/>
            <a:cxnLst/>
            <a:rect l="l" t="t" r="r" b="b"/>
            <a:pathLst>
              <a:path w="635" h="288925">
                <a:moveTo>
                  <a:pt x="0" y="288518"/>
                </a:moveTo>
                <a:lnTo>
                  <a:pt x="12" y="0"/>
                </a:lnTo>
              </a:path>
            </a:pathLst>
          </a:custGeom>
          <a:ln w="25400">
            <a:solidFill>
              <a:srgbClr val="D99E36"/>
            </a:solidFill>
            <a:prstDash val="dot"/>
          </a:ln>
        </p:spPr>
        <p:txBody>
          <a:bodyPr wrap="square" lIns="0" tIns="0" rIns="0" bIns="0" rtlCol="0"/>
          <a:lstStyle/>
          <a:p>
            <a:endParaRPr/>
          </a:p>
        </p:txBody>
      </p:sp>
      <p:sp>
        <p:nvSpPr>
          <p:cNvPr id="9" name="object 26">
            <a:extLst>
              <a:ext uri="{FF2B5EF4-FFF2-40B4-BE49-F238E27FC236}">
                <a16:creationId xmlns:a16="http://schemas.microsoft.com/office/drawing/2014/main" id="{BE2B5289-A36C-3D44-B285-9BFEFB38DB00}"/>
              </a:ext>
            </a:extLst>
          </p:cNvPr>
          <p:cNvSpPr/>
          <p:nvPr/>
        </p:nvSpPr>
        <p:spPr>
          <a:xfrm>
            <a:off x="537599" y="5155612"/>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0" name="object 27">
            <a:extLst>
              <a:ext uri="{FF2B5EF4-FFF2-40B4-BE49-F238E27FC236}">
                <a16:creationId xmlns:a16="http://schemas.microsoft.com/office/drawing/2014/main" id="{7028B4D0-F8DE-964E-B623-856BF750199D}"/>
              </a:ext>
            </a:extLst>
          </p:cNvPr>
          <p:cNvSpPr/>
          <p:nvPr/>
        </p:nvSpPr>
        <p:spPr>
          <a:xfrm>
            <a:off x="537612" y="4775717"/>
            <a:ext cx="0" cy="25400"/>
          </a:xfrm>
          <a:custGeom>
            <a:avLst/>
            <a:gdLst/>
            <a:ahLst/>
            <a:cxnLst/>
            <a:rect l="l" t="t" r="r" b="b"/>
            <a:pathLst>
              <a:path h="25400">
                <a:moveTo>
                  <a:pt x="0" y="25399"/>
                </a:moveTo>
                <a:lnTo>
                  <a:pt x="0" y="0"/>
                </a:lnTo>
                <a:lnTo>
                  <a:pt x="0" y="25399"/>
                </a:lnTo>
                <a:close/>
              </a:path>
            </a:pathLst>
          </a:custGeom>
          <a:solidFill>
            <a:srgbClr val="D99E36"/>
          </a:solidFill>
        </p:spPr>
        <p:txBody>
          <a:bodyPr wrap="square" lIns="0" tIns="0" rIns="0" bIns="0" rtlCol="0"/>
          <a:lstStyle/>
          <a:p>
            <a:endParaRPr/>
          </a:p>
        </p:txBody>
      </p:sp>
      <p:sp>
        <p:nvSpPr>
          <p:cNvPr id="11" name="object 28">
            <a:extLst>
              <a:ext uri="{FF2B5EF4-FFF2-40B4-BE49-F238E27FC236}">
                <a16:creationId xmlns:a16="http://schemas.microsoft.com/office/drawing/2014/main" id="{2BB8CA3E-7F91-3940-88BD-2D7FCC07A8A2}"/>
              </a:ext>
            </a:extLst>
          </p:cNvPr>
          <p:cNvSpPr/>
          <p:nvPr/>
        </p:nvSpPr>
        <p:spPr>
          <a:xfrm>
            <a:off x="537599" y="6323260"/>
            <a:ext cx="0" cy="187960"/>
          </a:xfrm>
          <a:custGeom>
            <a:avLst/>
            <a:gdLst/>
            <a:ahLst/>
            <a:cxnLst/>
            <a:rect l="l" t="t" r="r" b="b"/>
            <a:pathLst>
              <a:path h="187960">
                <a:moveTo>
                  <a:pt x="0" y="0"/>
                </a:moveTo>
                <a:lnTo>
                  <a:pt x="0" y="187909"/>
                </a:lnTo>
              </a:path>
            </a:pathLst>
          </a:custGeom>
          <a:ln w="25400">
            <a:solidFill>
              <a:srgbClr val="D99E36"/>
            </a:solidFill>
            <a:prstDash val="dot"/>
          </a:ln>
        </p:spPr>
        <p:txBody>
          <a:bodyPr wrap="square" lIns="0" tIns="0" rIns="0" bIns="0" rtlCol="0"/>
          <a:lstStyle/>
          <a:p>
            <a:endParaRPr/>
          </a:p>
        </p:txBody>
      </p:sp>
      <p:sp>
        <p:nvSpPr>
          <p:cNvPr id="12" name="object 29">
            <a:extLst>
              <a:ext uri="{FF2B5EF4-FFF2-40B4-BE49-F238E27FC236}">
                <a16:creationId xmlns:a16="http://schemas.microsoft.com/office/drawing/2014/main" id="{0B4F7091-8C02-6B43-8671-5E692E02E911}"/>
              </a:ext>
            </a:extLst>
          </p:cNvPr>
          <p:cNvSpPr/>
          <p:nvPr/>
        </p:nvSpPr>
        <p:spPr>
          <a:xfrm>
            <a:off x="589448" y="6538013"/>
            <a:ext cx="544830" cy="0"/>
          </a:xfrm>
          <a:custGeom>
            <a:avLst/>
            <a:gdLst/>
            <a:ahLst/>
            <a:cxnLst/>
            <a:rect l="l" t="t" r="r" b="b"/>
            <a:pathLst>
              <a:path w="544829">
                <a:moveTo>
                  <a:pt x="0" y="0"/>
                </a:moveTo>
                <a:lnTo>
                  <a:pt x="544410" y="0"/>
                </a:lnTo>
              </a:path>
            </a:pathLst>
          </a:custGeom>
          <a:ln w="25400">
            <a:solidFill>
              <a:srgbClr val="D99E36"/>
            </a:solidFill>
            <a:prstDash val="dot"/>
          </a:ln>
        </p:spPr>
        <p:txBody>
          <a:bodyPr wrap="square" lIns="0" tIns="0" rIns="0" bIns="0" rtlCol="0"/>
          <a:lstStyle/>
          <a:p>
            <a:endParaRPr/>
          </a:p>
        </p:txBody>
      </p:sp>
      <p:sp>
        <p:nvSpPr>
          <p:cNvPr id="13" name="object 30">
            <a:extLst>
              <a:ext uri="{FF2B5EF4-FFF2-40B4-BE49-F238E27FC236}">
                <a16:creationId xmlns:a16="http://schemas.microsoft.com/office/drawing/2014/main" id="{5333EDBE-6DDE-F24A-BDF4-E719AE8BA40F}"/>
              </a:ext>
            </a:extLst>
          </p:cNvPr>
          <p:cNvSpPr/>
          <p:nvPr/>
        </p:nvSpPr>
        <p:spPr>
          <a:xfrm>
            <a:off x="537599" y="6269572"/>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4" name="object 31">
            <a:extLst>
              <a:ext uri="{FF2B5EF4-FFF2-40B4-BE49-F238E27FC236}">
                <a16:creationId xmlns:a16="http://schemas.microsoft.com/office/drawing/2014/main" id="{518F3A17-B961-D140-A9F0-EFD9475E2541}"/>
              </a:ext>
            </a:extLst>
          </p:cNvPr>
          <p:cNvSpPr/>
          <p:nvPr/>
        </p:nvSpPr>
        <p:spPr>
          <a:xfrm>
            <a:off x="537599" y="6538012"/>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5" name="object 32">
            <a:extLst>
              <a:ext uri="{FF2B5EF4-FFF2-40B4-BE49-F238E27FC236}">
                <a16:creationId xmlns:a16="http://schemas.microsoft.com/office/drawing/2014/main" id="{5ABA1106-3A38-704C-BC78-CE42E8D99225}"/>
              </a:ext>
            </a:extLst>
          </p:cNvPr>
          <p:cNvSpPr/>
          <p:nvPr/>
        </p:nvSpPr>
        <p:spPr>
          <a:xfrm>
            <a:off x="1159772" y="6538012"/>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6" name="object 33">
            <a:hlinkClick r:id="rId4" action="ppaction://hlinksldjump"/>
            <a:extLst>
              <a:ext uri="{FF2B5EF4-FFF2-40B4-BE49-F238E27FC236}">
                <a16:creationId xmlns:a16="http://schemas.microsoft.com/office/drawing/2014/main" id="{6A1056C6-C378-724C-B58D-A0106D1F8A29}"/>
              </a:ext>
            </a:extLst>
          </p:cNvPr>
          <p:cNvSpPr/>
          <p:nvPr/>
        </p:nvSpPr>
        <p:spPr>
          <a:xfrm>
            <a:off x="3405599" y="5595882"/>
            <a:ext cx="1080135" cy="956944"/>
          </a:xfrm>
          <a:custGeom>
            <a:avLst/>
            <a:gdLst/>
            <a:ahLst/>
            <a:cxnLst/>
            <a:rect l="l" t="t" r="r" b="b"/>
            <a:pathLst>
              <a:path w="1080134" h="956945">
                <a:moveTo>
                  <a:pt x="0" y="956525"/>
                </a:moveTo>
                <a:lnTo>
                  <a:pt x="1079995" y="956525"/>
                </a:lnTo>
                <a:lnTo>
                  <a:pt x="1079995" y="0"/>
                </a:lnTo>
                <a:lnTo>
                  <a:pt x="0" y="0"/>
                </a:lnTo>
                <a:lnTo>
                  <a:pt x="0" y="956525"/>
                </a:lnTo>
                <a:close/>
              </a:path>
            </a:pathLst>
          </a:custGeom>
          <a:solidFill>
            <a:srgbClr val="BCA58A"/>
          </a:solidFill>
        </p:spPr>
        <p:txBody>
          <a:bodyPr wrap="square" lIns="0" tIns="0" rIns="0" bIns="0" rtlCol="0"/>
          <a:lstStyle/>
          <a:p>
            <a:endParaRPr/>
          </a:p>
        </p:txBody>
      </p:sp>
      <p:sp>
        <p:nvSpPr>
          <p:cNvPr id="17" name="object 34">
            <a:extLst>
              <a:ext uri="{FF2B5EF4-FFF2-40B4-BE49-F238E27FC236}">
                <a16:creationId xmlns:a16="http://schemas.microsoft.com/office/drawing/2014/main" id="{1F64B196-3816-724E-8C4A-872452517E43}"/>
              </a:ext>
            </a:extLst>
          </p:cNvPr>
          <p:cNvSpPr/>
          <p:nvPr/>
        </p:nvSpPr>
        <p:spPr>
          <a:xfrm>
            <a:off x="3405599" y="3693511"/>
            <a:ext cx="1080135" cy="951865"/>
          </a:xfrm>
          <a:custGeom>
            <a:avLst/>
            <a:gdLst/>
            <a:ahLst/>
            <a:cxnLst/>
            <a:rect l="l" t="t" r="r" b="b"/>
            <a:pathLst>
              <a:path w="1080134" h="951864">
                <a:moveTo>
                  <a:pt x="0" y="951255"/>
                </a:moveTo>
                <a:lnTo>
                  <a:pt x="1079995" y="951255"/>
                </a:lnTo>
                <a:lnTo>
                  <a:pt x="1079995" y="0"/>
                </a:lnTo>
                <a:lnTo>
                  <a:pt x="0" y="0"/>
                </a:lnTo>
                <a:lnTo>
                  <a:pt x="0" y="951255"/>
                </a:lnTo>
                <a:close/>
              </a:path>
            </a:pathLst>
          </a:custGeom>
          <a:solidFill>
            <a:srgbClr val="F0D2AC"/>
          </a:solidFill>
        </p:spPr>
        <p:txBody>
          <a:bodyPr wrap="square" lIns="0" tIns="0" rIns="0" bIns="0" rtlCol="0"/>
          <a:lstStyle/>
          <a:p>
            <a:endParaRPr/>
          </a:p>
        </p:txBody>
      </p:sp>
      <p:sp>
        <p:nvSpPr>
          <p:cNvPr id="18" name="object 35">
            <a:hlinkClick r:id="rId4" action="ppaction://hlinksldjump"/>
            <a:extLst>
              <a:ext uri="{FF2B5EF4-FFF2-40B4-BE49-F238E27FC236}">
                <a16:creationId xmlns:a16="http://schemas.microsoft.com/office/drawing/2014/main" id="{52BCE731-CB91-044B-8D0A-17B721AB7698}"/>
              </a:ext>
            </a:extLst>
          </p:cNvPr>
          <p:cNvSpPr/>
          <p:nvPr/>
        </p:nvSpPr>
        <p:spPr>
          <a:xfrm>
            <a:off x="3405599" y="4644767"/>
            <a:ext cx="1080135" cy="954405"/>
          </a:xfrm>
          <a:custGeom>
            <a:avLst/>
            <a:gdLst/>
            <a:ahLst/>
            <a:cxnLst/>
            <a:rect l="l" t="t" r="r" b="b"/>
            <a:pathLst>
              <a:path w="1080134" h="954404">
                <a:moveTo>
                  <a:pt x="0" y="953820"/>
                </a:moveTo>
                <a:lnTo>
                  <a:pt x="1079995" y="953820"/>
                </a:lnTo>
                <a:lnTo>
                  <a:pt x="1079995" y="0"/>
                </a:lnTo>
                <a:lnTo>
                  <a:pt x="0" y="0"/>
                </a:lnTo>
                <a:lnTo>
                  <a:pt x="0" y="953820"/>
                </a:lnTo>
                <a:close/>
              </a:path>
            </a:pathLst>
          </a:custGeom>
          <a:solidFill>
            <a:srgbClr val="DCB890"/>
          </a:solidFill>
        </p:spPr>
        <p:txBody>
          <a:bodyPr wrap="square" lIns="0" tIns="0" rIns="0" bIns="0" rtlCol="0"/>
          <a:lstStyle/>
          <a:p>
            <a:endParaRPr/>
          </a:p>
        </p:txBody>
      </p:sp>
      <p:sp>
        <p:nvSpPr>
          <p:cNvPr id="19" name="object 45">
            <a:extLst>
              <a:ext uri="{FF2B5EF4-FFF2-40B4-BE49-F238E27FC236}">
                <a16:creationId xmlns:a16="http://schemas.microsoft.com/office/drawing/2014/main" id="{F66F8599-E202-A446-96F7-7C6AD2AFC7E0}"/>
              </a:ext>
            </a:extLst>
          </p:cNvPr>
          <p:cNvSpPr/>
          <p:nvPr/>
        </p:nvSpPr>
        <p:spPr>
          <a:xfrm>
            <a:off x="2232856" y="5598415"/>
            <a:ext cx="1172812" cy="954405"/>
          </a:xfrm>
          <a:custGeom>
            <a:avLst/>
            <a:gdLst/>
            <a:ahLst/>
            <a:cxnLst/>
            <a:rect l="l" t="t" r="r" b="b"/>
            <a:pathLst>
              <a:path w="1526540" h="954404">
                <a:moveTo>
                  <a:pt x="1526463" y="0"/>
                </a:moveTo>
                <a:lnTo>
                  <a:pt x="0" y="783348"/>
                </a:lnTo>
                <a:lnTo>
                  <a:pt x="0" y="953998"/>
                </a:lnTo>
                <a:lnTo>
                  <a:pt x="1526463" y="953998"/>
                </a:lnTo>
                <a:lnTo>
                  <a:pt x="1526463" y="0"/>
                </a:lnTo>
                <a:close/>
              </a:path>
            </a:pathLst>
          </a:custGeom>
          <a:solidFill>
            <a:srgbClr val="AB8F70"/>
          </a:solidFill>
        </p:spPr>
        <p:txBody>
          <a:bodyPr wrap="square" lIns="0" tIns="0" rIns="0" bIns="0" rtlCol="0"/>
          <a:lstStyle/>
          <a:p>
            <a:endParaRPr/>
          </a:p>
        </p:txBody>
      </p:sp>
      <p:sp>
        <p:nvSpPr>
          <p:cNvPr id="20" name="object 46">
            <a:extLst>
              <a:ext uri="{FF2B5EF4-FFF2-40B4-BE49-F238E27FC236}">
                <a16:creationId xmlns:a16="http://schemas.microsoft.com/office/drawing/2014/main" id="{C0589C9A-EC77-9D44-B90E-1C7A26920D91}"/>
              </a:ext>
            </a:extLst>
          </p:cNvPr>
          <p:cNvSpPr/>
          <p:nvPr/>
        </p:nvSpPr>
        <p:spPr>
          <a:xfrm>
            <a:off x="2232856" y="4644413"/>
            <a:ext cx="1172812" cy="1751964"/>
          </a:xfrm>
          <a:custGeom>
            <a:avLst/>
            <a:gdLst/>
            <a:ahLst/>
            <a:cxnLst/>
            <a:rect l="l" t="t" r="r" b="b"/>
            <a:pathLst>
              <a:path w="1526540" h="1751964">
                <a:moveTo>
                  <a:pt x="1526463" y="0"/>
                </a:moveTo>
                <a:lnTo>
                  <a:pt x="0" y="1456550"/>
                </a:lnTo>
                <a:lnTo>
                  <a:pt x="0" y="1751749"/>
                </a:lnTo>
                <a:lnTo>
                  <a:pt x="1526463" y="953998"/>
                </a:lnTo>
                <a:lnTo>
                  <a:pt x="1526463" y="0"/>
                </a:lnTo>
                <a:close/>
              </a:path>
            </a:pathLst>
          </a:custGeom>
          <a:solidFill>
            <a:srgbClr val="D5A776"/>
          </a:solidFill>
        </p:spPr>
        <p:txBody>
          <a:bodyPr wrap="square" lIns="0" tIns="0" rIns="0" bIns="0" rtlCol="0"/>
          <a:lstStyle/>
          <a:p>
            <a:endParaRPr/>
          </a:p>
        </p:txBody>
      </p:sp>
      <p:sp>
        <p:nvSpPr>
          <p:cNvPr id="21" name="object 47">
            <a:extLst>
              <a:ext uri="{FF2B5EF4-FFF2-40B4-BE49-F238E27FC236}">
                <a16:creationId xmlns:a16="http://schemas.microsoft.com/office/drawing/2014/main" id="{0ABE8A09-2AF9-E141-A372-3CA748AA8FB1}"/>
              </a:ext>
            </a:extLst>
          </p:cNvPr>
          <p:cNvSpPr txBox="1"/>
          <p:nvPr/>
        </p:nvSpPr>
        <p:spPr>
          <a:xfrm>
            <a:off x="3405599" y="4342420"/>
            <a:ext cx="1124143" cy="249748"/>
          </a:xfrm>
          <a:prstGeom prst="rect">
            <a:avLst/>
          </a:prstGeom>
        </p:spPr>
        <p:txBody>
          <a:bodyPr vert="horz" wrap="square" lIns="0" tIns="22860" rIns="0" bIns="0" rtlCol="0">
            <a:spAutoFit/>
          </a:bodyPr>
          <a:lstStyle/>
          <a:p>
            <a:pPr marL="214631" marR="193040" algn="ctr">
              <a:lnSpc>
                <a:spcPts val="900"/>
              </a:lnSpc>
              <a:spcBef>
                <a:spcPts val="180"/>
              </a:spcBef>
            </a:pPr>
            <a:r>
              <a:rPr sz="700" b="1" spc="-5" dirty="0">
                <a:solidFill>
                  <a:srgbClr val="0C374B"/>
                </a:solidFill>
                <a:latin typeface="Helvetica" pitchFamily="2" charset="0"/>
                <a:cs typeface="DIN Alternate"/>
              </a:rPr>
              <a:t>PRIMARY</a:t>
            </a:r>
            <a:r>
              <a:rPr sz="700" b="1" spc="-80" dirty="0">
                <a:solidFill>
                  <a:srgbClr val="0C374B"/>
                </a:solidFill>
                <a:latin typeface="Helvetica" pitchFamily="2" charset="0"/>
                <a:cs typeface="DIN Alternate"/>
              </a:rPr>
              <a:t> </a:t>
            </a:r>
            <a:r>
              <a:rPr sz="700" b="1" spc="-5" dirty="0">
                <a:solidFill>
                  <a:srgbClr val="0C374B"/>
                </a:solidFill>
                <a:latin typeface="Helvetica" pitchFamily="2" charset="0"/>
                <a:cs typeface="DIN Alternate"/>
              </a:rPr>
              <a:t>CASH  CROP</a:t>
            </a:r>
            <a:r>
              <a:rPr sz="700" b="1" spc="-4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2" name="object 49">
            <a:hlinkClick r:id="rId3" action="ppaction://hlinksldjump"/>
            <a:extLst>
              <a:ext uri="{FF2B5EF4-FFF2-40B4-BE49-F238E27FC236}">
                <a16:creationId xmlns:a16="http://schemas.microsoft.com/office/drawing/2014/main" id="{43D2D4B1-DC12-3041-9B9F-5F4B032B6F68}"/>
              </a:ext>
            </a:extLst>
          </p:cNvPr>
          <p:cNvSpPr txBox="1"/>
          <p:nvPr/>
        </p:nvSpPr>
        <p:spPr>
          <a:xfrm>
            <a:off x="3405599" y="5285837"/>
            <a:ext cx="1127023" cy="249748"/>
          </a:xfrm>
          <a:prstGeom prst="rect">
            <a:avLst/>
          </a:prstGeom>
        </p:spPr>
        <p:txBody>
          <a:bodyPr vert="horz" wrap="square" lIns="0" tIns="22860" rIns="0" bIns="0" rtlCol="0">
            <a:spAutoFit/>
          </a:bodyPr>
          <a:lstStyle/>
          <a:p>
            <a:pPr marL="240665" marR="218440" algn="ctr">
              <a:lnSpc>
                <a:spcPts val="900"/>
              </a:lnSpc>
              <a:spcBef>
                <a:spcPts val="180"/>
              </a:spcBef>
            </a:pPr>
            <a:r>
              <a:rPr sz="700" b="1" spc="-5" dirty="0">
                <a:solidFill>
                  <a:srgbClr val="0C374B"/>
                </a:solidFill>
                <a:latin typeface="Helvetica" pitchFamily="2" charset="0"/>
                <a:cs typeface="DIN Alternate"/>
              </a:rPr>
              <a:t>SECONDARY  CROP</a:t>
            </a:r>
            <a:r>
              <a:rPr sz="700" b="1" spc="-8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3" name="object 50">
            <a:extLst>
              <a:ext uri="{FF2B5EF4-FFF2-40B4-BE49-F238E27FC236}">
                <a16:creationId xmlns:a16="http://schemas.microsoft.com/office/drawing/2014/main" id="{B60F85AC-9E6B-D94F-B207-A5ABA34F5266}"/>
              </a:ext>
            </a:extLst>
          </p:cNvPr>
          <p:cNvSpPr/>
          <p:nvPr/>
        </p:nvSpPr>
        <p:spPr>
          <a:xfrm>
            <a:off x="2232856" y="3694019"/>
            <a:ext cx="1172812" cy="2407285"/>
          </a:xfrm>
          <a:custGeom>
            <a:avLst/>
            <a:gdLst/>
            <a:ahLst/>
            <a:cxnLst/>
            <a:rect l="l" t="t" r="r" b="b"/>
            <a:pathLst>
              <a:path w="1526540" h="2407285">
                <a:moveTo>
                  <a:pt x="1526463" y="0"/>
                </a:moveTo>
                <a:lnTo>
                  <a:pt x="0" y="1778393"/>
                </a:lnTo>
                <a:lnTo>
                  <a:pt x="0" y="2406942"/>
                </a:lnTo>
                <a:lnTo>
                  <a:pt x="1526463" y="950391"/>
                </a:lnTo>
                <a:lnTo>
                  <a:pt x="1526463" y="0"/>
                </a:lnTo>
                <a:close/>
              </a:path>
            </a:pathLst>
          </a:custGeom>
          <a:solidFill>
            <a:srgbClr val="E9BA81"/>
          </a:solidFill>
        </p:spPr>
        <p:txBody>
          <a:bodyPr wrap="square" lIns="0" tIns="0" rIns="0" bIns="0" rtlCol="0"/>
          <a:lstStyle/>
          <a:p>
            <a:endParaRPr/>
          </a:p>
        </p:txBody>
      </p:sp>
      <p:sp>
        <p:nvSpPr>
          <p:cNvPr id="24" name="object 51">
            <a:hlinkClick r:id="rId5" action="ppaction://hlinksldjump"/>
            <a:extLst>
              <a:ext uri="{FF2B5EF4-FFF2-40B4-BE49-F238E27FC236}">
                <a16:creationId xmlns:a16="http://schemas.microsoft.com/office/drawing/2014/main" id="{84DE8BBC-39ED-5F4E-8269-6B58F31863BF}"/>
              </a:ext>
            </a:extLst>
          </p:cNvPr>
          <p:cNvSpPr/>
          <p:nvPr/>
        </p:nvSpPr>
        <p:spPr>
          <a:xfrm>
            <a:off x="3405599" y="1788423"/>
            <a:ext cx="1080135" cy="951865"/>
          </a:xfrm>
          <a:custGeom>
            <a:avLst/>
            <a:gdLst/>
            <a:ahLst/>
            <a:cxnLst/>
            <a:rect l="l" t="t" r="r" b="b"/>
            <a:pathLst>
              <a:path w="1080134" h="951864">
                <a:moveTo>
                  <a:pt x="0" y="951255"/>
                </a:moveTo>
                <a:lnTo>
                  <a:pt x="1079995" y="951255"/>
                </a:lnTo>
                <a:lnTo>
                  <a:pt x="1079995" y="0"/>
                </a:lnTo>
                <a:lnTo>
                  <a:pt x="0" y="0"/>
                </a:lnTo>
                <a:lnTo>
                  <a:pt x="0" y="951255"/>
                </a:lnTo>
                <a:close/>
              </a:path>
            </a:pathLst>
          </a:custGeom>
          <a:solidFill>
            <a:srgbClr val="F9F1D2"/>
          </a:solidFill>
        </p:spPr>
        <p:txBody>
          <a:bodyPr wrap="square" lIns="0" tIns="0" rIns="0" bIns="0" rtlCol="0"/>
          <a:lstStyle/>
          <a:p>
            <a:endParaRPr/>
          </a:p>
        </p:txBody>
      </p:sp>
      <p:sp>
        <p:nvSpPr>
          <p:cNvPr id="25" name="object 52">
            <a:extLst>
              <a:ext uri="{FF2B5EF4-FFF2-40B4-BE49-F238E27FC236}">
                <a16:creationId xmlns:a16="http://schemas.microsoft.com/office/drawing/2014/main" id="{7F90890F-4EBE-494B-AF84-D09354D64698}"/>
              </a:ext>
            </a:extLst>
          </p:cNvPr>
          <p:cNvSpPr txBox="1"/>
          <p:nvPr/>
        </p:nvSpPr>
        <p:spPr>
          <a:xfrm>
            <a:off x="3374853" y="2437335"/>
            <a:ext cx="1157769" cy="249748"/>
          </a:xfrm>
          <a:prstGeom prst="rect">
            <a:avLst/>
          </a:prstGeom>
        </p:spPr>
        <p:txBody>
          <a:bodyPr vert="horz" wrap="square" lIns="0" tIns="22860" rIns="0" bIns="0" rtlCol="0">
            <a:noAutofit/>
          </a:bodyPr>
          <a:lstStyle/>
          <a:p>
            <a:pPr marL="177800" marR="156210" algn="ctr">
              <a:lnSpc>
                <a:spcPts val="900"/>
              </a:lnSpc>
              <a:spcBef>
                <a:spcPts val="180"/>
              </a:spcBef>
            </a:pPr>
            <a:r>
              <a:rPr sz="700" b="1" spc="-5" dirty="0">
                <a:solidFill>
                  <a:srgbClr val="0C374B"/>
                </a:solidFill>
                <a:latin typeface="Helvetica" pitchFamily="2" charset="0"/>
                <a:cs typeface="DIN Alternate"/>
              </a:rPr>
              <a:t>OTHER</a:t>
            </a:r>
            <a:r>
              <a:rPr lang="en-GB" sz="700" b="1" spc="-8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SOURCES  OF</a:t>
            </a:r>
            <a:r>
              <a:rPr sz="700" b="1" spc="-20"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6" name="object 53">
            <a:extLst>
              <a:ext uri="{FF2B5EF4-FFF2-40B4-BE49-F238E27FC236}">
                <a16:creationId xmlns:a16="http://schemas.microsoft.com/office/drawing/2014/main" id="{4CC7B6BB-52B3-5D4C-9D9F-ACDA40E4187F}"/>
              </a:ext>
            </a:extLst>
          </p:cNvPr>
          <p:cNvSpPr txBox="1"/>
          <p:nvPr/>
        </p:nvSpPr>
        <p:spPr>
          <a:xfrm>
            <a:off x="3405599" y="3380750"/>
            <a:ext cx="1080135" cy="249748"/>
          </a:xfrm>
          <a:prstGeom prst="rect">
            <a:avLst/>
          </a:prstGeom>
        </p:spPr>
        <p:txBody>
          <a:bodyPr vert="horz" wrap="square" lIns="0" tIns="22860" rIns="0" bIns="0" rtlCol="0">
            <a:spAutoFit/>
          </a:bodyPr>
          <a:lstStyle/>
          <a:p>
            <a:pPr marL="214630" marR="193040" algn="ctr">
              <a:lnSpc>
                <a:spcPts val="900"/>
              </a:lnSpc>
              <a:spcBef>
                <a:spcPts val="180"/>
              </a:spcBef>
            </a:pPr>
            <a:r>
              <a:rPr sz="700" b="1" spc="-5" dirty="0">
                <a:solidFill>
                  <a:srgbClr val="0C374B"/>
                </a:solidFill>
                <a:latin typeface="Helvetica" pitchFamily="2" charset="0"/>
                <a:cs typeface="DIN Alternate"/>
              </a:rPr>
              <a:t>NET</a:t>
            </a:r>
            <a:r>
              <a:rPr sz="700" b="1" spc="-55" dirty="0">
                <a:solidFill>
                  <a:srgbClr val="0C374B"/>
                </a:solidFill>
                <a:latin typeface="Helvetica" pitchFamily="2" charset="0"/>
                <a:cs typeface="DIN Alternate"/>
              </a:rPr>
              <a:t> </a:t>
            </a:r>
            <a:r>
              <a:rPr sz="700" b="1" spc="-10" dirty="0">
                <a:solidFill>
                  <a:srgbClr val="0C374B"/>
                </a:solidFill>
                <a:latin typeface="Helvetica" pitchFamily="2" charset="0"/>
                <a:cs typeface="DIN Alternate"/>
              </a:rPr>
              <a:t>OFF-FARM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7" name="object 54">
            <a:hlinkClick r:id="rId4" action="ppaction://hlinksldjump"/>
            <a:extLst>
              <a:ext uri="{FF2B5EF4-FFF2-40B4-BE49-F238E27FC236}">
                <a16:creationId xmlns:a16="http://schemas.microsoft.com/office/drawing/2014/main" id="{A5173465-60EF-964C-BEB5-CE515213E069}"/>
              </a:ext>
            </a:extLst>
          </p:cNvPr>
          <p:cNvSpPr txBox="1"/>
          <p:nvPr/>
        </p:nvSpPr>
        <p:spPr>
          <a:xfrm>
            <a:off x="1159787" y="5472409"/>
            <a:ext cx="1072265" cy="1080403"/>
          </a:xfrm>
          <a:prstGeom prst="rect">
            <a:avLst/>
          </a:prstGeom>
          <a:solidFill>
            <a:srgbClr val="8E6B44"/>
          </a:solidFill>
        </p:spPr>
        <p:txBody>
          <a:bodyPr vert="horz" wrap="square" lIns="0" tIns="0" rIns="0" bIns="0" rtlCol="0" anchor="ctr" anchorCtr="0">
            <a:noAutofit/>
          </a:bodyPr>
          <a:lstStyle/>
          <a:p>
            <a:pPr>
              <a:lnSpc>
                <a:spcPct val="100000"/>
              </a:lnSpc>
            </a:pPr>
            <a:endParaRPr sz="1100" dirty="0">
              <a:latin typeface="Helvetica" pitchFamily="2" charset="0"/>
              <a:cs typeface="Times New Roman"/>
            </a:endParaRPr>
          </a:p>
          <a:p>
            <a:pPr>
              <a:lnSpc>
                <a:spcPct val="100000"/>
              </a:lnSpc>
              <a:spcBef>
                <a:spcPts val="50"/>
              </a:spcBef>
            </a:pPr>
            <a:endParaRPr sz="1550" dirty="0">
              <a:latin typeface="Helvetica" pitchFamily="2" charset="0"/>
              <a:cs typeface="Times New Roman"/>
            </a:endParaRPr>
          </a:p>
        </p:txBody>
      </p:sp>
      <p:sp>
        <p:nvSpPr>
          <p:cNvPr id="28" name="object 55">
            <a:extLst>
              <a:ext uri="{FF2B5EF4-FFF2-40B4-BE49-F238E27FC236}">
                <a16:creationId xmlns:a16="http://schemas.microsoft.com/office/drawing/2014/main" id="{4C5FC737-474F-3E44-8BE4-8AF3B494A879}"/>
              </a:ext>
            </a:extLst>
          </p:cNvPr>
          <p:cNvSpPr/>
          <p:nvPr/>
        </p:nvSpPr>
        <p:spPr>
          <a:xfrm>
            <a:off x="2232856" y="2738808"/>
            <a:ext cx="1172812" cy="2733675"/>
          </a:xfrm>
          <a:custGeom>
            <a:avLst/>
            <a:gdLst/>
            <a:ahLst/>
            <a:cxnLst/>
            <a:rect l="l" t="t" r="r" b="b"/>
            <a:pathLst>
              <a:path w="1526540" h="2733675">
                <a:moveTo>
                  <a:pt x="1526463" y="0"/>
                </a:moveTo>
                <a:lnTo>
                  <a:pt x="0" y="2292604"/>
                </a:lnTo>
                <a:lnTo>
                  <a:pt x="0" y="2733598"/>
                </a:lnTo>
                <a:lnTo>
                  <a:pt x="1526463" y="953998"/>
                </a:lnTo>
                <a:lnTo>
                  <a:pt x="1526463" y="0"/>
                </a:lnTo>
                <a:close/>
              </a:path>
            </a:pathLst>
          </a:custGeom>
          <a:solidFill>
            <a:srgbClr val="EEB17E"/>
          </a:solidFill>
        </p:spPr>
        <p:txBody>
          <a:bodyPr wrap="square" lIns="0" tIns="0" rIns="0" bIns="0" rtlCol="0"/>
          <a:lstStyle/>
          <a:p>
            <a:endParaRPr/>
          </a:p>
        </p:txBody>
      </p:sp>
      <p:sp>
        <p:nvSpPr>
          <p:cNvPr id="29" name="object 56">
            <a:extLst>
              <a:ext uri="{FF2B5EF4-FFF2-40B4-BE49-F238E27FC236}">
                <a16:creationId xmlns:a16="http://schemas.microsoft.com/office/drawing/2014/main" id="{C2C5BCA4-3D6F-C747-947D-5F7687051D8E}"/>
              </a:ext>
            </a:extLst>
          </p:cNvPr>
          <p:cNvSpPr/>
          <p:nvPr/>
        </p:nvSpPr>
        <p:spPr>
          <a:xfrm>
            <a:off x="2232856" y="1788407"/>
            <a:ext cx="1172812" cy="3243580"/>
          </a:xfrm>
          <a:custGeom>
            <a:avLst/>
            <a:gdLst/>
            <a:ahLst/>
            <a:cxnLst/>
            <a:rect l="l" t="t" r="r" b="b"/>
            <a:pathLst>
              <a:path w="1526540" h="3243579">
                <a:moveTo>
                  <a:pt x="1526463" y="0"/>
                </a:moveTo>
                <a:lnTo>
                  <a:pt x="0" y="3001733"/>
                </a:lnTo>
                <a:lnTo>
                  <a:pt x="0" y="3243008"/>
                </a:lnTo>
                <a:lnTo>
                  <a:pt x="1526463" y="950404"/>
                </a:lnTo>
                <a:lnTo>
                  <a:pt x="1526463" y="0"/>
                </a:lnTo>
                <a:close/>
              </a:path>
            </a:pathLst>
          </a:custGeom>
          <a:solidFill>
            <a:srgbClr val="EDD677"/>
          </a:solidFill>
        </p:spPr>
        <p:txBody>
          <a:bodyPr wrap="square" lIns="0" tIns="0" rIns="0" bIns="0" rtlCol="0"/>
          <a:lstStyle/>
          <a:p>
            <a:endParaRPr/>
          </a:p>
        </p:txBody>
      </p:sp>
      <p:sp>
        <p:nvSpPr>
          <p:cNvPr id="30" name="object 57">
            <a:extLst>
              <a:ext uri="{FF2B5EF4-FFF2-40B4-BE49-F238E27FC236}">
                <a16:creationId xmlns:a16="http://schemas.microsoft.com/office/drawing/2014/main" id="{8596FC8A-B171-2141-8BD6-B349C093ECF2}"/>
              </a:ext>
            </a:extLst>
          </p:cNvPr>
          <p:cNvSpPr txBox="1"/>
          <p:nvPr/>
        </p:nvSpPr>
        <p:spPr>
          <a:xfrm>
            <a:off x="1296644" y="2354837"/>
            <a:ext cx="823615" cy="520655"/>
          </a:xfrm>
          <a:prstGeom prst="rect">
            <a:avLst/>
          </a:prstGeom>
        </p:spPr>
        <p:txBody>
          <a:bodyPr vert="horz" wrap="square" lIns="0" tIns="12700" rIns="0" bIns="0" rtlCol="0">
            <a:spAutoFit/>
          </a:bodyPr>
          <a:lstStyle/>
          <a:p>
            <a:pPr marL="12700" marR="5080" algn="ctr">
              <a:lnSpc>
                <a:spcPct val="100000"/>
              </a:lnSpc>
              <a:spcBef>
                <a:spcPts val="100"/>
              </a:spcBef>
            </a:pPr>
            <a:r>
              <a:rPr sz="1100" b="1" spc="-5" dirty="0">
                <a:solidFill>
                  <a:srgbClr val="8E6B44"/>
                </a:solidFill>
                <a:latin typeface="Helvetica" pitchFamily="2" charset="0"/>
                <a:cs typeface="DIN Alternate"/>
              </a:rPr>
              <a:t>Potential  household  </a:t>
            </a:r>
            <a:r>
              <a:rPr sz="1100" b="1" dirty="0">
                <a:solidFill>
                  <a:srgbClr val="8E6B44"/>
                </a:solidFill>
                <a:latin typeface="Helvetica" pitchFamily="2" charset="0"/>
                <a:cs typeface="DIN Alternate"/>
              </a:rPr>
              <a:t>income</a:t>
            </a:r>
            <a:endParaRPr sz="1100" b="1" dirty="0">
              <a:latin typeface="Helvetica" pitchFamily="2" charset="0"/>
              <a:cs typeface="DIN Alternate"/>
            </a:endParaRPr>
          </a:p>
        </p:txBody>
      </p:sp>
      <p:sp>
        <p:nvSpPr>
          <p:cNvPr id="31" name="object 58">
            <a:extLst>
              <a:ext uri="{FF2B5EF4-FFF2-40B4-BE49-F238E27FC236}">
                <a16:creationId xmlns:a16="http://schemas.microsoft.com/office/drawing/2014/main" id="{C2C38611-BDA4-574E-8B81-B7ACB0407024}"/>
              </a:ext>
            </a:extLst>
          </p:cNvPr>
          <p:cNvSpPr/>
          <p:nvPr/>
        </p:nvSpPr>
        <p:spPr>
          <a:xfrm flipH="1">
            <a:off x="538235" y="3271526"/>
            <a:ext cx="45719" cy="470436"/>
          </a:xfrm>
          <a:custGeom>
            <a:avLst/>
            <a:gdLst/>
            <a:ahLst/>
            <a:cxnLst/>
            <a:rect l="l" t="t" r="r" b="b"/>
            <a:pathLst>
              <a:path w="635" h="515619">
                <a:moveTo>
                  <a:pt x="0" y="515150"/>
                </a:moveTo>
                <a:lnTo>
                  <a:pt x="12" y="0"/>
                </a:lnTo>
              </a:path>
            </a:pathLst>
          </a:custGeom>
          <a:ln w="25400">
            <a:solidFill>
              <a:srgbClr val="D99E36"/>
            </a:solidFill>
            <a:prstDash val="dot"/>
          </a:ln>
        </p:spPr>
        <p:txBody>
          <a:bodyPr wrap="square" lIns="0" tIns="0" rIns="0" bIns="0" rtlCol="0"/>
          <a:lstStyle/>
          <a:p>
            <a:endParaRPr/>
          </a:p>
        </p:txBody>
      </p:sp>
      <p:sp>
        <p:nvSpPr>
          <p:cNvPr id="32" name="object 59">
            <a:extLst>
              <a:ext uri="{FF2B5EF4-FFF2-40B4-BE49-F238E27FC236}">
                <a16:creationId xmlns:a16="http://schemas.microsoft.com/office/drawing/2014/main" id="{5B3AE679-A6DF-7C4E-A5BB-418505221D15}"/>
              </a:ext>
            </a:extLst>
          </p:cNvPr>
          <p:cNvSpPr/>
          <p:nvPr/>
        </p:nvSpPr>
        <p:spPr>
          <a:xfrm>
            <a:off x="537599" y="3790553"/>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33" name="object 60">
            <a:extLst>
              <a:ext uri="{FF2B5EF4-FFF2-40B4-BE49-F238E27FC236}">
                <a16:creationId xmlns:a16="http://schemas.microsoft.com/office/drawing/2014/main" id="{39CD51B7-2B17-E44A-AADF-259240AD0E22}"/>
              </a:ext>
            </a:extLst>
          </p:cNvPr>
          <p:cNvSpPr/>
          <p:nvPr/>
        </p:nvSpPr>
        <p:spPr>
          <a:xfrm>
            <a:off x="537612" y="3201807"/>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34" name="object 61">
            <a:extLst>
              <a:ext uri="{FF2B5EF4-FFF2-40B4-BE49-F238E27FC236}">
                <a16:creationId xmlns:a16="http://schemas.microsoft.com/office/drawing/2014/main" id="{94591985-22F1-0A45-9DD5-58D6C6B97B6E}"/>
              </a:ext>
            </a:extLst>
          </p:cNvPr>
          <p:cNvSpPr/>
          <p:nvPr/>
        </p:nvSpPr>
        <p:spPr>
          <a:xfrm>
            <a:off x="537600" y="4244110"/>
            <a:ext cx="635" cy="515620"/>
          </a:xfrm>
          <a:custGeom>
            <a:avLst/>
            <a:gdLst/>
            <a:ahLst/>
            <a:cxnLst/>
            <a:rect l="l" t="t" r="r" b="b"/>
            <a:pathLst>
              <a:path w="635" h="515620">
                <a:moveTo>
                  <a:pt x="0" y="0"/>
                </a:moveTo>
                <a:lnTo>
                  <a:pt x="12" y="515150"/>
                </a:lnTo>
              </a:path>
            </a:pathLst>
          </a:custGeom>
          <a:ln w="25400">
            <a:solidFill>
              <a:srgbClr val="D99E36"/>
            </a:solidFill>
            <a:prstDash val="dot"/>
          </a:ln>
        </p:spPr>
        <p:txBody>
          <a:bodyPr wrap="square" lIns="0" tIns="0" rIns="0" bIns="0" rtlCol="0"/>
          <a:lstStyle/>
          <a:p>
            <a:endParaRPr/>
          </a:p>
        </p:txBody>
      </p:sp>
      <p:sp>
        <p:nvSpPr>
          <p:cNvPr id="35" name="object 62">
            <a:extLst>
              <a:ext uri="{FF2B5EF4-FFF2-40B4-BE49-F238E27FC236}">
                <a16:creationId xmlns:a16="http://schemas.microsoft.com/office/drawing/2014/main" id="{3CED29F8-AB98-6944-9670-FC2B526A9E8B}"/>
              </a:ext>
            </a:extLst>
          </p:cNvPr>
          <p:cNvSpPr/>
          <p:nvPr/>
        </p:nvSpPr>
        <p:spPr>
          <a:xfrm>
            <a:off x="588713" y="4783791"/>
            <a:ext cx="1609725" cy="0"/>
          </a:xfrm>
          <a:custGeom>
            <a:avLst/>
            <a:gdLst/>
            <a:ahLst/>
            <a:cxnLst/>
            <a:rect l="l" t="t" r="r" b="b"/>
            <a:pathLst>
              <a:path w="1609725">
                <a:moveTo>
                  <a:pt x="0" y="0"/>
                </a:moveTo>
                <a:lnTo>
                  <a:pt x="1609623" y="0"/>
                </a:lnTo>
              </a:path>
            </a:pathLst>
          </a:custGeom>
          <a:ln w="25400">
            <a:solidFill>
              <a:srgbClr val="D99E36"/>
            </a:solidFill>
            <a:prstDash val="dot"/>
          </a:ln>
        </p:spPr>
        <p:txBody>
          <a:bodyPr wrap="square" lIns="0" tIns="0" rIns="0" bIns="0" rtlCol="0"/>
          <a:lstStyle/>
          <a:p>
            <a:endParaRPr/>
          </a:p>
        </p:txBody>
      </p:sp>
      <p:sp>
        <p:nvSpPr>
          <p:cNvPr id="36" name="object 63">
            <a:extLst>
              <a:ext uri="{FF2B5EF4-FFF2-40B4-BE49-F238E27FC236}">
                <a16:creationId xmlns:a16="http://schemas.microsoft.com/office/drawing/2014/main" id="{707805D7-8AD7-3747-A59C-1D6821988250}"/>
              </a:ext>
            </a:extLst>
          </p:cNvPr>
          <p:cNvSpPr/>
          <p:nvPr/>
        </p:nvSpPr>
        <p:spPr>
          <a:xfrm>
            <a:off x="537599" y="4195047"/>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37" name="object 64">
            <a:extLst>
              <a:ext uri="{FF2B5EF4-FFF2-40B4-BE49-F238E27FC236}">
                <a16:creationId xmlns:a16="http://schemas.microsoft.com/office/drawing/2014/main" id="{7A3E5A86-0911-BA4C-B86B-BD34ECCC76FF}"/>
              </a:ext>
            </a:extLst>
          </p:cNvPr>
          <p:cNvSpPr/>
          <p:nvPr/>
        </p:nvSpPr>
        <p:spPr>
          <a:xfrm>
            <a:off x="537612" y="4771094"/>
            <a:ext cx="0" cy="25400"/>
          </a:xfrm>
          <a:custGeom>
            <a:avLst/>
            <a:gdLst/>
            <a:ahLst/>
            <a:cxnLst/>
            <a:rect l="l" t="t" r="r" b="b"/>
            <a:pathLst>
              <a:path h="25400">
                <a:moveTo>
                  <a:pt x="0" y="25399"/>
                </a:moveTo>
                <a:lnTo>
                  <a:pt x="0" y="0"/>
                </a:lnTo>
                <a:lnTo>
                  <a:pt x="0" y="25399"/>
                </a:lnTo>
                <a:close/>
              </a:path>
            </a:pathLst>
          </a:custGeom>
          <a:solidFill>
            <a:srgbClr val="D99E36"/>
          </a:solidFill>
        </p:spPr>
        <p:txBody>
          <a:bodyPr wrap="square" lIns="0" tIns="0" rIns="0" bIns="0" rtlCol="0"/>
          <a:lstStyle/>
          <a:p>
            <a:endParaRPr/>
          </a:p>
        </p:txBody>
      </p:sp>
      <p:sp>
        <p:nvSpPr>
          <p:cNvPr id="38" name="object 65">
            <a:extLst>
              <a:ext uri="{FF2B5EF4-FFF2-40B4-BE49-F238E27FC236}">
                <a16:creationId xmlns:a16="http://schemas.microsoft.com/office/drawing/2014/main" id="{1633DD85-9632-9A4E-81BE-F475349A389A}"/>
              </a:ext>
            </a:extLst>
          </p:cNvPr>
          <p:cNvSpPr/>
          <p:nvPr/>
        </p:nvSpPr>
        <p:spPr>
          <a:xfrm>
            <a:off x="2223892" y="4783794"/>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45" name="object 77">
            <a:hlinkClick r:id="rId4" action="ppaction://hlinksldjump"/>
            <a:extLst>
              <a:ext uri="{FF2B5EF4-FFF2-40B4-BE49-F238E27FC236}">
                <a16:creationId xmlns:a16="http://schemas.microsoft.com/office/drawing/2014/main" id="{8212483A-10D0-0C4A-A5C4-0CBBA1036999}"/>
              </a:ext>
            </a:extLst>
          </p:cNvPr>
          <p:cNvSpPr txBox="1"/>
          <p:nvPr/>
        </p:nvSpPr>
        <p:spPr>
          <a:xfrm>
            <a:off x="3382154" y="6225732"/>
            <a:ext cx="1127023" cy="253916"/>
          </a:xfrm>
          <a:prstGeom prst="rect">
            <a:avLst/>
          </a:prstGeom>
        </p:spPr>
        <p:txBody>
          <a:bodyPr vert="horz" wrap="square" lIns="0" tIns="22860" rIns="0" bIns="0" rtlCol="0">
            <a:spAutoFit/>
          </a:bodyPr>
          <a:lstStyle/>
          <a:p>
            <a:pPr marL="59055" marR="55244" algn="ctr">
              <a:lnSpc>
                <a:spcPts val="900"/>
              </a:lnSpc>
              <a:spcBef>
                <a:spcPts val="180"/>
              </a:spcBef>
            </a:pPr>
            <a:r>
              <a:rPr sz="700" b="1" dirty="0">
                <a:solidFill>
                  <a:srgbClr val="0C374B"/>
                </a:solidFill>
                <a:latin typeface="Helvetica" pitchFamily="2" charset="0"/>
                <a:cs typeface="DIN Alternate"/>
              </a:rPr>
              <a:t>PRODUCE</a:t>
            </a:r>
            <a:r>
              <a:rPr sz="700" b="1" spc="-80" dirty="0">
                <a:solidFill>
                  <a:srgbClr val="0C374B"/>
                </a:solidFill>
                <a:latin typeface="Helvetica" pitchFamily="2" charset="0"/>
                <a:cs typeface="DIN Alternate"/>
              </a:rPr>
              <a:t> </a:t>
            </a:r>
            <a:r>
              <a:rPr sz="700" b="1" spc="-5" dirty="0">
                <a:solidFill>
                  <a:srgbClr val="0C374B"/>
                </a:solidFill>
                <a:latin typeface="Helvetica" pitchFamily="2" charset="0"/>
                <a:cs typeface="DIN Alternate"/>
              </a:rPr>
              <a:t>CONSUMED</a:t>
            </a:r>
            <a:r>
              <a:rPr lang="en-GB" sz="700" b="1" spc="-5" dirty="0">
                <a:solidFill>
                  <a:srgbClr val="0C374B"/>
                </a:solidFill>
                <a:latin typeface="Helvetica" pitchFamily="2" charset="0"/>
                <a:cs typeface="DIN Alternate"/>
              </a:rPr>
              <a:t> </a:t>
            </a:r>
            <a:r>
              <a:rPr sz="700" b="1" spc="-30" dirty="0">
                <a:solidFill>
                  <a:srgbClr val="0C374B"/>
                </a:solidFill>
                <a:latin typeface="Helvetica" pitchFamily="2" charset="0"/>
                <a:cs typeface="DIN Alternate"/>
              </a:rPr>
              <a:t>AT</a:t>
            </a:r>
            <a:r>
              <a:rPr sz="700" b="1" spc="-10"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HOME</a:t>
            </a:r>
            <a:endParaRPr sz="700" b="1" dirty="0">
              <a:latin typeface="Helvetica" pitchFamily="2" charset="0"/>
              <a:cs typeface="DIN Alternate"/>
            </a:endParaRPr>
          </a:p>
        </p:txBody>
      </p:sp>
      <p:sp>
        <p:nvSpPr>
          <p:cNvPr id="46" name="object 78">
            <a:extLst>
              <a:ext uri="{FF2B5EF4-FFF2-40B4-BE49-F238E27FC236}">
                <a16:creationId xmlns:a16="http://schemas.microsoft.com/office/drawing/2014/main" id="{8E3C2F08-CB32-8B47-9AE3-19830BDB2D08}"/>
              </a:ext>
            </a:extLst>
          </p:cNvPr>
          <p:cNvSpPr/>
          <p:nvPr/>
        </p:nvSpPr>
        <p:spPr>
          <a:xfrm>
            <a:off x="3633442" y="5787961"/>
            <a:ext cx="318135" cy="412115"/>
          </a:xfrm>
          <a:custGeom>
            <a:avLst/>
            <a:gdLst/>
            <a:ahLst/>
            <a:cxnLst/>
            <a:rect l="l" t="t" r="r" b="b"/>
            <a:pathLst>
              <a:path w="318134" h="412114">
                <a:moveTo>
                  <a:pt x="167041" y="392772"/>
                </a:moveTo>
                <a:lnTo>
                  <a:pt x="119505" y="392772"/>
                </a:lnTo>
                <a:lnTo>
                  <a:pt x="118946" y="393877"/>
                </a:lnTo>
                <a:lnTo>
                  <a:pt x="118209" y="394944"/>
                </a:lnTo>
                <a:lnTo>
                  <a:pt x="117397" y="395986"/>
                </a:lnTo>
                <a:lnTo>
                  <a:pt x="113447" y="397090"/>
                </a:lnTo>
                <a:lnTo>
                  <a:pt x="109650" y="398284"/>
                </a:lnTo>
                <a:lnTo>
                  <a:pt x="106259" y="399732"/>
                </a:lnTo>
                <a:lnTo>
                  <a:pt x="108113" y="400723"/>
                </a:lnTo>
                <a:lnTo>
                  <a:pt x="110069" y="401459"/>
                </a:lnTo>
                <a:lnTo>
                  <a:pt x="112075" y="402043"/>
                </a:lnTo>
                <a:lnTo>
                  <a:pt x="109383" y="404990"/>
                </a:lnTo>
                <a:lnTo>
                  <a:pt x="106906" y="408025"/>
                </a:lnTo>
                <a:lnTo>
                  <a:pt x="105992" y="411505"/>
                </a:lnTo>
                <a:lnTo>
                  <a:pt x="113498" y="410870"/>
                </a:lnTo>
                <a:lnTo>
                  <a:pt x="118933" y="407454"/>
                </a:lnTo>
                <a:lnTo>
                  <a:pt x="123899" y="403580"/>
                </a:lnTo>
                <a:lnTo>
                  <a:pt x="135298" y="402372"/>
                </a:lnTo>
                <a:lnTo>
                  <a:pt x="146660" y="399591"/>
                </a:lnTo>
                <a:lnTo>
                  <a:pt x="157428" y="396102"/>
                </a:lnTo>
                <a:lnTo>
                  <a:pt x="167041" y="392772"/>
                </a:lnTo>
                <a:close/>
              </a:path>
              <a:path w="318134" h="412114">
                <a:moveTo>
                  <a:pt x="186337" y="392772"/>
                </a:moveTo>
                <a:lnTo>
                  <a:pt x="167041" y="392772"/>
                </a:lnTo>
                <a:lnTo>
                  <a:pt x="163866" y="399186"/>
                </a:lnTo>
                <a:lnTo>
                  <a:pt x="155370" y="404380"/>
                </a:lnTo>
                <a:lnTo>
                  <a:pt x="153528" y="411505"/>
                </a:lnTo>
                <a:lnTo>
                  <a:pt x="163044" y="408956"/>
                </a:lnTo>
                <a:lnTo>
                  <a:pt x="170770" y="404128"/>
                </a:lnTo>
                <a:lnTo>
                  <a:pt x="177765" y="398473"/>
                </a:lnTo>
                <a:lnTo>
                  <a:pt x="185088" y="393446"/>
                </a:lnTo>
                <a:lnTo>
                  <a:pt x="186337" y="392772"/>
                </a:lnTo>
                <a:close/>
              </a:path>
              <a:path w="318134" h="412114">
                <a:moveTo>
                  <a:pt x="72350" y="0"/>
                </a:moveTo>
                <a:lnTo>
                  <a:pt x="74217" y="7289"/>
                </a:lnTo>
                <a:lnTo>
                  <a:pt x="73772" y="16027"/>
                </a:lnTo>
                <a:lnTo>
                  <a:pt x="68692" y="26987"/>
                </a:lnTo>
                <a:lnTo>
                  <a:pt x="55052" y="37896"/>
                </a:lnTo>
                <a:lnTo>
                  <a:pt x="53884" y="39471"/>
                </a:lnTo>
                <a:lnTo>
                  <a:pt x="54303" y="40538"/>
                </a:lnTo>
                <a:lnTo>
                  <a:pt x="55255" y="42748"/>
                </a:lnTo>
                <a:lnTo>
                  <a:pt x="56513" y="45758"/>
                </a:lnTo>
                <a:lnTo>
                  <a:pt x="58359" y="52516"/>
                </a:lnTo>
                <a:lnTo>
                  <a:pt x="59169" y="56958"/>
                </a:lnTo>
                <a:lnTo>
                  <a:pt x="59535" y="61506"/>
                </a:lnTo>
                <a:lnTo>
                  <a:pt x="59722" y="68556"/>
                </a:lnTo>
                <a:lnTo>
                  <a:pt x="58867" y="75149"/>
                </a:lnTo>
                <a:lnTo>
                  <a:pt x="40130" y="96672"/>
                </a:lnTo>
                <a:lnTo>
                  <a:pt x="39533" y="102895"/>
                </a:lnTo>
                <a:lnTo>
                  <a:pt x="38085" y="108826"/>
                </a:lnTo>
                <a:lnTo>
                  <a:pt x="34542" y="113906"/>
                </a:lnTo>
                <a:lnTo>
                  <a:pt x="29065" y="120444"/>
                </a:lnTo>
                <a:lnTo>
                  <a:pt x="16439" y="132687"/>
                </a:lnTo>
                <a:lnTo>
                  <a:pt x="10920" y="139268"/>
                </a:lnTo>
                <a:lnTo>
                  <a:pt x="0" y="172197"/>
                </a:lnTo>
                <a:lnTo>
                  <a:pt x="7797" y="204328"/>
                </a:lnTo>
                <a:lnTo>
                  <a:pt x="25970" y="234714"/>
                </a:lnTo>
                <a:lnTo>
                  <a:pt x="56497" y="275485"/>
                </a:lnTo>
                <a:lnTo>
                  <a:pt x="97673" y="303847"/>
                </a:lnTo>
                <a:lnTo>
                  <a:pt x="108801" y="315586"/>
                </a:lnTo>
                <a:lnTo>
                  <a:pt x="115809" y="334429"/>
                </a:lnTo>
                <a:lnTo>
                  <a:pt x="118397" y="354557"/>
                </a:lnTo>
                <a:lnTo>
                  <a:pt x="116266" y="370154"/>
                </a:lnTo>
                <a:lnTo>
                  <a:pt x="106280" y="382616"/>
                </a:lnTo>
                <a:lnTo>
                  <a:pt x="91263" y="389943"/>
                </a:lnTo>
                <a:lnTo>
                  <a:pt x="74365" y="394771"/>
                </a:lnTo>
                <a:lnTo>
                  <a:pt x="58735" y="399732"/>
                </a:lnTo>
                <a:lnTo>
                  <a:pt x="63879" y="402513"/>
                </a:lnTo>
                <a:lnTo>
                  <a:pt x="69670" y="403606"/>
                </a:lnTo>
                <a:lnTo>
                  <a:pt x="75728" y="403606"/>
                </a:lnTo>
                <a:lnTo>
                  <a:pt x="87272" y="402477"/>
                </a:lnTo>
                <a:lnTo>
                  <a:pt x="98807" y="399694"/>
                </a:lnTo>
                <a:lnTo>
                  <a:pt x="109746" y="396158"/>
                </a:lnTo>
                <a:lnTo>
                  <a:pt x="119505" y="392772"/>
                </a:lnTo>
                <a:lnTo>
                  <a:pt x="186337" y="392772"/>
                </a:lnTo>
                <a:lnTo>
                  <a:pt x="188529" y="391591"/>
                </a:lnTo>
                <a:lnTo>
                  <a:pt x="192530" y="391160"/>
                </a:lnTo>
                <a:lnTo>
                  <a:pt x="215131" y="391160"/>
                </a:lnTo>
                <a:lnTo>
                  <a:pt x="216596" y="390994"/>
                </a:lnTo>
                <a:lnTo>
                  <a:pt x="220475" y="388924"/>
                </a:lnTo>
                <a:lnTo>
                  <a:pt x="219339" y="388924"/>
                </a:lnTo>
                <a:lnTo>
                  <a:pt x="208509" y="387191"/>
                </a:lnTo>
                <a:lnTo>
                  <a:pt x="199678" y="383806"/>
                </a:lnTo>
                <a:lnTo>
                  <a:pt x="151953" y="383806"/>
                </a:lnTo>
                <a:lnTo>
                  <a:pt x="144028" y="380365"/>
                </a:lnTo>
                <a:lnTo>
                  <a:pt x="136281" y="376008"/>
                </a:lnTo>
                <a:lnTo>
                  <a:pt x="129385" y="373227"/>
                </a:lnTo>
                <a:lnTo>
                  <a:pt x="127271" y="339680"/>
                </a:lnTo>
                <a:lnTo>
                  <a:pt x="126356" y="322924"/>
                </a:lnTo>
                <a:lnTo>
                  <a:pt x="125766" y="306324"/>
                </a:lnTo>
                <a:lnTo>
                  <a:pt x="136514" y="306324"/>
                </a:lnTo>
                <a:lnTo>
                  <a:pt x="142035" y="306095"/>
                </a:lnTo>
                <a:lnTo>
                  <a:pt x="148080" y="305562"/>
                </a:lnTo>
                <a:lnTo>
                  <a:pt x="173324" y="305562"/>
                </a:lnTo>
                <a:lnTo>
                  <a:pt x="173200" y="301002"/>
                </a:lnTo>
                <a:lnTo>
                  <a:pt x="174737" y="300532"/>
                </a:lnTo>
                <a:lnTo>
                  <a:pt x="176350" y="300101"/>
                </a:lnTo>
                <a:lnTo>
                  <a:pt x="177849" y="299567"/>
                </a:lnTo>
                <a:lnTo>
                  <a:pt x="221384" y="275743"/>
                </a:lnTo>
                <a:lnTo>
                  <a:pt x="247842" y="246523"/>
                </a:lnTo>
                <a:lnTo>
                  <a:pt x="249578" y="237248"/>
                </a:lnTo>
                <a:lnTo>
                  <a:pt x="253000" y="229348"/>
                </a:lnTo>
                <a:lnTo>
                  <a:pt x="258687" y="223856"/>
                </a:lnTo>
                <a:lnTo>
                  <a:pt x="264969" y="218335"/>
                </a:lnTo>
                <a:lnTo>
                  <a:pt x="270178" y="210350"/>
                </a:lnTo>
                <a:lnTo>
                  <a:pt x="272878" y="202875"/>
                </a:lnTo>
                <a:lnTo>
                  <a:pt x="275364" y="195495"/>
                </a:lnTo>
                <a:lnTo>
                  <a:pt x="278552" y="188284"/>
                </a:lnTo>
                <a:lnTo>
                  <a:pt x="283360" y="181317"/>
                </a:lnTo>
                <a:lnTo>
                  <a:pt x="290432" y="176070"/>
                </a:lnTo>
                <a:lnTo>
                  <a:pt x="299784" y="171445"/>
                </a:lnTo>
                <a:lnTo>
                  <a:pt x="308628" y="166946"/>
                </a:lnTo>
                <a:lnTo>
                  <a:pt x="314170" y="162077"/>
                </a:lnTo>
                <a:lnTo>
                  <a:pt x="315029" y="154772"/>
                </a:lnTo>
                <a:lnTo>
                  <a:pt x="310735" y="148682"/>
                </a:lnTo>
                <a:lnTo>
                  <a:pt x="304841" y="143225"/>
                </a:lnTo>
                <a:lnTo>
                  <a:pt x="304289" y="142468"/>
                </a:lnTo>
                <a:lnTo>
                  <a:pt x="186078" y="142468"/>
                </a:lnTo>
                <a:lnTo>
                  <a:pt x="174198" y="138098"/>
                </a:lnTo>
                <a:lnTo>
                  <a:pt x="162015" y="134421"/>
                </a:lnTo>
                <a:lnTo>
                  <a:pt x="149656" y="130990"/>
                </a:lnTo>
                <a:lnTo>
                  <a:pt x="137247" y="127355"/>
                </a:lnTo>
                <a:lnTo>
                  <a:pt x="124686" y="123444"/>
                </a:lnTo>
                <a:lnTo>
                  <a:pt x="121245" y="122605"/>
                </a:lnTo>
                <a:lnTo>
                  <a:pt x="118614" y="82946"/>
                </a:lnTo>
                <a:lnTo>
                  <a:pt x="101726" y="32577"/>
                </a:lnTo>
                <a:lnTo>
                  <a:pt x="89061" y="13817"/>
                </a:lnTo>
                <a:lnTo>
                  <a:pt x="72350" y="0"/>
                </a:lnTo>
                <a:close/>
              </a:path>
              <a:path w="318134" h="412114">
                <a:moveTo>
                  <a:pt x="215131" y="391160"/>
                </a:moveTo>
                <a:lnTo>
                  <a:pt x="198499" y="391160"/>
                </a:lnTo>
                <a:lnTo>
                  <a:pt x="205877" y="391490"/>
                </a:lnTo>
                <a:lnTo>
                  <a:pt x="212202" y="391490"/>
                </a:lnTo>
                <a:lnTo>
                  <a:pt x="215131" y="391160"/>
                </a:lnTo>
                <a:close/>
              </a:path>
              <a:path w="318134" h="412114">
                <a:moveTo>
                  <a:pt x="220546" y="388886"/>
                </a:moveTo>
                <a:lnTo>
                  <a:pt x="219733" y="388924"/>
                </a:lnTo>
                <a:lnTo>
                  <a:pt x="220475" y="388924"/>
                </a:lnTo>
                <a:close/>
              </a:path>
              <a:path w="318134" h="412114">
                <a:moveTo>
                  <a:pt x="173324" y="305562"/>
                </a:moveTo>
                <a:lnTo>
                  <a:pt x="148080" y="305562"/>
                </a:lnTo>
                <a:lnTo>
                  <a:pt x="157825" y="318438"/>
                </a:lnTo>
                <a:lnTo>
                  <a:pt x="163861" y="336748"/>
                </a:lnTo>
                <a:lnTo>
                  <a:pt x="161364" y="376174"/>
                </a:lnTo>
                <a:lnTo>
                  <a:pt x="151953" y="383806"/>
                </a:lnTo>
                <a:lnTo>
                  <a:pt x="199678" y="383806"/>
                </a:lnTo>
                <a:lnTo>
                  <a:pt x="197562" y="382995"/>
                </a:lnTo>
                <a:lnTo>
                  <a:pt x="186896" y="377839"/>
                </a:lnTo>
                <a:lnTo>
                  <a:pt x="176909" y="373227"/>
                </a:lnTo>
                <a:lnTo>
                  <a:pt x="174610" y="336748"/>
                </a:lnTo>
                <a:lnTo>
                  <a:pt x="173685" y="318876"/>
                </a:lnTo>
                <a:lnTo>
                  <a:pt x="173324" y="305562"/>
                </a:lnTo>
                <a:close/>
              </a:path>
              <a:path w="318134" h="412114">
                <a:moveTo>
                  <a:pt x="136514" y="306324"/>
                </a:moveTo>
                <a:lnTo>
                  <a:pt x="127112" y="306324"/>
                </a:lnTo>
                <a:lnTo>
                  <a:pt x="128433" y="306349"/>
                </a:lnTo>
                <a:lnTo>
                  <a:pt x="135900" y="306349"/>
                </a:lnTo>
                <a:lnTo>
                  <a:pt x="136514" y="306324"/>
                </a:lnTo>
                <a:close/>
              </a:path>
              <a:path w="318134" h="412114">
                <a:moveTo>
                  <a:pt x="274394" y="48895"/>
                </a:moveTo>
                <a:lnTo>
                  <a:pt x="234249" y="61620"/>
                </a:lnTo>
                <a:lnTo>
                  <a:pt x="201043" y="96924"/>
                </a:lnTo>
                <a:lnTo>
                  <a:pt x="186078" y="142468"/>
                </a:lnTo>
                <a:lnTo>
                  <a:pt x="304289" y="142468"/>
                </a:lnTo>
                <a:lnTo>
                  <a:pt x="300899" y="137820"/>
                </a:lnTo>
                <a:lnTo>
                  <a:pt x="300649" y="132687"/>
                </a:lnTo>
                <a:lnTo>
                  <a:pt x="300704" y="130990"/>
                </a:lnTo>
                <a:lnTo>
                  <a:pt x="302786" y="124607"/>
                </a:lnTo>
                <a:lnTo>
                  <a:pt x="306419" y="118262"/>
                </a:lnTo>
                <a:lnTo>
                  <a:pt x="310398" y="113004"/>
                </a:lnTo>
                <a:lnTo>
                  <a:pt x="303300" y="107843"/>
                </a:lnTo>
                <a:lnTo>
                  <a:pt x="300816" y="102873"/>
                </a:lnTo>
                <a:lnTo>
                  <a:pt x="301595" y="96672"/>
                </a:lnTo>
                <a:lnTo>
                  <a:pt x="304371" y="87515"/>
                </a:lnTo>
                <a:lnTo>
                  <a:pt x="306351" y="80697"/>
                </a:lnTo>
                <a:lnTo>
                  <a:pt x="308744" y="73929"/>
                </a:lnTo>
                <a:lnTo>
                  <a:pt x="312219" y="67938"/>
                </a:lnTo>
                <a:lnTo>
                  <a:pt x="317549" y="63080"/>
                </a:lnTo>
                <a:lnTo>
                  <a:pt x="306605" y="56934"/>
                </a:lnTo>
                <a:lnTo>
                  <a:pt x="295881" y="52516"/>
                </a:lnTo>
                <a:lnTo>
                  <a:pt x="285143" y="49809"/>
                </a:lnTo>
                <a:lnTo>
                  <a:pt x="274394" y="48895"/>
                </a:lnTo>
                <a:close/>
              </a:path>
            </a:pathLst>
          </a:custGeom>
          <a:solidFill>
            <a:srgbClr val="805B2F"/>
          </a:solidFill>
        </p:spPr>
        <p:txBody>
          <a:bodyPr wrap="square" lIns="0" tIns="0" rIns="0" bIns="0" rtlCol="0"/>
          <a:lstStyle/>
          <a:p>
            <a:endParaRPr/>
          </a:p>
        </p:txBody>
      </p:sp>
      <p:sp>
        <p:nvSpPr>
          <p:cNvPr id="47" name="object 79">
            <a:extLst>
              <a:ext uri="{FF2B5EF4-FFF2-40B4-BE49-F238E27FC236}">
                <a16:creationId xmlns:a16="http://schemas.microsoft.com/office/drawing/2014/main" id="{028AD6BC-502E-BB4C-9610-030F00398047}"/>
              </a:ext>
            </a:extLst>
          </p:cNvPr>
          <p:cNvSpPr/>
          <p:nvPr/>
        </p:nvSpPr>
        <p:spPr>
          <a:xfrm>
            <a:off x="3599035" y="5735981"/>
            <a:ext cx="88582" cy="14556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80">
            <a:extLst>
              <a:ext uri="{FF2B5EF4-FFF2-40B4-BE49-F238E27FC236}">
                <a16:creationId xmlns:a16="http://schemas.microsoft.com/office/drawing/2014/main" id="{121F07AC-490D-F142-B1AF-67C5FD248182}"/>
              </a:ext>
            </a:extLst>
          </p:cNvPr>
          <p:cNvSpPr/>
          <p:nvPr/>
        </p:nvSpPr>
        <p:spPr>
          <a:xfrm>
            <a:off x="4011378" y="5677662"/>
            <a:ext cx="276225" cy="515620"/>
          </a:xfrm>
          <a:custGeom>
            <a:avLst/>
            <a:gdLst/>
            <a:ahLst/>
            <a:cxnLst/>
            <a:rect l="l" t="t" r="r" b="b"/>
            <a:pathLst>
              <a:path w="276225" h="515620">
                <a:moveTo>
                  <a:pt x="174734" y="509270"/>
                </a:moveTo>
                <a:lnTo>
                  <a:pt x="101353" y="509270"/>
                </a:lnTo>
                <a:lnTo>
                  <a:pt x="119188" y="514350"/>
                </a:lnTo>
                <a:lnTo>
                  <a:pt x="138053" y="515620"/>
                </a:lnTo>
                <a:lnTo>
                  <a:pt x="156914" y="514350"/>
                </a:lnTo>
                <a:lnTo>
                  <a:pt x="174734" y="509270"/>
                </a:lnTo>
                <a:close/>
              </a:path>
              <a:path w="276225" h="515620">
                <a:moveTo>
                  <a:pt x="1849" y="242570"/>
                </a:moveTo>
                <a:lnTo>
                  <a:pt x="0" y="246380"/>
                </a:lnTo>
                <a:lnTo>
                  <a:pt x="3081" y="257810"/>
                </a:lnTo>
                <a:lnTo>
                  <a:pt x="9863" y="279400"/>
                </a:lnTo>
                <a:lnTo>
                  <a:pt x="14220" y="309880"/>
                </a:lnTo>
                <a:lnTo>
                  <a:pt x="13668" y="344170"/>
                </a:lnTo>
                <a:lnTo>
                  <a:pt x="12433" y="378460"/>
                </a:lnTo>
                <a:lnTo>
                  <a:pt x="14739" y="408940"/>
                </a:lnTo>
                <a:lnTo>
                  <a:pt x="30821" y="436880"/>
                </a:lnTo>
                <a:lnTo>
                  <a:pt x="82916" y="474980"/>
                </a:lnTo>
                <a:lnTo>
                  <a:pt x="99055" y="505459"/>
                </a:lnTo>
                <a:lnTo>
                  <a:pt x="99474" y="506730"/>
                </a:lnTo>
                <a:lnTo>
                  <a:pt x="99093" y="509270"/>
                </a:lnTo>
                <a:lnTo>
                  <a:pt x="176995" y="509270"/>
                </a:lnTo>
                <a:lnTo>
                  <a:pt x="176601" y="506730"/>
                </a:lnTo>
                <a:lnTo>
                  <a:pt x="177033" y="505459"/>
                </a:lnTo>
                <a:lnTo>
                  <a:pt x="193300" y="474980"/>
                </a:lnTo>
                <a:lnTo>
                  <a:pt x="245314" y="436880"/>
                </a:lnTo>
                <a:lnTo>
                  <a:pt x="261361" y="408940"/>
                </a:lnTo>
                <a:lnTo>
                  <a:pt x="263658" y="378460"/>
                </a:lnTo>
                <a:lnTo>
                  <a:pt x="263156" y="364490"/>
                </a:lnTo>
                <a:lnTo>
                  <a:pt x="134325" y="364490"/>
                </a:lnTo>
                <a:lnTo>
                  <a:pt x="121575" y="363220"/>
                </a:lnTo>
                <a:lnTo>
                  <a:pt x="119578" y="360680"/>
                </a:lnTo>
                <a:lnTo>
                  <a:pt x="90533" y="360680"/>
                </a:lnTo>
                <a:lnTo>
                  <a:pt x="81084" y="358140"/>
                </a:lnTo>
                <a:lnTo>
                  <a:pt x="75979" y="353060"/>
                </a:lnTo>
                <a:lnTo>
                  <a:pt x="71254" y="346710"/>
                </a:lnTo>
                <a:lnTo>
                  <a:pt x="64676" y="334010"/>
                </a:lnTo>
                <a:lnTo>
                  <a:pt x="59443" y="323850"/>
                </a:lnTo>
                <a:lnTo>
                  <a:pt x="59824" y="322580"/>
                </a:lnTo>
                <a:lnTo>
                  <a:pt x="262080" y="322580"/>
                </a:lnTo>
                <a:lnTo>
                  <a:pt x="261877" y="309880"/>
                </a:lnTo>
                <a:lnTo>
                  <a:pt x="262964" y="302260"/>
                </a:lnTo>
                <a:lnTo>
                  <a:pt x="76077" y="302260"/>
                </a:lnTo>
                <a:lnTo>
                  <a:pt x="62420" y="299720"/>
                </a:lnTo>
                <a:lnTo>
                  <a:pt x="56040" y="294640"/>
                </a:lnTo>
                <a:lnTo>
                  <a:pt x="55465" y="289560"/>
                </a:lnTo>
                <a:lnTo>
                  <a:pt x="55101" y="284480"/>
                </a:lnTo>
                <a:lnTo>
                  <a:pt x="38539" y="284480"/>
                </a:lnTo>
                <a:lnTo>
                  <a:pt x="30735" y="271780"/>
                </a:lnTo>
                <a:lnTo>
                  <a:pt x="23301" y="260350"/>
                </a:lnTo>
                <a:lnTo>
                  <a:pt x="16317" y="251460"/>
                </a:lnTo>
                <a:lnTo>
                  <a:pt x="9863" y="246380"/>
                </a:lnTo>
                <a:lnTo>
                  <a:pt x="1849" y="242570"/>
                </a:lnTo>
                <a:close/>
              </a:path>
              <a:path w="276225" h="515620">
                <a:moveTo>
                  <a:pt x="181071" y="326390"/>
                </a:moveTo>
                <a:lnTo>
                  <a:pt x="133216" y="326390"/>
                </a:lnTo>
                <a:lnTo>
                  <a:pt x="148911" y="327660"/>
                </a:lnTo>
                <a:lnTo>
                  <a:pt x="159342" y="327660"/>
                </a:lnTo>
                <a:lnTo>
                  <a:pt x="161771" y="332740"/>
                </a:lnTo>
                <a:lnTo>
                  <a:pt x="162126" y="345440"/>
                </a:lnTo>
                <a:lnTo>
                  <a:pt x="160524" y="356870"/>
                </a:lnTo>
                <a:lnTo>
                  <a:pt x="157081" y="363220"/>
                </a:lnTo>
                <a:lnTo>
                  <a:pt x="134325" y="364490"/>
                </a:lnTo>
                <a:lnTo>
                  <a:pt x="263156" y="364490"/>
                </a:lnTo>
                <a:lnTo>
                  <a:pt x="263019" y="360680"/>
                </a:lnTo>
                <a:lnTo>
                  <a:pt x="178328" y="360680"/>
                </a:lnTo>
                <a:lnTo>
                  <a:pt x="176371" y="355600"/>
                </a:lnTo>
                <a:lnTo>
                  <a:pt x="176023" y="344170"/>
                </a:lnTo>
                <a:lnTo>
                  <a:pt x="177514" y="332740"/>
                </a:lnTo>
                <a:lnTo>
                  <a:pt x="181071" y="326390"/>
                </a:lnTo>
                <a:close/>
              </a:path>
              <a:path w="276225" h="515620">
                <a:moveTo>
                  <a:pt x="209464" y="322580"/>
                </a:moveTo>
                <a:lnTo>
                  <a:pt x="61133" y="322580"/>
                </a:lnTo>
                <a:lnTo>
                  <a:pt x="80760" y="325120"/>
                </a:lnTo>
                <a:lnTo>
                  <a:pt x="91625" y="327660"/>
                </a:lnTo>
                <a:lnTo>
                  <a:pt x="96794" y="335280"/>
                </a:lnTo>
                <a:lnTo>
                  <a:pt x="99334" y="355600"/>
                </a:lnTo>
                <a:lnTo>
                  <a:pt x="99664" y="359410"/>
                </a:lnTo>
                <a:lnTo>
                  <a:pt x="90533" y="360680"/>
                </a:lnTo>
                <a:lnTo>
                  <a:pt x="119578" y="360680"/>
                </a:lnTo>
                <a:lnTo>
                  <a:pt x="115583" y="355600"/>
                </a:lnTo>
                <a:lnTo>
                  <a:pt x="113101" y="332740"/>
                </a:lnTo>
                <a:lnTo>
                  <a:pt x="119024" y="327660"/>
                </a:lnTo>
                <a:lnTo>
                  <a:pt x="133216" y="326390"/>
                </a:lnTo>
                <a:lnTo>
                  <a:pt x="181071" y="326390"/>
                </a:lnTo>
                <a:lnTo>
                  <a:pt x="187973" y="325120"/>
                </a:lnTo>
                <a:lnTo>
                  <a:pt x="209464" y="322580"/>
                </a:lnTo>
                <a:close/>
              </a:path>
              <a:path w="276225" h="515620">
                <a:moveTo>
                  <a:pt x="262080" y="322580"/>
                </a:moveTo>
                <a:lnTo>
                  <a:pt x="209464" y="322580"/>
                </a:lnTo>
                <a:lnTo>
                  <a:pt x="216009" y="325120"/>
                </a:lnTo>
                <a:lnTo>
                  <a:pt x="205024" y="346710"/>
                </a:lnTo>
                <a:lnTo>
                  <a:pt x="200528" y="353060"/>
                </a:lnTo>
                <a:lnTo>
                  <a:pt x="195689" y="358140"/>
                </a:lnTo>
                <a:lnTo>
                  <a:pt x="191104" y="358140"/>
                </a:lnTo>
                <a:lnTo>
                  <a:pt x="185415" y="359410"/>
                </a:lnTo>
                <a:lnTo>
                  <a:pt x="178328" y="360680"/>
                </a:lnTo>
                <a:lnTo>
                  <a:pt x="263019" y="360680"/>
                </a:lnTo>
                <a:lnTo>
                  <a:pt x="262426" y="344170"/>
                </a:lnTo>
                <a:lnTo>
                  <a:pt x="262080" y="322580"/>
                </a:lnTo>
                <a:close/>
              </a:path>
              <a:path w="276225" h="515620">
                <a:moveTo>
                  <a:pt x="112582" y="267970"/>
                </a:moveTo>
                <a:lnTo>
                  <a:pt x="89134" y="267970"/>
                </a:lnTo>
                <a:lnTo>
                  <a:pt x="94052" y="275590"/>
                </a:lnTo>
                <a:lnTo>
                  <a:pt x="95638" y="295910"/>
                </a:lnTo>
                <a:lnTo>
                  <a:pt x="89615" y="300990"/>
                </a:lnTo>
                <a:lnTo>
                  <a:pt x="76077" y="302260"/>
                </a:lnTo>
                <a:lnTo>
                  <a:pt x="137621" y="302260"/>
                </a:lnTo>
                <a:lnTo>
                  <a:pt x="119720" y="300990"/>
                </a:lnTo>
                <a:lnTo>
                  <a:pt x="111488" y="295910"/>
                </a:lnTo>
                <a:lnTo>
                  <a:pt x="111015" y="289560"/>
                </a:lnTo>
                <a:lnTo>
                  <a:pt x="110577" y="280670"/>
                </a:lnTo>
                <a:lnTo>
                  <a:pt x="110692" y="276860"/>
                </a:lnTo>
                <a:lnTo>
                  <a:pt x="111136" y="270510"/>
                </a:lnTo>
                <a:lnTo>
                  <a:pt x="112582" y="267970"/>
                </a:lnTo>
                <a:close/>
              </a:path>
              <a:path w="276225" h="515620">
                <a:moveTo>
                  <a:pt x="233727" y="262890"/>
                </a:moveTo>
                <a:lnTo>
                  <a:pt x="143081" y="262890"/>
                </a:lnTo>
                <a:lnTo>
                  <a:pt x="158070" y="264160"/>
                </a:lnTo>
                <a:lnTo>
                  <a:pt x="163465" y="273050"/>
                </a:lnTo>
                <a:lnTo>
                  <a:pt x="163736" y="295910"/>
                </a:lnTo>
                <a:lnTo>
                  <a:pt x="155519" y="300990"/>
                </a:lnTo>
                <a:lnTo>
                  <a:pt x="137621" y="302260"/>
                </a:lnTo>
                <a:lnTo>
                  <a:pt x="199004" y="302260"/>
                </a:lnTo>
                <a:lnTo>
                  <a:pt x="185464" y="300990"/>
                </a:lnTo>
                <a:lnTo>
                  <a:pt x="179446" y="295910"/>
                </a:lnTo>
                <a:lnTo>
                  <a:pt x="179390" y="280670"/>
                </a:lnTo>
                <a:lnTo>
                  <a:pt x="180444" y="271780"/>
                </a:lnTo>
                <a:lnTo>
                  <a:pt x="183345" y="267970"/>
                </a:lnTo>
                <a:lnTo>
                  <a:pt x="235379" y="267970"/>
                </a:lnTo>
                <a:lnTo>
                  <a:pt x="234808" y="265430"/>
                </a:lnTo>
                <a:lnTo>
                  <a:pt x="233727" y="262890"/>
                </a:lnTo>
                <a:close/>
              </a:path>
              <a:path w="276225" h="515620">
                <a:moveTo>
                  <a:pt x="235379" y="267970"/>
                </a:moveTo>
                <a:lnTo>
                  <a:pt x="201919" y="267970"/>
                </a:lnTo>
                <a:lnTo>
                  <a:pt x="213155" y="269240"/>
                </a:lnTo>
                <a:lnTo>
                  <a:pt x="218413" y="276860"/>
                </a:lnTo>
                <a:lnTo>
                  <a:pt x="219057" y="294640"/>
                </a:lnTo>
                <a:lnTo>
                  <a:pt x="212668" y="299720"/>
                </a:lnTo>
                <a:lnTo>
                  <a:pt x="199004" y="302260"/>
                </a:lnTo>
                <a:lnTo>
                  <a:pt x="262964" y="302260"/>
                </a:lnTo>
                <a:lnTo>
                  <a:pt x="265319" y="285750"/>
                </a:lnTo>
                <a:lnTo>
                  <a:pt x="237053" y="285750"/>
                </a:lnTo>
                <a:lnTo>
                  <a:pt x="236970" y="278130"/>
                </a:lnTo>
                <a:lnTo>
                  <a:pt x="236235" y="271780"/>
                </a:lnTo>
                <a:lnTo>
                  <a:pt x="235379" y="267970"/>
                </a:lnTo>
                <a:close/>
              </a:path>
              <a:path w="276225" h="515620">
                <a:moveTo>
                  <a:pt x="274238" y="242570"/>
                </a:moveTo>
                <a:lnTo>
                  <a:pt x="244999" y="271780"/>
                </a:lnTo>
                <a:lnTo>
                  <a:pt x="237053" y="285750"/>
                </a:lnTo>
                <a:lnTo>
                  <a:pt x="265319" y="285750"/>
                </a:lnTo>
                <a:lnTo>
                  <a:pt x="266225" y="279400"/>
                </a:lnTo>
                <a:lnTo>
                  <a:pt x="273006" y="257810"/>
                </a:lnTo>
                <a:lnTo>
                  <a:pt x="276088" y="246380"/>
                </a:lnTo>
                <a:lnTo>
                  <a:pt x="274238" y="242570"/>
                </a:lnTo>
                <a:close/>
              </a:path>
              <a:path w="276225" h="515620">
                <a:moveTo>
                  <a:pt x="156357" y="5079"/>
                </a:moveTo>
                <a:lnTo>
                  <a:pt x="154160" y="6350"/>
                </a:lnTo>
                <a:lnTo>
                  <a:pt x="107983" y="6350"/>
                </a:lnTo>
                <a:lnTo>
                  <a:pt x="104452" y="10160"/>
                </a:lnTo>
                <a:lnTo>
                  <a:pt x="71391" y="48260"/>
                </a:lnTo>
                <a:lnTo>
                  <a:pt x="55760" y="97790"/>
                </a:lnTo>
                <a:lnTo>
                  <a:pt x="54567" y="104140"/>
                </a:lnTo>
                <a:lnTo>
                  <a:pt x="55646" y="110490"/>
                </a:lnTo>
                <a:lnTo>
                  <a:pt x="56992" y="111760"/>
                </a:lnTo>
                <a:lnTo>
                  <a:pt x="51161" y="119380"/>
                </a:lnTo>
                <a:lnTo>
                  <a:pt x="46813" y="132080"/>
                </a:lnTo>
                <a:lnTo>
                  <a:pt x="45523" y="148590"/>
                </a:lnTo>
                <a:lnTo>
                  <a:pt x="48864" y="161290"/>
                </a:lnTo>
                <a:lnTo>
                  <a:pt x="44234" y="170180"/>
                </a:lnTo>
                <a:lnTo>
                  <a:pt x="41162" y="184150"/>
                </a:lnTo>
                <a:lnTo>
                  <a:pt x="40699" y="199390"/>
                </a:lnTo>
                <a:lnTo>
                  <a:pt x="43899" y="210820"/>
                </a:lnTo>
                <a:lnTo>
                  <a:pt x="40400" y="222250"/>
                </a:lnTo>
                <a:lnTo>
                  <a:pt x="38808" y="234950"/>
                </a:lnTo>
                <a:lnTo>
                  <a:pt x="38695" y="237490"/>
                </a:lnTo>
                <a:lnTo>
                  <a:pt x="39157" y="250190"/>
                </a:lnTo>
                <a:lnTo>
                  <a:pt x="42438" y="260350"/>
                </a:lnTo>
                <a:lnTo>
                  <a:pt x="39416" y="266700"/>
                </a:lnTo>
                <a:lnTo>
                  <a:pt x="38209" y="275590"/>
                </a:lnTo>
                <a:lnTo>
                  <a:pt x="38539" y="284480"/>
                </a:lnTo>
                <a:lnTo>
                  <a:pt x="55101" y="284480"/>
                </a:lnTo>
                <a:lnTo>
                  <a:pt x="54829" y="280670"/>
                </a:lnTo>
                <a:lnTo>
                  <a:pt x="55338" y="273050"/>
                </a:lnTo>
                <a:lnTo>
                  <a:pt x="58199" y="270510"/>
                </a:lnTo>
                <a:lnTo>
                  <a:pt x="78109" y="267970"/>
                </a:lnTo>
                <a:lnTo>
                  <a:pt x="112582" y="267970"/>
                </a:lnTo>
                <a:lnTo>
                  <a:pt x="114028" y="265430"/>
                </a:lnTo>
                <a:lnTo>
                  <a:pt x="143081" y="262890"/>
                </a:lnTo>
                <a:lnTo>
                  <a:pt x="233727" y="262890"/>
                </a:lnTo>
                <a:lnTo>
                  <a:pt x="232646" y="260350"/>
                </a:lnTo>
                <a:lnTo>
                  <a:pt x="236679" y="248920"/>
                </a:lnTo>
                <a:lnTo>
                  <a:pt x="236834" y="246380"/>
                </a:lnTo>
                <a:lnTo>
                  <a:pt x="61151" y="246380"/>
                </a:lnTo>
                <a:lnTo>
                  <a:pt x="54960" y="242570"/>
                </a:lnTo>
                <a:lnTo>
                  <a:pt x="54725" y="237490"/>
                </a:lnTo>
                <a:lnTo>
                  <a:pt x="54602" y="228600"/>
                </a:lnTo>
                <a:lnTo>
                  <a:pt x="55635" y="220980"/>
                </a:lnTo>
                <a:lnTo>
                  <a:pt x="58872" y="217170"/>
                </a:lnTo>
                <a:lnTo>
                  <a:pt x="79473" y="209550"/>
                </a:lnTo>
                <a:lnTo>
                  <a:pt x="90285" y="208280"/>
                </a:lnTo>
                <a:lnTo>
                  <a:pt x="112110" y="208280"/>
                </a:lnTo>
                <a:lnTo>
                  <a:pt x="114549" y="204470"/>
                </a:lnTo>
                <a:lnTo>
                  <a:pt x="125765" y="201930"/>
                </a:lnTo>
                <a:lnTo>
                  <a:pt x="233571" y="201930"/>
                </a:lnTo>
                <a:lnTo>
                  <a:pt x="234249" y="199390"/>
                </a:lnTo>
                <a:lnTo>
                  <a:pt x="234043" y="194310"/>
                </a:lnTo>
                <a:lnTo>
                  <a:pt x="211272" y="194310"/>
                </a:lnTo>
                <a:lnTo>
                  <a:pt x="205592" y="191770"/>
                </a:lnTo>
                <a:lnTo>
                  <a:pt x="63358" y="191770"/>
                </a:lnTo>
                <a:lnTo>
                  <a:pt x="57386" y="190500"/>
                </a:lnTo>
                <a:lnTo>
                  <a:pt x="82480" y="152400"/>
                </a:lnTo>
                <a:lnTo>
                  <a:pt x="93098" y="148590"/>
                </a:lnTo>
                <a:lnTo>
                  <a:pt x="113779" y="148590"/>
                </a:lnTo>
                <a:lnTo>
                  <a:pt x="117254" y="142240"/>
                </a:lnTo>
                <a:lnTo>
                  <a:pt x="127543" y="139700"/>
                </a:lnTo>
                <a:lnTo>
                  <a:pt x="207260" y="139700"/>
                </a:lnTo>
                <a:lnTo>
                  <a:pt x="204900" y="138430"/>
                </a:lnTo>
                <a:lnTo>
                  <a:pt x="62987" y="138430"/>
                </a:lnTo>
                <a:lnTo>
                  <a:pt x="64392" y="123190"/>
                </a:lnTo>
                <a:lnTo>
                  <a:pt x="66178" y="115570"/>
                </a:lnTo>
                <a:lnTo>
                  <a:pt x="69692" y="110490"/>
                </a:lnTo>
                <a:lnTo>
                  <a:pt x="87690" y="96520"/>
                </a:lnTo>
                <a:lnTo>
                  <a:pt x="97994" y="88900"/>
                </a:lnTo>
                <a:lnTo>
                  <a:pt x="117852" y="88900"/>
                </a:lnTo>
                <a:lnTo>
                  <a:pt x="118499" y="85090"/>
                </a:lnTo>
                <a:lnTo>
                  <a:pt x="119337" y="83820"/>
                </a:lnTo>
                <a:lnTo>
                  <a:pt x="76309" y="83820"/>
                </a:lnTo>
                <a:lnTo>
                  <a:pt x="71029" y="82550"/>
                </a:lnTo>
                <a:lnTo>
                  <a:pt x="88388" y="45720"/>
                </a:lnTo>
                <a:lnTo>
                  <a:pt x="100668" y="34290"/>
                </a:lnTo>
                <a:lnTo>
                  <a:pt x="106458" y="29210"/>
                </a:lnTo>
                <a:lnTo>
                  <a:pt x="123673" y="29210"/>
                </a:lnTo>
                <a:lnTo>
                  <a:pt x="124023" y="27940"/>
                </a:lnTo>
                <a:lnTo>
                  <a:pt x="128200" y="20320"/>
                </a:lnTo>
                <a:lnTo>
                  <a:pt x="136342" y="16510"/>
                </a:lnTo>
                <a:lnTo>
                  <a:pt x="176569" y="16510"/>
                </a:lnTo>
                <a:lnTo>
                  <a:pt x="172575" y="12700"/>
                </a:lnTo>
                <a:lnTo>
                  <a:pt x="169044" y="8890"/>
                </a:lnTo>
                <a:lnTo>
                  <a:pt x="160586" y="6350"/>
                </a:lnTo>
                <a:lnTo>
                  <a:pt x="120937" y="6350"/>
                </a:lnTo>
                <a:lnTo>
                  <a:pt x="118727" y="5079"/>
                </a:lnTo>
                <a:lnTo>
                  <a:pt x="156357" y="5079"/>
                </a:lnTo>
                <a:close/>
              </a:path>
              <a:path w="276225" h="515620">
                <a:moveTo>
                  <a:pt x="112110" y="208280"/>
                </a:moveTo>
                <a:lnTo>
                  <a:pt x="90285" y="208280"/>
                </a:lnTo>
                <a:lnTo>
                  <a:pt x="94401" y="215900"/>
                </a:lnTo>
                <a:lnTo>
                  <a:pt x="94915" y="236220"/>
                </a:lnTo>
                <a:lnTo>
                  <a:pt x="88616" y="242570"/>
                </a:lnTo>
                <a:lnTo>
                  <a:pt x="74866" y="246380"/>
                </a:lnTo>
                <a:lnTo>
                  <a:pt x="200220" y="246380"/>
                </a:lnTo>
                <a:lnTo>
                  <a:pt x="186470" y="242570"/>
                </a:lnTo>
                <a:lnTo>
                  <a:pt x="185212" y="241300"/>
                </a:lnTo>
                <a:lnTo>
                  <a:pt x="155247" y="241300"/>
                </a:lnTo>
                <a:lnTo>
                  <a:pt x="139737" y="240030"/>
                </a:lnTo>
                <a:lnTo>
                  <a:pt x="113990" y="238760"/>
                </a:lnTo>
                <a:lnTo>
                  <a:pt x="111184" y="233680"/>
                </a:lnTo>
                <a:lnTo>
                  <a:pt x="110231" y="222250"/>
                </a:lnTo>
                <a:lnTo>
                  <a:pt x="111297" y="209550"/>
                </a:lnTo>
                <a:lnTo>
                  <a:pt x="112110" y="208280"/>
                </a:lnTo>
                <a:close/>
              </a:path>
              <a:path w="276225" h="515620">
                <a:moveTo>
                  <a:pt x="231876" y="208280"/>
                </a:moveTo>
                <a:lnTo>
                  <a:pt x="182722" y="208280"/>
                </a:lnTo>
                <a:lnTo>
                  <a:pt x="200961" y="212090"/>
                </a:lnTo>
                <a:lnTo>
                  <a:pt x="212310" y="215900"/>
                </a:lnTo>
                <a:lnTo>
                  <a:pt x="218216" y="224790"/>
                </a:lnTo>
                <a:lnTo>
                  <a:pt x="220124" y="242570"/>
                </a:lnTo>
                <a:lnTo>
                  <a:pt x="213937" y="246380"/>
                </a:lnTo>
                <a:lnTo>
                  <a:pt x="236834" y="246380"/>
                </a:lnTo>
                <a:lnTo>
                  <a:pt x="237528" y="234950"/>
                </a:lnTo>
                <a:lnTo>
                  <a:pt x="235573" y="220980"/>
                </a:lnTo>
                <a:lnTo>
                  <a:pt x="231198" y="210820"/>
                </a:lnTo>
                <a:lnTo>
                  <a:pt x="231876" y="208280"/>
                </a:lnTo>
                <a:close/>
              </a:path>
              <a:path w="276225" h="515620">
                <a:moveTo>
                  <a:pt x="233571" y="201930"/>
                </a:moveTo>
                <a:lnTo>
                  <a:pt x="142282" y="201930"/>
                </a:lnTo>
                <a:lnTo>
                  <a:pt x="157290" y="203200"/>
                </a:lnTo>
                <a:lnTo>
                  <a:pt x="163977" y="209550"/>
                </a:lnTo>
                <a:lnTo>
                  <a:pt x="162626" y="233680"/>
                </a:lnTo>
                <a:lnTo>
                  <a:pt x="155247" y="241300"/>
                </a:lnTo>
                <a:lnTo>
                  <a:pt x="185212" y="241300"/>
                </a:lnTo>
                <a:lnTo>
                  <a:pt x="180182" y="236220"/>
                </a:lnTo>
                <a:lnTo>
                  <a:pt x="179859" y="229870"/>
                </a:lnTo>
                <a:lnTo>
                  <a:pt x="179562" y="220980"/>
                </a:lnTo>
                <a:lnTo>
                  <a:pt x="180209" y="212090"/>
                </a:lnTo>
                <a:lnTo>
                  <a:pt x="182722" y="208280"/>
                </a:lnTo>
                <a:lnTo>
                  <a:pt x="231876" y="208280"/>
                </a:lnTo>
                <a:lnTo>
                  <a:pt x="233571" y="201930"/>
                </a:lnTo>
                <a:close/>
              </a:path>
              <a:path w="276225" h="515620">
                <a:moveTo>
                  <a:pt x="229105" y="148590"/>
                </a:moveTo>
                <a:lnTo>
                  <a:pt x="179522" y="148590"/>
                </a:lnTo>
                <a:lnTo>
                  <a:pt x="188340" y="151130"/>
                </a:lnTo>
                <a:lnTo>
                  <a:pt x="200166" y="156210"/>
                </a:lnTo>
                <a:lnTo>
                  <a:pt x="210744" y="162560"/>
                </a:lnTo>
                <a:lnTo>
                  <a:pt x="215819" y="170180"/>
                </a:lnTo>
                <a:lnTo>
                  <a:pt x="216363" y="190500"/>
                </a:lnTo>
                <a:lnTo>
                  <a:pt x="211272" y="194310"/>
                </a:lnTo>
                <a:lnTo>
                  <a:pt x="234043" y="194310"/>
                </a:lnTo>
                <a:lnTo>
                  <a:pt x="233681" y="185420"/>
                </a:lnTo>
                <a:lnTo>
                  <a:pt x="230627" y="171450"/>
                </a:lnTo>
                <a:lnTo>
                  <a:pt x="226220" y="161290"/>
                </a:lnTo>
                <a:lnTo>
                  <a:pt x="229199" y="149860"/>
                </a:lnTo>
                <a:lnTo>
                  <a:pt x="229105" y="148590"/>
                </a:lnTo>
                <a:close/>
              </a:path>
              <a:path w="276225" h="515620">
                <a:moveTo>
                  <a:pt x="113779" y="148590"/>
                </a:moveTo>
                <a:lnTo>
                  <a:pt x="93098" y="148590"/>
                </a:lnTo>
                <a:lnTo>
                  <a:pt x="97087" y="154940"/>
                </a:lnTo>
                <a:lnTo>
                  <a:pt x="96832" y="176530"/>
                </a:lnTo>
                <a:lnTo>
                  <a:pt x="90396" y="184150"/>
                </a:lnTo>
                <a:lnTo>
                  <a:pt x="76800" y="189230"/>
                </a:lnTo>
                <a:lnTo>
                  <a:pt x="63358" y="191770"/>
                </a:lnTo>
                <a:lnTo>
                  <a:pt x="205592" y="191770"/>
                </a:lnTo>
                <a:lnTo>
                  <a:pt x="199913" y="189230"/>
                </a:lnTo>
                <a:lnTo>
                  <a:pt x="181656" y="182880"/>
                </a:lnTo>
                <a:lnTo>
                  <a:pt x="178806" y="177800"/>
                </a:lnTo>
                <a:lnTo>
                  <a:pt x="115463" y="177800"/>
                </a:lnTo>
                <a:lnTo>
                  <a:pt x="113073" y="172720"/>
                </a:lnTo>
                <a:lnTo>
                  <a:pt x="112448" y="160020"/>
                </a:lnTo>
                <a:lnTo>
                  <a:pt x="113779" y="148590"/>
                </a:lnTo>
                <a:close/>
              </a:path>
              <a:path w="276225" h="515620">
                <a:moveTo>
                  <a:pt x="139600" y="176530"/>
                </a:moveTo>
                <a:lnTo>
                  <a:pt x="115463" y="177800"/>
                </a:lnTo>
                <a:lnTo>
                  <a:pt x="154243" y="177800"/>
                </a:lnTo>
                <a:lnTo>
                  <a:pt x="139600" y="176530"/>
                </a:lnTo>
                <a:close/>
              </a:path>
              <a:path w="276225" h="515620">
                <a:moveTo>
                  <a:pt x="207260" y="139700"/>
                </a:moveTo>
                <a:lnTo>
                  <a:pt x="142122" y="139700"/>
                </a:lnTo>
                <a:lnTo>
                  <a:pt x="155303" y="140970"/>
                </a:lnTo>
                <a:lnTo>
                  <a:pt x="161399" y="148590"/>
                </a:lnTo>
                <a:lnTo>
                  <a:pt x="160980" y="171450"/>
                </a:lnTo>
                <a:lnTo>
                  <a:pt x="154243" y="177800"/>
                </a:lnTo>
                <a:lnTo>
                  <a:pt x="178806" y="177800"/>
                </a:lnTo>
                <a:lnTo>
                  <a:pt x="178093" y="176530"/>
                </a:lnTo>
                <a:lnTo>
                  <a:pt x="177064" y="163830"/>
                </a:lnTo>
                <a:lnTo>
                  <a:pt x="177798" y="153670"/>
                </a:lnTo>
                <a:lnTo>
                  <a:pt x="179522" y="148590"/>
                </a:lnTo>
                <a:lnTo>
                  <a:pt x="229105" y="148590"/>
                </a:lnTo>
                <a:lnTo>
                  <a:pt x="228544" y="140970"/>
                </a:lnTo>
                <a:lnTo>
                  <a:pt x="209621" y="140970"/>
                </a:lnTo>
                <a:lnTo>
                  <a:pt x="207260" y="139700"/>
                </a:lnTo>
                <a:close/>
              </a:path>
              <a:path w="276225" h="515620">
                <a:moveTo>
                  <a:pt x="217858" y="91440"/>
                </a:moveTo>
                <a:lnTo>
                  <a:pt x="175799" y="91440"/>
                </a:lnTo>
                <a:lnTo>
                  <a:pt x="186361" y="96520"/>
                </a:lnTo>
                <a:lnTo>
                  <a:pt x="197990" y="105410"/>
                </a:lnTo>
                <a:lnTo>
                  <a:pt x="205392" y="110490"/>
                </a:lnTo>
                <a:lnTo>
                  <a:pt x="208769" y="118110"/>
                </a:lnTo>
                <a:lnTo>
                  <a:pt x="210407" y="128270"/>
                </a:lnTo>
                <a:lnTo>
                  <a:pt x="210594" y="137160"/>
                </a:lnTo>
                <a:lnTo>
                  <a:pt x="209621" y="140970"/>
                </a:lnTo>
                <a:lnTo>
                  <a:pt x="228544" y="140970"/>
                </a:lnTo>
                <a:lnTo>
                  <a:pt x="227982" y="133350"/>
                </a:lnTo>
                <a:lnTo>
                  <a:pt x="223855" y="119380"/>
                </a:lnTo>
                <a:lnTo>
                  <a:pt x="218105" y="111760"/>
                </a:lnTo>
                <a:lnTo>
                  <a:pt x="219451" y="110490"/>
                </a:lnTo>
                <a:lnTo>
                  <a:pt x="220860" y="104140"/>
                </a:lnTo>
                <a:lnTo>
                  <a:pt x="217858" y="91440"/>
                </a:lnTo>
                <a:close/>
              </a:path>
              <a:path w="276225" h="515620">
                <a:moveTo>
                  <a:pt x="117852" y="88900"/>
                </a:moveTo>
                <a:lnTo>
                  <a:pt x="97994" y="88900"/>
                </a:lnTo>
                <a:lnTo>
                  <a:pt x="102021" y="95250"/>
                </a:lnTo>
                <a:lnTo>
                  <a:pt x="101188" y="116840"/>
                </a:lnTo>
                <a:lnTo>
                  <a:pt x="94800" y="124460"/>
                </a:lnTo>
                <a:lnTo>
                  <a:pt x="81587" y="132080"/>
                </a:lnTo>
                <a:lnTo>
                  <a:pt x="68625" y="138430"/>
                </a:lnTo>
                <a:lnTo>
                  <a:pt x="204900" y="138430"/>
                </a:lnTo>
                <a:lnTo>
                  <a:pt x="190737" y="130810"/>
                </a:lnTo>
                <a:lnTo>
                  <a:pt x="180193" y="124460"/>
                </a:lnTo>
                <a:lnTo>
                  <a:pt x="174858" y="114300"/>
                </a:lnTo>
                <a:lnTo>
                  <a:pt x="130825" y="114300"/>
                </a:lnTo>
                <a:lnTo>
                  <a:pt x="120527" y="113030"/>
                </a:lnTo>
                <a:lnTo>
                  <a:pt x="116365" y="110490"/>
                </a:lnTo>
                <a:lnTo>
                  <a:pt x="116538" y="104140"/>
                </a:lnTo>
                <a:lnTo>
                  <a:pt x="116989" y="93979"/>
                </a:lnTo>
                <a:lnTo>
                  <a:pt x="117852" y="88900"/>
                </a:lnTo>
                <a:close/>
              </a:path>
              <a:path w="276225" h="515620">
                <a:moveTo>
                  <a:pt x="186467" y="76200"/>
                </a:moveTo>
                <a:lnTo>
                  <a:pt x="140464" y="76200"/>
                </a:lnTo>
                <a:lnTo>
                  <a:pt x="151080" y="80010"/>
                </a:lnTo>
                <a:lnTo>
                  <a:pt x="156248" y="88900"/>
                </a:lnTo>
                <a:lnTo>
                  <a:pt x="158516" y="106679"/>
                </a:lnTo>
                <a:lnTo>
                  <a:pt x="158859" y="110490"/>
                </a:lnTo>
                <a:lnTo>
                  <a:pt x="157272" y="113030"/>
                </a:lnTo>
                <a:lnTo>
                  <a:pt x="153944" y="113030"/>
                </a:lnTo>
                <a:lnTo>
                  <a:pt x="143288" y="114300"/>
                </a:lnTo>
                <a:lnTo>
                  <a:pt x="174858" y="114300"/>
                </a:lnTo>
                <a:lnTo>
                  <a:pt x="171597" y="92710"/>
                </a:lnTo>
                <a:lnTo>
                  <a:pt x="175799" y="91440"/>
                </a:lnTo>
                <a:lnTo>
                  <a:pt x="217858" y="91440"/>
                </a:lnTo>
                <a:lnTo>
                  <a:pt x="216357" y="85090"/>
                </a:lnTo>
                <a:lnTo>
                  <a:pt x="202193" y="85090"/>
                </a:lnTo>
                <a:lnTo>
                  <a:pt x="193708" y="82550"/>
                </a:lnTo>
                <a:lnTo>
                  <a:pt x="189147" y="78740"/>
                </a:lnTo>
                <a:lnTo>
                  <a:pt x="186467" y="76200"/>
                </a:lnTo>
                <a:close/>
              </a:path>
              <a:path w="276225" h="515620">
                <a:moveTo>
                  <a:pt x="191216" y="30479"/>
                </a:moveTo>
                <a:lnTo>
                  <a:pt x="168206" y="30479"/>
                </a:lnTo>
                <a:lnTo>
                  <a:pt x="172562" y="34290"/>
                </a:lnTo>
                <a:lnTo>
                  <a:pt x="191859" y="54610"/>
                </a:lnTo>
                <a:lnTo>
                  <a:pt x="201656" y="73660"/>
                </a:lnTo>
                <a:lnTo>
                  <a:pt x="202193" y="85090"/>
                </a:lnTo>
                <a:lnTo>
                  <a:pt x="216357" y="85090"/>
                </a:lnTo>
                <a:lnTo>
                  <a:pt x="212755" y="69850"/>
                </a:lnTo>
                <a:lnTo>
                  <a:pt x="204830" y="49529"/>
                </a:lnTo>
                <a:lnTo>
                  <a:pt x="192547" y="31750"/>
                </a:lnTo>
                <a:lnTo>
                  <a:pt x="191216" y="30479"/>
                </a:lnTo>
                <a:close/>
              </a:path>
              <a:path w="276225" h="515620">
                <a:moveTo>
                  <a:pt x="123673" y="29210"/>
                </a:moveTo>
                <a:lnTo>
                  <a:pt x="106458" y="29210"/>
                </a:lnTo>
                <a:lnTo>
                  <a:pt x="109193" y="31750"/>
                </a:lnTo>
                <a:lnTo>
                  <a:pt x="109408" y="40640"/>
                </a:lnTo>
                <a:lnTo>
                  <a:pt x="85076" y="78740"/>
                </a:lnTo>
                <a:lnTo>
                  <a:pt x="76309" y="83820"/>
                </a:lnTo>
                <a:lnTo>
                  <a:pt x="119337" y="83820"/>
                </a:lnTo>
                <a:lnTo>
                  <a:pt x="121851" y="80010"/>
                </a:lnTo>
                <a:lnTo>
                  <a:pt x="140464" y="76200"/>
                </a:lnTo>
                <a:lnTo>
                  <a:pt x="186467" y="76200"/>
                </a:lnTo>
                <a:lnTo>
                  <a:pt x="183788" y="73660"/>
                </a:lnTo>
                <a:lnTo>
                  <a:pt x="177711" y="68579"/>
                </a:lnTo>
                <a:lnTo>
                  <a:pt x="171000" y="63500"/>
                </a:lnTo>
                <a:lnTo>
                  <a:pt x="166631" y="60960"/>
                </a:lnTo>
                <a:lnTo>
                  <a:pt x="166562" y="59690"/>
                </a:lnTo>
                <a:lnTo>
                  <a:pt x="124264" y="59690"/>
                </a:lnTo>
                <a:lnTo>
                  <a:pt x="122423" y="48260"/>
                </a:lnTo>
                <a:lnTo>
                  <a:pt x="121572" y="36829"/>
                </a:lnTo>
                <a:lnTo>
                  <a:pt x="123673" y="29210"/>
                </a:lnTo>
                <a:close/>
              </a:path>
              <a:path w="276225" h="515620">
                <a:moveTo>
                  <a:pt x="176569" y="16510"/>
                </a:moveTo>
                <a:lnTo>
                  <a:pt x="136342" y="16510"/>
                </a:lnTo>
                <a:lnTo>
                  <a:pt x="145122" y="19050"/>
                </a:lnTo>
                <a:lnTo>
                  <a:pt x="151214" y="30479"/>
                </a:lnTo>
                <a:lnTo>
                  <a:pt x="152547" y="43179"/>
                </a:lnTo>
                <a:lnTo>
                  <a:pt x="152700" y="48260"/>
                </a:lnTo>
                <a:lnTo>
                  <a:pt x="152788" y="53340"/>
                </a:lnTo>
                <a:lnTo>
                  <a:pt x="152903" y="57150"/>
                </a:lnTo>
                <a:lnTo>
                  <a:pt x="136177" y="59690"/>
                </a:lnTo>
                <a:lnTo>
                  <a:pt x="166562" y="59690"/>
                </a:lnTo>
                <a:lnTo>
                  <a:pt x="166003" y="49529"/>
                </a:lnTo>
                <a:lnTo>
                  <a:pt x="166035" y="39370"/>
                </a:lnTo>
                <a:lnTo>
                  <a:pt x="165425" y="30479"/>
                </a:lnTo>
                <a:lnTo>
                  <a:pt x="191216" y="30479"/>
                </a:lnTo>
                <a:lnTo>
                  <a:pt x="176569" y="16510"/>
                </a:lnTo>
                <a:close/>
              </a:path>
              <a:path w="276225" h="515620">
                <a:moveTo>
                  <a:pt x="137539" y="0"/>
                </a:moveTo>
                <a:lnTo>
                  <a:pt x="129057" y="1270"/>
                </a:lnTo>
                <a:lnTo>
                  <a:pt x="120937" y="6350"/>
                </a:lnTo>
                <a:lnTo>
                  <a:pt x="154160" y="6350"/>
                </a:lnTo>
                <a:lnTo>
                  <a:pt x="146026" y="1270"/>
                </a:lnTo>
                <a:lnTo>
                  <a:pt x="137539" y="0"/>
                </a:lnTo>
                <a:close/>
              </a:path>
            </a:pathLst>
          </a:custGeom>
          <a:solidFill>
            <a:srgbClr val="916F49"/>
          </a:solidFill>
        </p:spPr>
        <p:txBody>
          <a:bodyPr wrap="square" lIns="0" tIns="0" rIns="0" bIns="0" rtlCol="0"/>
          <a:lstStyle/>
          <a:p>
            <a:endParaRPr/>
          </a:p>
        </p:txBody>
      </p:sp>
      <p:sp>
        <p:nvSpPr>
          <p:cNvPr id="49" name="object 81">
            <a:extLst>
              <a:ext uri="{FF2B5EF4-FFF2-40B4-BE49-F238E27FC236}">
                <a16:creationId xmlns:a16="http://schemas.microsoft.com/office/drawing/2014/main" id="{024A6B62-62FF-AB4D-AA33-E9078E9FB946}"/>
              </a:ext>
            </a:extLst>
          </p:cNvPr>
          <p:cNvSpPr txBox="1"/>
          <p:nvPr/>
        </p:nvSpPr>
        <p:spPr>
          <a:xfrm>
            <a:off x="1159787" y="5031417"/>
            <a:ext cx="1072265" cy="450873"/>
          </a:xfrm>
          <a:prstGeom prst="rect">
            <a:avLst/>
          </a:prstGeom>
          <a:solidFill>
            <a:srgbClr val="E17920"/>
          </a:solidFill>
        </p:spPr>
        <p:txBody>
          <a:bodyPr vert="horz" wrap="square" lIns="0" tIns="78740" rIns="0" bIns="0" rtlCol="0">
            <a:spAutoFit/>
          </a:bodyPr>
          <a:lstStyle/>
          <a:p>
            <a:pPr marL="128270" marR="119380" algn="ctr">
              <a:lnSpc>
                <a:spcPct val="100000"/>
              </a:lnSpc>
              <a:spcBef>
                <a:spcPts val="620"/>
              </a:spcBef>
            </a:pPr>
            <a:endParaRPr sz="900" b="1" dirty="0">
              <a:latin typeface="Helvetica" pitchFamily="2" charset="0"/>
              <a:cs typeface="DIN Alternate"/>
            </a:endParaRPr>
          </a:p>
        </p:txBody>
      </p:sp>
      <p:sp>
        <p:nvSpPr>
          <p:cNvPr id="50" name="object 82">
            <a:hlinkClick r:id="rId3" action="ppaction://hlinksldjump"/>
            <a:extLst>
              <a:ext uri="{FF2B5EF4-FFF2-40B4-BE49-F238E27FC236}">
                <a16:creationId xmlns:a16="http://schemas.microsoft.com/office/drawing/2014/main" id="{2A4F32AB-FE55-BD4D-A75D-1ECFC90A4E2A}"/>
              </a:ext>
            </a:extLst>
          </p:cNvPr>
          <p:cNvSpPr txBox="1"/>
          <p:nvPr/>
        </p:nvSpPr>
        <p:spPr>
          <a:xfrm>
            <a:off x="1159786" y="4796491"/>
            <a:ext cx="1079499" cy="248189"/>
          </a:xfrm>
          <a:prstGeom prst="rect">
            <a:avLst/>
          </a:prstGeom>
          <a:solidFill>
            <a:srgbClr val="D99E36"/>
          </a:solidFill>
        </p:spPr>
        <p:txBody>
          <a:bodyPr vert="horz" wrap="square" lIns="0" tIns="35560" rIns="0" bIns="0" rtlCol="0">
            <a:spAutoFit/>
          </a:bodyPr>
          <a:lstStyle/>
          <a:p>
            <a:pPr marL="115570" algn="ctr">
              <a:lnSpc>
                <a:spcPct val="100000"/>
              </a:lnSpc>
              <a:spcBef>
                <a:spcPts val="280"/>
              </a:spcBef>
            </a:pPr>
            <a:endParaRPr sz="900" b="1" dirty="0">
              <a:latin typeface="Helvetica" pitchFamily="2" charset="0"/>
              <a:cs typeface="DIN Alternate"/>
            </a:endParaRPr>
          </a:p>
        </p:txBody>
      </p:sp>
      <p:sp>
        <p:nvSpPr>
          <p:cNvPr id="51" name="object 83">
            <a:extLst>
              <a:ext uri="{FF2B5EF4-FFF2-40B4-BE49-F238E27FC236}">
                <a16:creationId xmlns:a16="http://schemas.microsoft.com/office/drawing/2014/main" id="{0B9B09EA-F3A3-9746-9025-4B2FECC93604}"/>
              </a:ext>
            </a:extLst>
          </p:cNvPr>
          <p:cNvSpPr txBox="1"/>
          <p:nvPr/>
        </p:nvSpPr>
        <p:spPr>
          <a:xfrm>
            <a:off x="326496" y="5945201"/>
            <a:ext cx="472541" cy="278346"/>
          </a:xfrm>
          <a:prstGeom prst="rect">
            <a:avLst/>
          </a:prstGeom>
        </p:spPr>
        <p:txBody>
          <a:bodyPr vert="horz" wrap="square" lIns="0" tIns="25400" rIns="0" bIns="0" rtlCol="0">
            <a:spAutoFit/>
          </a:bodyPr>
          <a:lstStyle/>
          <a:p>
            <a:pPr marL="12700" marR="5080" algn="ctr">
              <a:lnSpc>
                <a:spcPts val="1000"/>
              </a:lnSpc>
              <a:spcBef>
                <a:spcPts val="200"/>
              </a:spcBef>
            </a:pPr>
            <a:r>
              <a:rPr sz="800" b="1" spc="-10" dirty="0">
                <a:solidFill>
                  <a:srgbClr val="0C374B"/>
                </a:solidFill>
                <a:latin typeface="Helvetica" pitchFamily="2" charset="0"/>
                <a:cs typeface="DIN Alternate"/>
              </a:rPr>
              <a:t>A</a:t>
            </a:r>
            <a:r>
              <a:rPr sz="800" b="1" spc="5" dirty="0">
                <a:solidFill>
                  <a:srgbClr val="0C374B"/>
                </a:solidFill>
                <a:latin typeface="Helvetica" pitchFamily="2" charset="0"/>
                <a:cs typeface="DIN Alternate"/>
              </a:rPr>
              <a:t>CT</a:t>
            </a:r>
            <a:r>
              <a:rPr sz="800" b="1" spc="-15" dirty="0">
                <a:solidFill>
                  <a:srgbClr val="0C374B"/>
                </a:solidFill>
                <a:latin typeface="Helvetica" pitchFamily="2" charset="0"/>
                <a:cs typeface="DIN Alternate"/>
              </a:rPr>
              <a:t>U</a:t>
            </a:r>
            <a:r>
              <a:rPr sz="800" b="1" spc="5" dirty="0">
                <a:solidFill>
                  <a:srgbClr val="0C374B"/>
                </a:solidFill>
                <a:latin typeface="Helvetica" pitchFamily="2" charset="0"/>
                <a:cs typeface="DIN Alternate"/>
              </a:rPr>
              <a:t>AL  INCOME</a:t>
            </a:r>
            <a:endParaRPr sz="800" b="1" dirty="0">
              <a:latin typeface="Helvetica" pitchFamily="2" charset="0"/>
              <a:cs typeface="DIN Alternate"/>
            </a:endParaRPr>
          </a:p>
        </p:txBody>
      </p:sp>
      <p:sp>
        <p:nvSpPr>
          <p:cNvPr id="52" name="object 99">
            <a:extLst>
              <a:ext uri="{FF2B5EF4-FFF2-40B4-BE49-F238E27FC236}">
                <a16:creationId xmlns:a16="http://schemas.microsoft.com/office/drawing/2014/main" id="{BFB8C89E-D86A-EC46-90D0-7D398B7777E3}"/>
              </a:ext>
            </a:extLst>
          </p:cNvPr>
          <p:cNvSpPr txBox="1"/>
          <p:nvPr/>
        </p:nvSpPr>
        <p:spPr>
          <a:xfrm>
            <a:off x="268094" y="3851613"/>
            <a:ext cx="513301" cy="282129"/>
          </a:xfrm>
          <a:prstGeom prst="rect">
            <a:avLst/>
          </a:prstGeom>
        </p:spPr>
        <p:txBody>
          <a:bodyPr vert="horz" wrap="square" lIns="0" tIns="25400" rIns="0" bIns="0" rtlCol="0">
            <a:spAutoFit/>
          </a:bodyPr>
          <a:lstStyle/>
          <a:p>
            <a:pPr marL="12065" marR="5080" algn="ctr">
              <a:lnSpc>
                <a:spcPts val="1000"/>
              </a:lnSpc>
              <a:spcBef>
                <a:spcPts val="200"/>
              </a:spcBef>
            </a:pPr>
            <a:r>
              <a:rPr sz="800" b="1" spc="5" dirty="0">
                <a:solidFill>
                  <a:srgbClr val="0C374B"/>
                </a:solidFill>
                <a:latin typeface="Helvetica" pitchFamily="2" charset="0"/>
                <a:cs typeface="DIN Alternate"/>
              </a:rPr>
              <a:t>INCOME  GAP</a:t>
            </a:r>
            <a:endParaRPr sz="800" b="1" dirty="0">
              <a:latin typeface="Helvetica" pitchFamily="2" charset="0"/>
              <a:cs typeface="DIN Alternate"/>
            </a:endParaRPr>
          </a:p>
        </p:txBody>
      </p:sp>
      <p:sp>
        <p:nvSpPr>
          <p:cNvPr id="53" name="TextBox 52">
            <a:hlinkClick r:id="rId5" action="ppaction://hlinksldjump"/>
            <a:extLst>
              <a:ext uri="{FF2B5EF4-FFF2-40B4-BE49-F238E27FC236}">
                <a16:creationId xmlns:a16="http://schemas.microsoft.com/office/drawing/2014/main" id="{394394FD-79FD-A244-87D8-6D24ABC6ECDC}"/>
              </a:ext>
            </a:extLst>
          </p:cNvPr>
          <p:cNvSpPr txBox="1"/>
          <p:nvPr/>
        </p:nvSpPr>
        <p:spPr>
          <a:xfrm>
            <a:off x="1156813" y="4851399"/>
            <a:ext cx="1112479" cy="2308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OTHER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sp>
        <p:nvSpPr>
          <p:cNvPr id="54" name="TextBox 53">
            <a:hlinkClick r:id="rId3" action="ppaction://hlinksldjump"/>
            <a:extLst>
              <a:ext uri="{FF2B5EF4-FFF2-40B4-BE49-F238E27FC236}">
                <a16:creationId xmlns:a16="http://schemas.microsoft.com/office/drawing/2014/main" id="{25FAB19C-B0BE-1841-895F-45F53DB404C5}"/>
              </a:ext>
            </a:extLst>
          </p:cNvPr>
          <p:cNvSpPr txBox="1"/>
          <p:nvPr/>
        </p:nvSpPr>
        <p:spPr>
          <a:xfrm>
            <a:off x="1151986" y="5103561"/>
            <a:ext cx="1087299" cy="3693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NET </a:t>
            </a:r>
            <a:r>
              <a:rPr lang="en-GB" sz="900" b="1" spc="5" dirty="0">
                <a:solidFill>
                  <a:srgbClr val="FFFFFF"/>
                </a:solidFill>
                <a:latin typeface="Helvetica" pitchFamily="2" charset="0"/>
                <a:cs typeface="DIN Alternate"/>
              </a:rPr>
              <a:t>OFF</a:t>
            </a:r>
            <a:r>
              <a:rPr lang="en-GB" sz="900" b="1" spc="-40" dirty="0">
                <a:solidFill>
                  <a:srgbClr val="FFFFFF"/>
                </a:solidFill>
                <a:latin typeface="Helvetica" pitchFamily="2" charset="0"/>
                <a:cs typeface="DIN Alternate"/>
              </a:rPr>
              <a:t> </a:t>
            </a:r>
            <a:r>
              <a:rPr lang="en-GB" sz="900" b="1" spc="-5" dirty="0">
                <a:solidFill>
                  <a:srgbClr val="FFFFFF"/>
                </a:solidFill>
                <a:latin typeface="Helvetica" pitchFamily="2" charset="0"/>
                <a:cs typeface="DIN Alternate"/>
              </a:rPr>
              <a:t>FARM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sp>
        <p:nvSpPr>
          <p:cNvPr id="55" name="TextBox 54">
            <a:extLst>
              <a:ext uri="{FF2B5EF4-FFF2-40B4-BE49-F238E27FC236}">
                <a16:creationId xmlns:a16="http://schemas.microsoft.com/office/drawing/2014/main" id="{AA02435D-9834-A94A-86E1-D2E5765FA697}"/>
              </a:ext>
            </a:extLst>
          </p:cNvPr>
          <p:cNvSpPr txBox="1"/>
          <p:nvPr/>
        </p:nvSpPr>
        <p:spPr>
          <a:xfrm>
            <a:off x="1235573" y="5933456"/>
            <a:ext cx="913188" cy="3693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NET</a:t>
            </a:r>
            <a:r>
              <a:rPr lang="en-GB" sz="900" b="1" spc="-65" dirty="0">
                <a:solidFill>
                  <a:srgbClr val="FFFFFF"/>
                </a:solidFill>
                <a:latin typeface="Helvetica" pitchFamily="2" charset="0"/>
                <a:cs typeface="DIN Alternate"/>
              </a:rPr>
              <a:t> </a:t>
            </a:r>
            <a:r>
              <a:rPr lang="en-GB" sz="900" b="1" spc="-5" dirty="0">
                <a:solidFill>
                  <a:srgbClr val="FFFFFF"/>
                </a:solidFill>
                <a:latin typeface="Helvetica" pitchFamily="2" charset="0"/>
                <a:cs typeface="DIN Alternate"/>
              </a:rPr>
              <a:t>FARM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pic>
        <p:nvPicPr>
          <p:cNvPr id="61" name="Picture 60">
            <a:extLst>
              <a:ext uri="{FF2B5EF4-FFF2-40B4-BE49-F238E27FC236}">
                <a16:creationId xmlns:a16="http://schemas.microsoft.com/office/drawing/2014/main" id="{AE7D609E-3B21-AB42-8609-61FAC6E3DD74}"/>
              </a:ext>
            </a:extLst>
          </p:cNvPr>
          <p:cNvPicPr>
            <a:picLocks noChangeAspect="1"/>
          </p:cNvPicPr>
          <p:nvPr/>
        </p:nvPicPr>
        <p:blipFill>
          <a:blip r:embed="rId7"/>
          <a:stretch>
            <a:fillRect/>
          </a:stretch>
        </p:blipFill>
        <p:spPr>
          <a:xfrm>
            <a:off x="509927" y="5339041"/>
            <a:ext cx="561684" cy="561684"/>
          </a:xfrm>
          <a:prstGeom prst="rect">
            <a:avLst/>
          </a:prstGeom>
        </p:spPr>
      </p:pic>
      <p:pic>
        <p:nvPicPr>
          <p:cNvPr id="62" name="Picture 61">
            <a:extLst>
              <a:ext uri="{FF2B5EF4-FFF2-40B4-BE49-F238E27FC236}">
                <a16:creationId xmlns:a16="http://schemas.microsoft.com/office/drawing/2014/main" id="{CAF2BDD0-1721-BA47-B6DC-E5F15435D995}"/>
              </a:ext>
            </a:extLst>
          </p:cNvPr>
          <p:cNvPicPr>
            <a:picLocks noChangeAspect="1"/>
          </p:cNvPicPr>
          <p:nvPr/>
        </p:nvPicPr>
        <p:blipFill>
          <a:blip r:embed="rId8"/>
          <a:stretch>
            <a:fillRect/>
          </a:stretch>
        </p:blipFill>
        <p:spPr>
          <a:xfrm>
            <a:off x="3526565" y="1926926"/>
            <a:ext cx="838200" cy="431800"/>
          </a:xfrm>
          <a:prstGeom prst="rect">
            <a:avLst/>
          </a:prstGeom>
        </p:spPr>
      </p:pic>
      <p:pic>
        <p:nvPicPr>
          <p:cNvPr id="63" name="Picture 62">
            <a:extLst>
              <a:ext uri="{FF2B5EF4-FFF2-40B4-BE49-F238E27FC236}">
                <a16:creationId xmlns:a16="http://schemas.microsoft.com/office/drawing/2014/main" id="{099039D5-9B33-5C46-B516-47DA771F7437}"/>
              </a:ext>
            </a:extLst>
          </p:cNvPr>
          <p:cNvPicPr>
            <a:picLocks noChangeAspect="1"/>
          </p:cNvPicPr>
          <p:nvPr/>
        </p:nvPicPr>
        <p:blipFill>
          <a:blip r:embed="rId9"/>
          <a:stretch>
            <a:fillRect/>
          </a:stretch>
        </p:blipFill>
        <p:spPr>
          <a:xfrm>
            <a:off x="3648970" y="2798993"/>
            <a:ext cx="622300" cy="571500"/>
          </a:xfrm>
          <a:prstGeom prst="rect">
            <a:avLst/>
          </a:prstGeom>
        </p:spPr>
      </p:pic>
      <p:pic>
        <p:nvPicPr>
          <p:cNvPr id="64" name="Picture 63">
            <a:extLst>
              <a:ext uri="{FF2B5EF4-FFF2-40B4-BE49-F238E27FC236}">
                <a16:creationId xmlns:a16="http://schemas.microsoft.com/office/drawing/2014/main" id="{F025AFEB-4956-EF4E-871A-047790E8A994}"/>
              </a:ext>
            </a:extLst>
          </p:cNvPr>
          <p:cNvPicPr>
            <a:picLocks noChangeAspect="1"/>
          </p:cNvPicPr>
          <p:nvPr/>
        </p:nvPicPr>
        <p:blipFill>
          <a:blip r:embed="rId10"/>
          <a:stretch>
            <a:fillRect/>
          </a:stretch>
        </p:blipFill>
        <p:spPr>
          <a:xfrm>
            <a:off x="3676556" y="3783533"/>
            <a:ext cx="584200" cy="495300"/>
          </a:xfrm>
          <a:prstGeom prst="rect">
            <a:avLst/>
          </a:prstGeom>
        </p:spPr>
      </p:pic>
      <p:pic>
        <p:nvPicPr>
          <p:cNvPr id="65" name="Picture 64">
            <a:hlinkClick r:id="rId3" action="ppaction://hlinksldjump"/>
            <a:extLst>
              <a:ext uri="{FF2B5EF4-FFF2-40B4-BE49-F238E27FC236}">
                <a16:creationId xmlns:a16="http://schemas.microsoft.com/office/drawing/2014/main" id="{4C9088F4-8348-8F48-AAC5-EAAC7C19A1D8}"/>
              </a:ext>
            </a:extLst>
          </p:cNvPr>
          <p:cNvPicPr>
            <a:picLocks noChangeAspect="1"/>
          </p:cNvPicPr>
          <p:nvPr/>
        </p:nvPicPr>
        <p:blipFill>
          <a:blip r:embed="rId11"/>
          <a:stretch>
            <a:fillRect/>
          </a:stretch>
        </p:blipFill>
        <p:spPr>
          <a:xfrm>
            <a:off x="3873406" y="4727117"/>
            <a:ext cx="190500" cy="520700"/>
          </a:xfrm>
          <a:prstGeom prst="rect">
            <a:avLst/>
          </a:prstGeom>
        </p:spPr>
      </p:pic>
      <p:pic>
        <p:nvPicPr>
          <p:cNvPr id="66" name="Picture 65">
            <a:hlinkClick r:id="rId4" action="ppaction://hlinksldjump"/>
            <a:extLst>
              <a:ext uri="{FF2B5EF4-FFF2-40B4-BE49-F238E27FC236}">
                <a16:creationId xmlns:a16="http://schemas.microsoft.com/office/drawing/2014/main" id="{BFFB9D74-0779-D54D-9D02-8C6B6268C9F2}"/>
              </a:ext>
            </a:extLst>
          </p:cNvPr>
          <p:cNvPicPr>
            <a:picLocks noChangeAspect="1"/>
          </p:cNvPicPr>
          <p:nvPr/>
        </p:nvPicPr>
        <p:blipFill>
          <a:blip r:embed="rId12"/>
          <a:stretch>
            <a:fillRect/>
          </a:stretch>
        </p:blipFill>
        <p:spPr>
          <a:xfrm>
            <a:off x="3599035" y="5681136"/>
            <a:ext cx="685800" cy="520700"/>
          </a:xfrm>
          <a:prstGeom prst="rect">
            <a:avLst/>
          </a:prstGeom>
        </p:spPr>
      </p:pic>
      <p:sp>
        <p:nvSpPr>
          <p:cNvPr id="67" name="object 58">
            <a:extLst>
              <a:ext uri="{FF2B5EF4-FFF2-40B4-BE49-F238E27FC236}">
                <a16:creationId xmlns:a16="http://schemas.microsoft.com/office/drawing/2014/main" id="{AA84C9FA-8E53-714B-BE8F-CFDC18E8EF1E}"/>
              </a:ext>
            </a:extLst>
          </p:cNvPr>
          <p:cNvSpPr/>
          <p:nvPr/>
        </p:nvSpPr>
        <p:spPr>
          <a:xfrm rot="5400000" flipH="1">
            <a:off x="1381527" y="2422275"/>
            <a:ext cx="45719" cy="1652782"/>
          </a:xfrm>
          <a:custGeom>
            <a:avLst/>
            <a:gdLst/>
            <a:ahLst/>
            <a:cxnLst/>
            <a:rect l="l" t="t" r="r" b="b"/>
            <a:pathLst>
              <a:path w="635" h="515619">
                <a:moveTo>
                  <a:pt x="0" y="515150"/>
                </a:moveTo>
                <a:lnTo>
                  <a:pt x="12" y="0"/>
                </a:lnTo>
              </a:path>
            </a:pathLst>
          </a:custGeom>
          <a:ln w="25400">
            <a:solidFill>
              <a:srgbClr val="D99E36"/>
            </a:solidFill>
            <a:prstDash val="dot"/>
          </a:ln>
        </p:spPr>
        <p:txBody>
          <a:bodyPr wrap="square" lIns="0" tIns="0" rIns="0" bIns="0" rtlCol="0"/>
          <a:lstStyle/>
          <a:p>
            <a:endParaRPr/>
          </a:p>
        </p:txBody>
      </p:sp>
      <p:sp>
        <p:nvSpPr>
          <p:cNvPr id="70" name="object 14">
            <a:extLst>
              <a:ext uri="{FF2B5EF4-FFF2-40B4-BE49-F238E27FC236}">
                <a16:creationId xmlns:a16="http://schemas.microsoft.com/office/drawing/2014/main" id="{604AC109-AA1F-874B-9912-FDB567FCFC0B}"/>
              </a:ext>
            </a:extLst>
          </p:cNvPr>
          <p:cNvSpPr txBox="1">
            <a:spLocks/>
          </p:cNvSpPr>
          <p:nvPr/>
        </p:nvSpPr>
        <p:spPr>
          <a:xfrm>
            <a:off x="31906" y="577527"/>
            <a:ext cx="9989493" cy="523870"/>
          </a:xfrm>
          <a:prstGeom prst="rect">
            <a:avLst/>
          </a:prstGeom>
        </p:spPr>
        <p:txBody>
          <a:bodyPr vert="horz" wrap="square" lIns="0" tIns="9543"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43" algn="ctr" defTabSz="685800">
              <a:spcBef>
                <a:spcPts val="75"/>
              </a:spcBef>
              <a:defRPr/>
            </a:pPr>
            <a:r>
              <a:rPr lang="en-US" b="1" spc="-8" dirty="0">
                <a:solidFill>
                  <a:prstClr val="black"/>
                </a:solidFill>
              </a:rPr>
              <a:t>Choosing Interventions by Income Type</a:t>
            </a:r>
            <a:endParaRPr lang="en-US" b="1" spc="-4" dirty="0">
              <a:solidFill>
                <a:prstClr val="black"/>
              </a:solidFill>
            </a:endParaRPr>
          </a:p>
        </p:txBody>
      </p:sp>
      <p:sp>
        <p:nvSpPr>
          <p:cNvPr id="71" name="object 15">
            <a:extLst>
              <a:ext uri="{FF2B5EF4-FFF2-40B4-BE49-F238E27FC236}">
                <a16:creationId xmlns:a16="http://schemas.microsoft.com/office/drawing/2014/main" id="{95108691-1383-574F-85F3-CA9FB35816BC}"/>
              </a:ext>
            </a:extLst>
          </p:cNvPr>
          <p:cNvSpPr txBox="1"/>
          <p:nvPr/>
        </p:nvSpPr>
        <p:spPr>
          <a:xfrm>
            <a:off x="4488614" y="5593883"/>
            <a:ext cx="7415106" cy="957992"/>
          </a:xfrm>
          <a:prstGeom prst="rect">
            <a:avLst/>
          </a:prstGeom>
          <a:solidFill>
            <a:srgbClr val="BCA58A"/>
          </a:solidFill>
        </p:spPr>
        <p:txBody>
          <a:bodyPr vert="horz" wrap="square" lIns="0" tIns="9049" rIns="0" bIns="0" rtlCol="0" anchor="ctr" anchorCtr="0">
            <a:noAutofit/>
          </a:bodyPr>
          <a:lstStyle/>
          <a:p>
            <a:pPr marL="296863" marR="381000" lvl="1" indent="-180975" defTabSz="685800">
              <a:lnSpc>
                <a:spcPct val="101600"/>
              </a:lnSpc>
              <a:spcBef>
                <a:spcPts val="71"/>
              </a:spcBef>
              <a:buFont typeface="Arial" panose="020B0604020202020204" pitchFamily="34" charset="0"/>
              <a:buChar char="•"/>
              <a:defRPr/>
            </a:pPr>
            <a:r>
              <a:rPr lang="en-US" sz="1200" spc="11" dirty="0">
                <a:cs typeface="DIN-Bold"/>
                <a:hlinkClick r:id="rId13" action="ppaction://hlinksldjump">
                  <a:extLst>
                    <a:ext uri="{A12FA001-AC4F-418D-AE19-62706E023703}">
                      <ahyp:hlinkClr xmlns:ahyp="http://schemas.microsoft.com/office/drawing/2018/hyperlinkcolor" val="tx"/>
                    </a:ext>
                  </a:extLst>
                </a:hlinkClick>
              </a:rPr>
              <a:t>Lower Cost of Living</a:t>
            </a:r>
            <a:endParaRPr lang="en-US" sz="1200" spc="11" dirty="0">
              <a:cs typeface="DIN-Bold"/>
            </a:endParaRPr>
          </a:p>
          <a:p>
            <a:pPr marL="296863" marR="381000" lvl="1" indent="-180975" defTabSz="685800">
              <a:lnSpc>
                <a:spcPct val="101600"/>
              </a:lnSpc>
              <a:spcBef>
                <a:spcPts val="71"/>
              </a:spcBef>
              <a:buFont typeface="Arial" panose="020B0604020202020204" pitchFamily="34" charset="0"/>
              <a:buChar char="•"/>
              <a:defRPr/>
            </a:pPr>
            <a:r>
              <a:rPr lang="en-US" sz="1200" spc="11" dirty="0">
                <a:cs typeface="DIN-Bold"/>
                <a:hlinkClick r:id="rId14" action="ppaction://hlinksldjump">
                  <a:extLst>
                    <a:ext uri="{A12FA001-AC4F-418D-AE19-62706E023703}">
                      <ahyp:hlinkClr xmlns:ahyp="http://schemas.microsoft.com/office/drawing/2018/hyperlinkcolor" val="tx"/>
                    </a:ext>
                  </a:extLst>
                </a:hlinkClick>
              </a:rPr>
              <a:t>Food Security &amp; Resilience</a:t>
            </a:r>
            <a:endParaRPr lang="en-US" sz="1200" spc="11" dirty="0">
              <a:cs typeface="DIN-Regular"/>
            </a:endParaRPr>
          </a:p>
        </p:txBody>
      </p:sp>
      <p:sp>
        <p:nvSpPr>
          <p:cNvPr id="72" name="object 15">
            <a:extLst>
              <a:ext uri="{FF2B5EF4-FFF2-40B4-BE49-F238E27FC236}">
                <a16:creationId xmlns:a16="http://schemas.microsoft.com/office/drawing/2014/main" id="{856B401D-D8C4-BA47-86E8-414C7F6A5F88}"/>
              </a:ext>
            </a:extLst>
          </p:cNvPr>
          <p:cNvSpPr txBox="1"/>
          <p:nvPr/>
        </p:nvSpPr>
        <p:spPr>
          <a:xfrm>
            <a:off x="4488614" y="4640229"/>
            <a:ext cx="7412226" cy="957854"/>
          </a:xfrm>
          <a:prstGeom prst="rect">
            <a:avLst/>
          </a:prstGeom>
          <a:solidFill>
            <a:srgbClr val="DDB990"/>
          </a:solidFill>
        </p:spPr>
        <p:txBody>
          <a:bodyPr vert="horz" wrap="square" lIns="0" tIns="9049" rIns="0" bIns="0" rtlCol="0" anchor="ctr" anchorCtr="0">
            <a:noAutofit/>
          </a:bodyPr>
          <a:lstStyle/>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15" action="ppaction://hlinksldjump">
                  <a:extLst>
                    <a:ext uri="{A12FA001-AC4F-418D-AE19-62706E023703}">
                      <ahyp:hlinkClr xmlns:ahyp="http://schemas.microsoft.com/office/drawing/2018/hyperlinkcolor" val="tx"/>
                    </a:ext>
                  </a:extLst>
                </a:hlinkClick>
              </a:rPr>
              <a:t>Price</a:t>
            </a:r>
            <a:endParaRPr lang="en-US" sz="1200" spc="11" dirty="0">
              <a:cs typeface="DIN-Regular"/>
            </a:endParaRPr>
          </a:p>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16" action="ppaction://hlinksldjump">
                  <a:extLst>
                    <a:ext uri="{A12FA001-AC4F-418D-AE19-62706E023703}">
                      <ahyp:hlinkClr xmlns:ahyp="http://schemas.microsoft.com/office/drawing/2018/hyperlinkcolor" val="tx"/>
                    </a:ext>
                  </a:extLst>
                </a:hlinkClick>
              </a:rPr>
              <a:t>Productivity</a:t>
            </a:r>
            <a:endParaRPr lang="en-US" sz="1200" spc="11" dirty="0">
              <a:cs typeface="DIN-Regular"/>
            </a:endParaRPr>
          </a:p>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17" action="ppaction://hlinksldjump">
                  <a:extLst>
                    <a:ext uri="{A12FA001-AC4F-418D-AE19-62706E023703}">
                      <ahyp:hlinkClr xmlns:ahyp="http://schemas.microsoft.com/office/drawing/2018/hyperlinkcolor" val="tx"/>
                    </a:ext>
                  </a:extLst>
                </a:hlinkClick>
              </a:rPr>
              <a:t>Cost of Production</a:t>
            </a:r>
            <a:endParaRPr lang="en-US" sz="1200" spc="11" dirty="0">
              <a:cs typeface="DIN-Regular"/>
            </a:endParaRPr>
          </a:p>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18" action="ppaction://hlinksldjump">
                  <a:extLst>
                    <a:ext uri="{A12FA001-AC4F-418D-AE19-62706E023703}">
                      <ahyp:hlinkClr xmlns:ahyp="http://schemas.microsoft.com/office/drawing/2018/hyperlinkcolor" val="tx"/>
                    </a:ext>
                  </a:extLst>
                </a:hlinkClick>
              </a:rPr>
              <a:t>Market Access</a:t>
            </a:r>
            <a:endParaRPr lang="en-US" sz="1200" spc="11" dirty="0">
              <a:cs typeface="DIN-Regular"/>
            </a:endParaRPr>
          </a:p>
        </p:txBody>
      </p:sp>
      <p:sp>
        <p:nvSpPr>
          <p:cNvPr id="73" name="object 15">
            <a:extLst>
              <a:ext uri="{FF2B5EF4-FFF2-40B4-BE49-F238E27FC236}">
                <a16:creationId xmlns:a16="http://schemas.microsoft.com/office/drawing/2014/main" id="{CC7288FF-0D8B-2449-B419-1391636BB34A}"/>
              </a:ext>
            </a:extLst>
          </p:cNvPr>
          <p:cNvSpPr txBox="1"/>
          <p:nvPr/>
        </p:nvSpPr>
        <p:spPr>
          <a:xfrm>
            <a:off x="4485734" y="3700620"/>
            <a:ext cx="7412226" cy="949343"/>
          </a:xfrm>
          <a:prstGeom prst="rect">
            <a:avLst/>
          </a:prstGeom>
          <a:solidFill>
            <a:srgbClr val="F0D2AD"/>
          </a:solidFill>
        </p:spPr>
        <p:txBody>
          <a:bodyPr vert="horz" wrap="square" lIns="0" tIns="9049" rIns="0" bIns="0" rtlCol="0" anchor="ctr" anchorCtr="0">
            <a:noAutofit/>
          </a:bodyPr>
          <a:lstStyle/>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15" action="ppaction://hlinksldjump">
                  <a:extLst>
                    <a:ext uri="{A12FA001-AC4F-418D-AE19-62706E023703}">
                      <ahyp:hlinkClr xmlns:ahyp="http://schemas.microsoft.com/office/drawing/2018/hyperlinkcolor" val="tx"/>
                    </a:ext>
                  </a:extLst>
                </a:hlinkClick>
              </a:rPr>
              <a:t>Price</a:t>
            </a:r>
            <a:endParaRPr lang="en-US" sz="1200" spc="11" dirty="0">
              <a:cs typeface="DIN-Regular"/>
            </a:endParaRPr>
          </a:p>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16" action="ppaction://hlinksldjump">
                  <a:extLst>
                    <a:ext uri="{A12FA001-AC4F-418D-AE19-62706E023703}">
                      <ahyp:hlinkClr xmlns:ahyp="http://schemas.microsoft.com/office/drawing/2018/hyperlinkcolor" val="tx"/>
                    </a:ext>
                  </a:extLst>
                </a:hlinkClick>
              </a:rPr>
              <a:t>Productivity</a:t>
            </a:r>
            <a:endParaRPr lang="en-US" sz="1200" spc="11" dirty="0">
              <a:cs typeface="DIN-Regular"/>
            </a:endParaRPr>
          </a:p>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17" action="ppaction://hlinksldjump">
                  <a:extLst>
                    <a:ext uri="{A12FA001-AC4F-418D-AE19-62706E023703}">
                      <ahyp:hlinkClr xmlns:ahyp="http://schemas.microsoft.com/office/drawing/2018/hyperlinkcolor" val="tx"/>
                    </a:ext>
                  </a:extLst>
                </a:hlinkClick>
              </a:rPr>
              <a:t>Cost of Production</a:t>
            </a:r>
            <a:endParaRPr lang="en-US" sz="1200" spc="11" dirty="0">
              <a:cs typeface="DIN-Regular"/>
            </a:endParaRPr>
          </a:p>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18" action="ppaction://hlinksldjump">
                  <a:extLst>
                    <a:ext uri="{A12FA001-AC4F-418D-AE19-62706E023703}">
                      <ahyp:hlinkClr xmlns:ahyp="http://schemas.microsoft.com/office/drawing/2018/hyperlinkcolor" val="tx"/>
                    </a:ext>
                  </a:extLst>
                </a:hlinkClick>
              </a:rPr>
              <a:t>Market Access</a:t>
            </a:r>
            <a:endParaRPr lang="en-US" sz="1200" spc="11" dirty="0">
              <a:cs typeface="DIN-Regular"/>
            </a:endParaRPr>
          </a:p>
        </p:txBody>
      </p:sp>
      <p:sp>
        <p:nvSpPr>
          <p:cNvPr id="74" name="object 15">
            <a:extLst>
              <a:ext uri="{FF2B5EF4-FFF2-40B4-BE49-F238E27FC236}">
                <a16:creationId xmlns:a16="http://schemas.microsoft.com/office/drawing/2014/main" id="{426BC30C-16DD-784B-9FD5-54D169811219}"/>
              </a:ext>
            </a:extLst>
          </p:cNvPr>
          <p:cNvSpPr txBox="1"/>
          <p:nvPr/>
        </p:nvSpPr>
        <p:spPr>
          <a:xfrm>
            <a:off x="4485734" y="2723762"/>
            <a:ext cx="7412226" cy="990357"/>
          </a:xfrm>
          <a:prstGeom prst="rect">
            <a:avLst/>
          </a:prstGeom>
          <a:solidFill>
            <a:srgbClr val="F8E4D2"/>
          </a:solidFill>
        </p:spPr>
        <p:txBody>
          <a:bodyPr vert="horz" wrap="square" lIns="0" tIns="9049" rIns="0" bIns="0" rtlCol="0" anchor="ctr" anchorCtr="0">
            <a:noAutofit/>
          </a:bodyPr>
          <a:lstStyle/>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19" action="ppaction://hlinksldjump">
                  <a:extLst>
                    <a:ext uri="{A12FA001-AC4F-418D-AE19-62706E023703}">
                      <ahyp:hlinkClr xmlns:ahyp="http://schemas.microsoft.com/office/drawing/2018/hyperlinkcolor" val="tx"/>
                    </a:ext>
                  </a:extLst>
                </a:hlinkClick>
              </a:rPr>
              <a:t>Economic Development</a:t>
            </a:r>
            <a:endParaRPr lang="en-US" sz="1200" spc="11" dirty="0">
              <a:cs typeface="DIN-Regular"/>
            </a:endParaRPr>
          </a:p>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4" action="ppaction://hlinksldjump">
                  <a:extLst>
                    <a:ext uri="{A12FA001-AC4F-418D-AE19-62706E023703}">
                      <ahyp:hlinkClr xmlns:ahyp="http://schemas.microsoft.com/office/drawing/2018/hyperlinkcolor" val="tx"/>
                    </a:ext>
                  </a:extLst>
                </a:hlinkClick>
              </a:rPr>
              <a:t>Asset Development</a:t>
            </a:r>
            <a:endParaRPr lang="en-US" sz="1200" spc="11" dirty="0">
              <a:cs typeface="DIN-Regular"/>
            </a:endParaRPr>
          </a:p>
        </p:txBody>
      </p:sp>
      <p:sp>
        <p:nvSpPr>
          <p:cNvPr id="75" name="object 15">
            <a:extLst>
              <a:ext uri="{FF2B5EF4-FFF2-40B4-BE49-F238E27FC236}">
                <a16:creationId xmlns:a16="http://schemas.microsoft.com/office/drawing/2014/main" id="{D54F2683-B1AD-3B4B-AF60-E170A4794108}"/>
              </a:ext>
            </a:extLst>
          </p:cNvPr>
          <p:cNvSpPr txBox="1"/>
          <p:nvPr/>
        </p:nvSpPr>
        <p:spPr>
          <a:xfrm>
            <a:off x="4488613" y="1788407"/>
            <a:ext cx="7417987" cy="954405"/>
          </a:xfrm>
          <a:prstGeom prst="rect">
            <a:avLst/>
          </a:prstGeom>
          <a:solidFill>
            <a:srgbClr val="F8F0D1"/>
          </a:solidFill>
        </p:spPr>
        <p:txBody>
          <a:bodyPr vert="horz" wrap="square" lIns="0" tIns="9049" rIns="0" bIns="0" rtlCol="0" anchor="ctr" anchorCtr="0">
            <a:noAutofit/>
          </a:bodyPr>
          <a:lstStyle/>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20" action="ppaction://hlinksldjump">
                  <a:extLst>
                    <a:ext uri="{A12FA001-AC4F-418D-AE19-62706E023703}">
                      <ahyp:hlinkClr xmlns:ahyp="http://schemas.microsoft.com/office/drawing/2018/hyperlinkcolor" val="tx"/>
                    </a:ext>
                  </a:extLst>
                </a:hlinkClick>
              </a:rPr>
              <a:t>Social Services &amp; Safety Nets</a:t>
            </a:r>
            <a:endParaRPr lang="en-US" sz="1200" spc="11" dirty="0">
              <a:cs typeface="DIN-Regular"/>
            </a:endParaRPr>
          </a:p>
          <a:p>
            <a:pPr marL="296863" marR="381000" lvl="1" indent="-180975" defTabSz="685800">
              <a:lnSpc>
                <a:spcPct val="101600"/>
              </a:lnSpc>
              <a:spcBef>
                <a:spcPts val="71"/>
              </a:spcBef>
              <a:buFont typeface="Arial" panose="020B0604020202020204" pitchFamily="34" charset="0"/>
              <a:buChar char="•"/>
              <a:defRPr/>
            </a:pPr>
            <a:r>
              <a:rPr lang="en-US" sz="1200" spc="11" dirty="0">
                <a:cs typeface="DIN-Regular"/>
                <a:hlinkClick r:id="rId4" action="ppaction://hlinksldjump">
                  <a:extLst>
                    <a:ext uri="{A12FA001-AC4F-418D-AE19-62706E023703}">
                      <ahyp:hlinkClr xmlns:ahyp="http://schemas.microsoft.com/office/drawing/2018/hyperlinkcolor" val="tx"/>
                    </a:ext>
                  </a:extLst>
                </a:hlinkClick>
              </a:rPr>
              <a:t>Asset Development</a:t>
            </a:r>
            <a:endParaRPr lang="en-US" sz="1200" spc="11" dirty="0">
              <a:cs typeface="DIN-Regular"/>
            </a:endParaRPr>
          </a:p>
        </p:txBody>
      </p:sp>
      <p:cxnSp>
        <p:nvCxnSpPr>
          <p:cNvPr id="76" name="Straight Connector 75">
            <a:extLst>
              <a:ext uri="{FF2B5EF4-FFF2-40B4-BE49-F238E27FC236}">
                <a16:creationId xmlns:a16="http://schemas.microsoft.com/office/drawing/2014/main" id="{B703F53F-7202-8940-BC02-9E14AFA8A7B2}"/>
              </a:ext>
            </a:extLst>
          </p:cNvPr>
          <p:cNvCxnSpPr>
            <a:cxnSpLocks/>
          </p:cNvCxnSpPr>
          <p:nvPr/>
        </p:nvCxnSpPr>
        <p:spPr>
          <a:xfrm flipH="1">
            <a:off x="4485734" y="1795246"/>
            <a:ext cx="2880" cy="47575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19B7301-E6D0-4F4D-9B9E-AE6DDA65E3DD}"/>
              </a:ext>
            </a:extLst>
          </p:cNvPr>
          <p:cNvSpPr txBox="1"/>
          <p:nvPr/>
        </p:nvSpPr>
        <p:spPr>
          <a:xfrm>
            <a:off x="4509177" y="1429035"/>
            <a:ext cx="2028579" cy="369332"/>
          </a:xfrm>
          <a:prstGeom prst="rect">
            <a:avLst/>
          </a:prstGeom>
          <a:noFill/>
        </p:spPr>
        <p:txBody>
          <a:bodyPr wrap="square" rtlCol="0">
            <a:spAutoFit/>
          </a:bodyPr>
          <a:lstStyle/>
          <a:p>
            <a:pPr algn="ctr"/>
            <a:r>
              <a:rPr lang="en-US" dirty="0"/>
              <a:t>Levers</a:t>
            </a:r>
          </a:p>
        </p:txBody>
      </p:sp>
      <p:sp>
        <p:nvSpPr>
          <p:cNvPr id="82" name="TextBox 81">
            <a:extLst>
              <a:ext uri="{FF2B5EF4-FFF2-40B4-BE49-F238E27FC236}">
                <a16:creationId xmlns:a16="http://schemas.microsoft.com/office/drawing/2014/main" id="{834E22C3-3F72-6844-9436-8F87BF2EE78E}"/>
              </a:ext>
            </a:extLst>
          </p:cNvPr>
          <p:cNvSpPr txBox="1"/>
          <p:nvPr/>
        </p:nvSpPr>
        <p:spPr>
          <a:xfrm>
            <a:off x="9729854" y="1429035"/>
            <a:ext cx="2176746" cy="369332"/>
          </a:xfrm>
          <a:prstGeom prst="rect">
            <a:avLst/>
          </a:prstGeom>
          <a:noFill/>
        </p:spPr>
        <p:txBody>
          <a:bodyPr wrap="square" rtlCol="0">
            <a:spAutoFit/>
          </a:bodyPr>
          <a:lstStyle/>
          <a:p>
            <a:pPr algn="ctr"/>
            <a:r>
              <a:rPr lang="en-US" dirty="0"/>
              <a:t>Action Pathway</a:t>
            </a:r>
          </a:p>
        </p:txBody>
      </p:sp>
      <p:sp>
        <p:nvSpPr>
          <p:cNvPr id="83" name="TextBox 82">
            <a:extLst>
              <a:ext uri="{FF2B5EF4-FFF2-40B4-BE49-F238E27FC236}">
                <a16:creationId xmlns:a16="http://schemas.microsoft.com/office/drawing/2014/main" id="{2BB9D238-32ED-024B-8318-52D2C1547053}"/>
              </a:ext>
            </a:extLst>
          </p:cNvPr>
          <p:cNvSpPr txBox="1"/>
          <p:nvPr/>
        </p:nvSpPr>
        <p:spPr>
          <a:xfrm>
            <a:off x="6607214" y="1429035"/>
            <a:ext cx="3192098" cy="369332"/>
          </a:xfrm>
          <a:prstGeom prst="rect">
            <a:avLst/>
          </a:prstGeom>
          <a:noFill/>
        </p:spPr>
        <p:txBody>
          <a:bodyPr wrap="square" rtlCol="0">
            <a:spAutoFit/>
          </a:bodyPr>
          <a:lstStyle/>
          <a:p>
            <a:pPr algn="ctr"/>
            <a:r>
              <a:rPr lang="en-US" dirty="0"/>
              <a:t>Strategies</a:t>
            </a:r>
          </a:p>
        </p:txBody>
      </p:sp>
      <p:cxnSp>
        <p:nvCxnSpPr>
          <p:cNvPr id="85" name="Straight Connector 84">
            <a:extLst>
              <a:ext uri="{FF2B5EF4-FFF2-40B4-BE49-F238E27FC236}">
                <a16:creationId xmlns:a16="http://schemas.microsoft.com/office/drawing/2014/main" id="{B5157319-4383-7E46-A69C-E09F77A4B75F}"/>
              </a:ext>
            </a:extLst>
          </p:cNvPr>
          <p:cNvCxnSpPr>
            <a:cxnSpLocks/>
          </p:cNvCxnSpPr>
          <p:nvPr/>
        </p:nvCxnSpPr>
        <p:spPr>
          <a:xfrm flipH="1">
            <a:off x="6670015" y="1813455"/>
            <a:ext cx="2880" cy="47575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F51C8DA-D9DF-9B48-B865-93A9C7AECF93}"/>
              </a:ext>
            </a:extLst>
          </p:cNvPr>
          <p:cNvCxnSpPr>
            <a:cxnSpLocks/>
          </p:cNvCxnSpPr>
          <p:nvPr/>
        </p:nvCxnSpPr>
        <p:spPr>
          <a:xfrm flipH="1">
            <a:off x="9796432" y="1798459"/>
            <a:ext cx="2880" cy="47575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65581F5-E247-8848-AC49-30861C386999}"/>
              </a:ext>
            </a:extLst>
          </p:cNvPr>
          <p:cNvSpPr txBox="1"/>
          <p:nvPr/>
        </p:nvSpPr>
        <p:spPr>
          <a:xfrm>
            <a:off x="6888395" y="2031629"/>
            <a:ext cx="2911274" cy="474489"/>
          </a:xfrm>
          <a:prstGeom prst="rect">
            <a:avLst/>
          </a:prstGeom>
          <a:noFill/>
        </p:spPr>
        <p:txBody>
          <a:bodyPr wrap="square" rtlCol="0">
            <a:spAutoFit/>
          </a:bodyPr>
          <a:lstStyle/>
          <a:p>
            <a:pPr marL="171450" indent="-171450" defTabSz="685800">
              <a:spcAft>
                <a:spcPts val="113"/>
              </a:spcAft>
              <a:buFont typeface="Arial" panose="020B0604020202020204" pitchFamily="34" charset="0"/>
              <a:buChar char="•"/>
              <a:defRPr/>
            </a:pPr>
            <a:r>
              <a:rPr lang="en-US" sz="1200" dirty="0">
                <a:hlinkClick r:id="rId21" action="ppaction://hlinksldjump">
                  <a:extLst>
                    <a:ext uri="{A12FA001-AC4F-418D-AE19-62706E023703}">
                      <ahyp:hlinkClr xmlns:ahyp="http://schemas.microsoft.com/office/drawing/2018/hyperlinkcolor" val="tx"/>
                    </a:ext>
                  </a:extLst>
                </a:hlinkClick>
              </a:rPr>
              <a:t>Land tenure</a:t>
            </a:r>
            <a:endParaRPr lang="en-US" sz="1200" dirty="0"/>
          </a:p>
          <a:p>
            <a:pPr marL="171450" indent="-171450" defTabSz="685800">
              <a:spcAft>
                <a:spcPts val="113"/>
              </a:spcAft>
              <a:buFont typeface="Arial" panose="020B0604020202020204" pitchFamily="34" charset="0"/>
              <a:buChar char="•"/>
              <a:defRPr/>
            </a:pPr>
            <a:r>
              <a:rPr lang="en-US" sz="1200" dirty="0">
                <a:hlinkClick r:id="rId22" action="ppaction://hlinksldjump">
                  <a:extLst>
                    <a:ext uri="{A12FA001-AC4F-418D-AE19-62706E023703}">
                      <ahyp:hlinkClr xmlns:ahyp="http://schemas.microsoft.com/office/drawing/2018/hyperlinkcolor" val="tx"/>
                    </a:ext>
                  </a:extLst>
                </a:hlinkClick>
              </a:rPr>
              <a:t>Social protection</a:t>
            </a:r>
            <a:endParaRPr lang="en-US" sz="1200" dirty="0"/>
          </a:p>
        </p:txBody>
      </p:sp>
      <p:sp>
        <p:nvSpPr>
          <p:cNvPr id="91" name="TextBox 90">
            <a:extLst>
              <a:ext uri="{FF2B5EF4-FFF2-40B4-BE49-F238E27FC236}">
                <a16:creationId xmlns:a16="http://schemas.microsoft.com/office/drawing/2014/main" id="{ECE2EA2B-DDD0-D94D-B9A9-F8CEBFAE349F}"/>
              </a:ext>
            </a:extLst>
          </p:cNvPr>
          <p:cNvSpPr txBox="1"/>
          <p:nvPr/>
        </p:nvSpPr>
        <p:spPr>
          <a:xfrm>
            <a:off x="6880131" y="3714061"/>
            <a:ext cx="3181597" cy="894669"/>
          </a:xfrm>
          <a:prstGeom prst="rect">
            <a:avLst/>
          </a:prstGeom>
          <a:noFill/>
        </p:spPr>
        <p:txBody>
          <a:bodyPr wrap="square" rtlCol="0">
            <a:spAutoFit/>
          </a:bodyPr>
          <a:lstStyle/>
          <a:p>
            <a:pPr marL="171450" indent="-171450" defTabSz="685800">
              <a:lnSpc>
                <a:spcPct val="150000"/>
              </a:lnSpc>
              <a:buFont typeface="Arial" panose="020B0604020202020204" pitchFamily="34" charset="0"/>
              <a:buChar char="•"/>
              <a:defRPr/>
            </a:pPr>
            <a:r>
              <a:rPr lang="en-US" sz="1200" dirty="0">
                <a:hlinkClick r:id="rId23" action="ppaction://hlinksldjump">
                  <a:extLst>
                    <a:ext uri="{A12FA001-AC4F-418D-AE19-62706E023703}">
                      <ahyp:hlinkClr xmlns:ahyp="http://schemas.microsoft.com/office/drawing/2018/hyperlinkcolor" val="tx"/>
                    </a:ext>
                  </a:extLst>
                </a:hlinkClick>
              </a:rPr>
              <a:t>Professionalize producer organizations</a:t>
            </a:r>
            <a:endParaRPr lang="en-US" sz="1200" dirty="0"/>
          </a:p>
          <a:p>
            <a:pPr marL="171450" indent="-171450" defTabSz="685800">
              <a:lnSpc>
                <a:spcPct val="150000"/>
              </a:lnSpc>
              <a:buFont typeface="Arial" panose="020B0604020202020204" pitchFamily="34" charset="0"/>
              <a:buChar char="•"/>
              <a:defRPr/>
            </a:pPr>
            <a:r>
              <a:rPr lang="en-US" sz="1200" dirty="0">
                <a:hlinkClick r:id="rId24" action="ppaction://hlinksldjump">
                  <a:extLst>
                    <a:ext uri="{A12FA001-AC4F-418D-AE19-62706E023703}">
                      <ahyp:hlinkClr xmlns:ahyp="http://schemas.microsoft.com/office/drawing/2018/hyperlinkcolor" val="tx"/>
                    </a:ext>
                  </a:extLst>
                </a:hlinkClick>
              </a:rPr>
              <a:t>Provide farm service delivery</a:t>
            </a:r>
            <a:endParaRPr lang="en-US" sz="1200" dirty="0"/>
          </a:p>
          <a:p>
            <a:pPr marL="171450" indent="-171450" defTabSz="685800">
              <a:lnSpc>
                <a:spcPct val="150000"/>
              </a:lnSpc>
              <a:buFont typeface="Arial" panose="020B0604020202020204" pitchFamily="34" charset="0"/>
              <a:buChar char="•"/>
              <a:defRPr/>
            </a:pPr>
            <a:r>
              <a:rPr lang="en-US" sz="1200" dirty="0">
                <a:hlinkClick r:id="rId25" action="ppaction://hlinksldjump">
                  <a:extLst>
                    <a:ext uri="{A12FA001-AC4F-418D-AE19-62706E023703}">
                      <ahyp:hlinkClr xmlns:ahyp="http://schemas.microsoft.com/office/drawing/2018/hyperlinkcolor" val="tx"/>
                    </a:ext>
                  </a:extLst>
                </a:hlinkClick>
              </a:rPr>
              <a:t>Introduce better trading practices</a:t>
            </a:r>
            <a:endParaRPr lang="en-US" sz="1200" dirty="0"/>
          </a:p>
        </p:txBody>
      </p:sp>
      <p:sp>
        <p:nvSpPr>
          <p:cNvPr id="92" name="TextBox 91">
            <a:extLst>
              <a:ext uri="{FF2B5EF4-FFF2-40B4-BE49-F238E27FC236}">
                <a16:creationId xmlns:a16="http://schemas.microsoft.com/office/drawing/2014/main" id="{677A2B7D-AD26-314D-B505-EF96D76967D3}"/>
              </a:ext>
            </a:extLst>
          </p:cNvPr>
          <p:cNvSpPr txBox="1"/>
          <p:nvPr/>
        </p:nvSpPr>
        <p:spPr>
          <a:xfrm>
            <a:off x="6888615" y="2874935"/>
            <a:ext cx="2911274" cy="722827"/>
          </a:xfrm>
          <a:prstGeom prst="rect">
            <a:avLst/>
          </a:prstGeom>
          <a:noFill/>
        </p:spPr>
        <p:txBody>
          <a:bodyPr wrap="square" rtlCol="0">
            <a:spAutoFit/>
          </a:bodyPr>
          <a:lstStyle/>
          <a:p>
            <a:pPr marL="214313" indent="-214313" defTabSz="685800">
              <a:lnSpc>
                <a:spcPts val="1640"/>
              </a:lnSpc>
              <a:spcAft>
                <a:spcPts val="113"/>
              </a:spcAft>
              <a:buFont typeface="Arial" panose="020B0604020202020204" pitchFamily="34" charset="0"/>
              <a:buChar char="•"/>
              <a:defRPr/>
            </a:pPr>
            <a:r>
              <a:rPr lang="en-US" sz="1200" dirty="0">
                <a:hlinkClick r:id="rId26" action="ppaction://hlinksldjump">
                  <a:extLst>
                    <a:ext uri="{A12FA001-AC4F-418D-AE19-62706E023703}">
                      <ahyp:hlinkClr xmlns:ahyp="http://schemas.microsoft.com/office/drawing/2018/hyperlinkcolor" val="tx"/>
                    </a:ext>
                  </a:extLst>
                </a:hlinkClick>
              </a:rPr>
              <a:t>Women’s economic empowerment</a:t>
            </a:r>
            <a:endParaRPr lang="en-US" sz="1200" dirty="0"/>
          </a:p>
          <a:p>
            <a:pPr marL="214313" indent="-214313" defTabSz="685800">
              <a:lnSpc>
                <a:spcPts val="1640"/>
              </a:lnSpc>
              <a:spcAft>
                <a:spcPts val="113"/>
              </a:spcAft>
              <a:buFont typeface="Arial" panose="020B0604020202020204" pitchFamily="34" charset="0"/>
              <a:buChar char="•"/>
              <a:defRPr/>
            </a:pPr>
            <a:r>
              <a:rPr lang="en-US" sz="1200" dirty="0">
                <a:hlinkClick r:id="rId27" action="ppaction://hlinksldjump">
                  <a:extLst>
                    <a:ext uri="{A12FA001-AC4F-418D-AE19-62706E023703}">
                      <ahyp:hlinkClr xmlns:ahyp="http://schemas.microsoft.com/office/drawing/2018/hyperlinkcolor" val="tx"/>
                    </a:ext>
                  </a:extLst>
                </a:hlinkClick>
              </a:rPr>
              <a:t>Business development</a:t>
            </a:r>
            <a:endParaRPr lang="en-US" sz="1200" dirty="0"/>
          </a:p>
          <a:p>
            <a:pPr marL="214313" indent="-214313" defTabSz="685800">
              <a:lnSpc>
                <a:spcPts val="1640"/>
              </a:lnSpc>
              <a:spcAft>
                <a:spcPts val="113"/>
              </a:spcAft>
              <a:buFont typeface="Arial" panose="020B0604020202020204" pitchFamily="34" charset="0"/>
              <a:buChar char="•"/>
              <a:defRPr/>
            </a:pPr>
            <a:r>
              <a:rPr lang="en-US" sz="1200" dirty="0">
                <a:hlinkClick r:id="rId28" action="ppaction://hlinksldjump">
                  <a:extLst>
                    <a:ext uri="{A12FA001-AC4F-418D-AE19-62706E023703}">
                      <ahyp:hlinkClr xmlns:ahyp="http://schemas.microsoft.com/office/drawing/2018/hyperlinkcolor" val="tx"/>
                    </a:ext>
                  </a:extLst>
                </a:hlinkClick>
              </a:rPr>
              <a:t>Financial training &amp; savings</a:t>
            </a:r>
            <a:endParaRPr lang="en-US" sz="1200" dirty="0"/>
          </a:p>
        </p:txBody>
      </p:sp>
      <p:sp>
        <p:nvSpPr>
          <p:cNvPr id="109" name="TextBox 108">
            <a:extLst>
              <a:ext uri="{FF2B5EF4-FFF2-40B4-BE49-F238E27FC236}">
                <a16:creationId xmlns:a16="http://schemas.microsoft.com/office/drawing/2014/main" id="{A7FD40E8-A418-0448-9DED-E81D8E71C038}"/>
              </a:ext>
            </a:extLst>
          </p:cNvPr>
          <p:cNvSpPr txBox="1"/>
          <p:nvPr/>
        </p:nvSpPr>
        <p:spPr>
          <a:xfrm>
            <a:off x="6887730" y="4648866"/>
            <a:ext cx="3181597" cy="894669"/>
          </a:xfrm>
          <a:prstGeom prst="rect">
            <a:avLst/>
          </a:prstGeom>
          <a:noFill/>
        </p:spPr>
        <p:txBody>
          <a:bodyPr wrap="square" rtlCol="0">
            <a:spAutoFit/>
          </a:bodyPr>
          <a:lstStyle/>
          <a:p>
            <a:pPr marL="214313" indent="-214313" defTabSz="685800">
              <a:lnSpc>
                <a:spcPct val="150000"/>
              </a:lnSpc>
              <a:buFont typeface="Arial" panose="020B0604020202020204" pitchFamily="34" charset="0"/>
              <a:buChar char="•"/>
              <a:defRPr/>
            </a:pPr>
            <a:r>
              <a:rPr lang="en-US" sz="1200" dirty="0">
                <a:hlinkClick r:id="rId23" action="ppaction://hlinksldjump">
                  <a:extLst>
                    <a:ext uri="{A12FA001-AC4F-418D-AE19-62706E023703}">
                      <ahyp:hlinkClr xmlns:ahyp="http://schemas.microsoft.com/office/drawing/2018/hyperlinkcolor" val="tx"/>
                    </a:ext>
                  </a:extLst>
                </a:hlinkClick>
              </a:rPr>
              <a:t>Professionalize producer organizations</a:t>
            </a:r>
            <a:endParaRPr lang="en-US" sz="1200" dirty="0"/>
          </a:p>
          <a:p>
            <a:pPr marL="214313" indent="-214313" defTabSz="685800">
              <a:lnSpc>
                <a:spcPct val="150000"/>
              </a:lnSpc>
              <a:buFont typeface="Arial" panose="020B0604020202020204" pitchFamily="34" charset="0"/>
              <a:buChar char="•"/>
              <a:defRPr/>
            </a:pPr>
            <a:r>
              <a:rPr lang="en-US" sz="1200" dirty="0">
                <a:hlinkClick r:id="rId24" action="ppaction://hlinksldjump">
                  <a:extLst>
                    <a:ext uri="{A12FA001-AC4F-418D-AE19-62706E023703}">
                      <ahyp:hlinkClr xmlns:ahyp="http://schemas.microsoft.com/office/drawing/2018/hyperlinkcolor" val="tx"/>
                    </a:ext>
                  </a:extLst>
                </a:hlinkClick>
              </a:rPr>
              <a:t>Provide farm service delivery</a:t>
            </a:r>
            <a:endParaRPr lang="en-US" sz="1200" dirty="0"/>
          </a:p>
          <a:p>
            <a:pPr marL="214313" indent="-214313" defTabSz="685800">
              <a:lnSpc>
                <a:spcPct val="150000"/>
              </a:lnSpc>
              <a:buFont typeface="Arial" panose="020B0604020202020204" pitchFamily="34" charset="0"/>
              <a:buChar char="•"/>
              <a:defRPr/>
            </a:pPr>
            <a:r>
              <a:rPr lang="en-US" sz="1200" dirty="0">
                <a:hlinkClick r:id="rId25" action="ppaction://hlinksldjump">
                  <a:extLst>
                    <a:ext uri="{A12FA001-AC4F-418D-AE19-62706E023703}">
                      <ahyp:hlinkClr xmlns:ahyp="http://schemas.microsoft.com/office/drawing/2018/hyperlinkcolor" val="tx"/>
                    </a:ext>
                  </a:extLst>
                </a:hlinkClick>
              </a:rPr>
              <a:t>Introduce better trading practices</a:t>
            </a:r>
            <a:endParaRPr lang="en-US" sz="1200" dirty="0"/>
          </a:p>
        </p:txBody>
      </p:sp>
      <p:sp>
        <p:nvSpPr>
          <p:cNvPr id="110" name="TextBox 109">
            <a:extLst>
              <a:ext uri="{FF2B5EF4-FFF2-40B4-BE49-F238E27FC236}">
                <a16:creationId xmlns:a16="http://schemas.microsoft.com/office/drawing/2014/main" id="{F4DC7FE9-01DB-2449-B14F-D901270B36A4}"/>
              </a:ext>
            </a:extLst>
          </p:cNvPr>
          <p:cNvSpPr txBox="1"/>
          <p:nvPr/>
        </p:nvSpPr>
        <p:spPr>
          <a:xfrm>
            <a:off x="6875911" y="5681352"/>
            <a:ext cx="2979301" cy="617670"/>
          </a:xfrm>
          <a:prstGeom prst="rect">
            <a:avLst/>
          </a:prstGeom>
          <a:noFill/>
        </p:spPr>
        <p:txBody>
          <a:bodyPr wrap="square" rtlCol="0">
            <a:spAutoFit/>
          </a:bodyPr>
          <a:lstStyle/>
          <a:p>
            <a:pPr marL="214313" indent="-214313" defTabSz="685800">
              <a:lnSpc>
                <a:spcPct val="150000"/>
              </a:lnSpc>
              <a:buFont typeface="Arial" panose="020B0604020202020204" pitchFamily="34" charset="0"/>
              <a:buChar char="•"/>
              <a:defRPr/>
            </a:pPr>
            <a:r>
              <a:rPr lang="en-US" sz="1200" dirty="0">
                <a:hlinkClick r:id="rId24" action="ppaction://hlinksldjump">
                  <a:extLst>
                    <a:ext uri="{A12FA001-AC4F-418D-AE19-62706E023703}">
                      <ahyp:hlinkClr xmlns:ahyp="http://schemas.microsoft.com/office/drawing/2018/hyperlinkcolor" val="tx"/>
                    </a:ext>
                  </a:extLst>
                </a:hlinkClick>
              </a:rPr>
              <a:t>Provide farm service delivery</a:t>
            </a:r>
            <a:endParaRPr lang="en-US" sz="1200" dirty="0"/>
          </a:p>
          <a:p>
            <a:pPr marL="214313" indent="-214313" defTabSz="685800">
              <a:lnSpc>
                <a:spcPct val="150000"/>
              </a:lnSpc>
              <a:buFont typeface="Arial" panose="020B0604020202020204" pitchFamily="34" charset="0"/>
              <a:buChar char="•"/>
              <a:defRPr/>
            </a:pPr>
            <a:r>
              <a:rPr lang="en-US" sz="1200" dirty="0">
                <a:hlinkClick r:id="rId26" action="ppaction://hlinksldjump">
                  <a:extLst>
                    <a:ext uri="{A12FA001-AC4F-418D-AE19-62706E023703}">
                      <ahyp:hlinkClr xmlns:ahyp="http://schemas.microsoft.com/office/drawing/2018/hyperlinkcolor" val="tx"/>
                    </a:ext>
                  </a:extLst>
                </a:hlinkClick>
              </a:rPr>
              <a:t>Women’s economic empowerment</a:t>
            </a:r>
            <a:endParaRPr lang="en-US" sz="1200" dirty="0"/>
          </a:p>
        </p:txBody>
      </p:sp>
      <p:pic>
        <p:nvPicPr>
          <p:cNvPr id="115" name="Picture 114" descr="A screenshot of a cell phone&#10;&#10;Description automatically generated">
            <a:extLst>
              <a:ext uri="{FF2B5EF4-FFF2-40B4-BE49-F238E27FC236}">
                <a16:creationId xmlns:a16="http://schemas.microsoft.com/office/drawing/2014/main" id="{ED151C59-9CB3-D24E-AB4A-9A84AB389A2C}"/>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907905" y="1894526"/>
            <a:ext cx="481114" cy="493776"/>
          </a:xfrm>
          <a:prstGeom prst="ellipse">
            <a:avLst/>
          </a:prstGeom>
        </p:spPr>
      </p:pic>
      <p:pic>
        <p:nvPicPr>
          <p:cNvPr id="117" name="Picture 116" descr="A screenshot of a cell phone&#10;&#10;Description automatically generated">
            <a:extLst>
              <a:ext uri="{FF2B5EF4-FFF2-40B4-BE49-F238E27FC236}">
                <a16:creationId xmlns:a16="http://schemas.microsoft.com/office/drawing/2014/main" id="{8313AAEA-0E02-3D4A-943B-355EF8EC39E0}"/>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892407" y="2819567"/>
            <a:ext cx="481114" cy="493776"/>
          </a:xfrm>
          <a:prstGeom prst="ellipse">
            <a:avLst/>
          </a:prstGeom>
        </p:spPr>
      </p:pic>
      <p:pic>
        <p:nvPicPr>
          <p:cNvPr id="118" name="Picture 117" descr="A screenshot of a cell phone&#10;&#10;Description automatically generated">
            <a:extLst>
              <a:ext uri="{FF2B5EF4-FFF2-40B4-BE49-F238E27FC236}">
                <a16:creationId xmlns:a16="http://schemas.microsoft.com/office/drawing/2014/main" id="{68F6792F-5FD8-2841-9CDD-DEE0954CE856}"/>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573751" y="2835682"/>
            <a:ext cx="488951" cy="497033"/>
          </a:xfrm>
          <a:prstGeom prst="ellipse">
            <a:avLst/>
          </a:prstGeom>
        </p:spPr>
      </p:pic>
      <p:pic>
        <p:nvPicPr>
          <p:cNvPr id="122" name="Picture 121" descr="A screenshot of a cell phone&#10;&#10;Description automatically generated">
            <a:extLst>
              <a:ext uri="{FF2B5EF4-FFF2-40B4-BE49-F238E27FC236}">
                <a16:creationId xmlns:a16="http://schemas.microsoft.com/office/drawing/2014/main" id="{A1C633B3-82EF-2242-BAEA-EC6E2E6D368A}"/>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11309944" y="3771031"/>
            <a:ext cx="488951" cy="497032"/>
          </a:xfrm>
          <a:prstGeom prst="ellipse">
            <a:avLst/>
          </a:prstGeom>
        </p:spPr>
      </p:pic>
      <p:pic>
        <p:nvPicPr>
          <p:cNvPr id="125" name="Picture 124" descr="A screenshot of a cell phone&#10;&#10;Description automatically generated">
            <a:extLst>
              <a:ext uri="{FF2B5EF4-FFF2-40B4-BE49-F238E27FC236}">
                <a16:creationId xmlns:a16="http://schemas.microsoft.com/office/drawing/2014/main" id="{E8FF82E1-99C1-9E43-9C62-B6DC1AEFDEE5}"/>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11307104" y="4727102"/>
            <a:ext cx="488951" cy="497032"/>
          </a:xfrm>
          <a:prstGeom prst="ellipse">
            <a:avLst/>
          </a:prstGeom>
        </p:spPr>
      </p:pic>
      <p:pic>
        <p:nvPicPr>
          <p:cNvPr id="88" name="Picture 87" descr="A screenshot of a cell phone&#10;&#10;Description automatically generated">
            <a:extLst>
              <a:ext uri="{FF2B5EF4-FFF2-40B4-BE49-F238E27FC236}">
                <a16:creationId xmlns:a16="http://schemas.microsoft.com/office/drawing/2014/main" id="{06C2050D-0953-E545-85AA-A4E603903D96}"/>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892407" y="3765331"/>
            <a:ext cx="481114" cy="493776"/>
          </a:xfrm>
          <a:prstGeom prst="ellipse">
            <a:avLst/>
          </a:prstGeom>
        </p:spPr>
      </p:pic>
      <p:pic>
        <p:nvPicPr>
          <p:cNvPr id="89" name="Picture 88" descr="A screenshot of a cell phone&#10;&#10;Description automatically generated">
            <a:extLst>
              <a:ext uri="{FF2B5EF4-FFF2-40B4-BE49-F238E27FC236}">
                <a16:creationId xmlns:a16="http://schemas.microsoft.com/office/drawing/2014/main" id="{A98E9CAF-6645-F64A-94DD-DBBE1E7E120B}"/>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893299" y="4718985"/>
            <a:ext cx="481114" cy="493776"/>
          </a:xfrm>
          <a:prstGeom prst="ellipse">
            <a:avLst/>
          </a:prstGeom>
        </p:spPr>
      </p:pic>
      <p:pic>
        <p:nvPicPr>
          <p:cNvPr id="93" name="Picture 92" descr="A screenshot of a cell phone&#10;&#10;Description automatically generated">
            <a:extLst>
              <a:ext uri="{FF2B5EF4-FFF2-40B4-BE49-F238E27FC236}">
                <a16:creationId xmlns:a16="http://schemas.microsoft.com/office/drawing/2014/main" id="{57C22F7E-48B0-9A4F-83FD-829524ECC74D}"/>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893463" y="5669600"/>
            <a:ext cx="481114" cy="493776"/>
          </a:xfrm>
          <a:prstGeom prst="ellipse">
            <a:avLst/>
          </a:prstGeom>
        </p:spPr>
      </p:pic>
      <p:pic>
        <p:nvPicPr>
          <p:cNvPr id="94" name="Picture 93" descr="A screenshot of a cell phone&#10;&#10;Description automatically generated">
            <a:extLst>
              <a:ext uri="{FF2B5EF4-FFF2-40B4-BE49-F238E27FC236}">
                <a16:creationId xmlns:a16="http://schemas.microsoft.com/office/drawing/2014/main" id="{00B74584-FB63-D249-A793-364B2CE032B5}"/>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593091" y="3774933"/>
            <a:ext cx="488951" cy="497033"/>
          </a:xfrm>
          <a:prstGeom prst="ellipse">
            <a:avLst/>
          </a:prstGeom>
        </p:spPr>
      </p:pic>
      <p:pic>
        <p:nvPicPr>
          <p:cNvPr id="95" name="Picture 94" descr="A screenshot of a cell phone&#10;&#10;Description automatically generated">
            <a:extLst>
              <a:ext uri="{FF2B5EF4-FFF2-40B4-BE49-F238E27FC236}">
                <a16:creationId xmlns:a16="http://schemas.microsoft.com/office/drawing/2014/main" id="{1D7888F0-CD2E-F24A-8CB2-14D12475A7D4}"/>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598349" y="4733136"/>
            <a:ext cx="488951" cy="497033"/>
          </a:xfrm>
          <a:prstGeom prst="ellipse">
            <a:avLst/>
          </a:prstGeom>
        </p:spPr>
      </p:pic>
      <p:pic>
        <p:nvPicPr>
          <p:cNvPr id="96" name="Picture 95" descr="A screenshot of a cell phone&#10;&#10;Description automatically generated">
            <a:extLst>
              <a:ext uri="{FF2B5EF4-FFF2-40B4-BE49-F238E27FC236}">
                <a16:creationId xmlns:a16="http://schemas.microsoft.com/office/drawing/2014/main" id="{C81DA78C-69E8-3F40-ACE9-6367DC5793AC}"/>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580605" y="5681918"/>
            <a:ext cx="488951" cy="497033"/>
          </a:xfrm>
          <a:prstGeom prst="ellipse">
            <a:avLst/>
          </a:prstGeom>
        </p:spPr>
      </p:pic>
      <p:sp>
        <p:nvSpPr>
          <p:cNvPr id="97" name="TextBox 96">
            <a:extLst>
              <a:ext uri="{FF2B5EF4-FFF2-40B4-BE49-F238E27FC236}">
                <a16:creationId xmlns:a16="http://schemas.microsoft.com/office/drawing/2014/main" id="{A10F5FA4-1538-D043-BCE2-46C044DD04C6}"/>
              </a:ext>
            </a:extLst>
          </p:cNvPr>
          <p:cNvSpPr txBox="1"/>
          <p:nvPr/>
        </p:nvSpPr>
        <p:spPr>
          <a:xfrm>
            <a:off x="10512962" y="3327622"/>
            <a:ext cx="596298" cy="362856"/>
          </a:xfrm>
          <a:prstGeom prst="rect">
            <a:avLst/>
          </a:prstGeom>
          <a:noFill/>
        </p:spPr>
        <p:txBody>
          <a:bodyPr wrap="square" rtlCol="0">
            <a:spAutoFit/>
          </a:bodyPr>
          <a:lstStyle/>
          <a:p>
            <a:pPr algn="ctr">
              <a:lnSpc>
                <a:spcPts val="740"/>
              </a:lnSpc>
            </a:pPr>
            <a:r>
              <a:rPr lang="en-US" sz="700" dirty="0"/>
              <a:t>Invest in your value chain</a:t>
            </a:r>
          </a:p>
        </p:txBody>
      </p:sp>
      <p:sp>
        <p:nvSpPr>
          <p:cNvPr id="98" name="TextBox 97">
            <a:extLst>
              <a:ext uri="{FF2B5EF4-FFF2-40B4-BE49-F238E27FC236}">
                <a16:creationId xmlns:a16="http://schemas.microsoft.com/office/drawing/2014/main" id="{A167490A-DA5E-C542-829A-D653B0599635}"/>
              </a:ext>
            </a:extLst>
          </p:cNvPr>
          <p:cNvSpPr txBox="1"/>
          <p:nvPr/>
        </p:nvSpPr>
        <p:spPr>
          <a:xfrm>
            <a:off x="9780769" y="4275763"/>
            <a:ext cx="715184" cy="362856"/>
          </a:xfrm>
          <a:prstGeom prst="rect">
            <a:avLst/>
          </a:prstGeom>
          <a:noFill/>
        </p:spPr>
        <p:txBody>
          <a:bodyPr wrap="square" rtlCol="0">
            <a:spAutoFit/>
          </a:bodyPr>
          <a:lstStyle/>
          <a:p>
            <a:pPr algn="ctr">
              <a:lnSpc>
                <a:spcPts val="740"/>
              </a:lnSpc>
            </a:pPr>
            <a:r>
              <a:rPr lang="en-US" sz="700" dirty="0"/>
              <a:t>Collaborate at </a:t>
            </a:r>
          </a:p>
          <a:p>
            <a:pPr algn="ctr">
              <a:lnSpc>
                <a:spcPts val="740"/>
              </a:lnSpc>
            </a:pPr>
            <a:r>
              <a:rPr lang="en-US" sz="700" dirty="0"/>
              <a:t>the sector level</a:t>
            </a:r>
          </a:p>
        </p:txBody>
      </p:sp>
      <p:sp>
        <p:nvSpPr>
          <p:cNvPr id="99" name="TextBox 98">
            <a:extLst>
              <a:ext uri="{FF2B5EF4-FFF2-40B4-BE49-F238E27FC236}">
                <a16:creationId xmlns:a16="http://schemas.microsoft.com/office/drawing/2014/main" id="{A61EE407-464C-9648-97DA-A71E7BC39379}"/>
              </a:ext>
            </a:extLst>
          </p:cNvPr>
          <p:cNvSpPr txBox="1"/>
          <p:nvPr/>
        </p:nvSpPr>
        <p:spPr>
          <a:xfrm>
            <a:off x="9773950" y="3323090"/>
            <a:ext cx="715184" cy="362856"/>
          </a:xfrm>
          <a:prstGeom prst="rect">
            <a:avLst/>
          </a:prstGeom>
          <a:noFill/>
        </p:spPr>
        <p:txBody>
          <a:bodyPr wrap="square" rtlCol="0">
            <a:spAutoFit/>
          </a:bodyPr>
          <a:lstStyle/>
          <a:p>
            <a:pPr algn="ctr">
              <a:lnSpc>
                <a:spcPts val="740"/>
              </a:lnSpc>
            </a:pPr>
            <a:r>
              <a:rPr lang="en-US" sz="700" dirty="0"/>
              <a:t>Collaborate at </a:t>
            </a:r>
          </a:p>
          <a:p>
            <a:pPr algn="ctr">
              <a:lnSpc>
                <a:spcPts val="740"/>
              </a:lnSpc>
            </a:pPr>
            <a:r>
              <a:rPr lang="en-US" sz="700" dirty="0"/>
              <a:t>the sector level</a:t>
            </a:r>
          </a:p>
        </p:txBody>
      </p:sp>
      <p:sp>
        <p:nvSpPr>
          <p:cNvPr id="100" name="TextBox 99">
            <a:extLst>
              <a:ext uri="{FF2B5EF4-FFF2-40B4-BE49-F238E27FC236}">
                <a16:creationId xmlns:a16="http://schemas.microsoft.com/office/drawing/2014/main" id="{403EE8EF-C5F7-F545-8DA1-12EE8582BEDC}"/>
              </a:ext>
            </a:extLst>
          </p:cNvPr>
          <p:cNvSpPr txBox="1"/>
          <p:nvPr/>
        </p:nvSpPr>
        <p:spPr>
          <a:xfrm>
            <a:off x="9785570" y="2392824"/>
            <a:ext cx="715184" cy="362856"/>
          </a:xfrm>
          <a:prstGeom prst="rect">
            <a:avLst/>
          </a:prstGeom>
          <a:noFill/>
        </p:spPr>
        <p:txBody>
          <a:bodyPr wrap="square" rtlCol="0">
            <a:spAutoFit/>
          </a:bodyPr>
          <a:lstStyle/>
          <a:p>
            <a:pPr algn="ctr">
              <a:lnSpc>
                <a:spcPts val="740"/>
              </a:lnSpc>
            </a:pPr>
            <a:r>
              <a:rPr lang="en-US" sz="700" dirty="0"/>
              <a:t>Collaborate at </a:t>
            </a:r>
          </a:p>
          <a:p>
            <a:pPr algn="ctr">
              <a:lnSpc>
                <a:spcPts val="740"/>
              </a:lnSpc>
            </a:pPr>
            <a:r>
              <a:rPr lang="en-US" sz="700" dirty="0"/>
              <a:t>the sector level</a:t>
            </a:r>
          </a:p>
        </p:txBody>
      </p:sp>
      <p:sp>
        <p:nvSpPr>
          <p:cNvPr id="101" name="TextBox 100">
            <a:extLst>
              <a:ext uri="{FF2B5EF4-FFF2-40B4-BE49-F238E27FC236}">
                <a16:creationId xmlns:a16="http://schemas.microsoft.com/office/drawing/2014/main" id="{0C0D379A-72F1-BD4D-9273-03D1CF691A0B}"/>
              </a:ext>
            </a:extLst>
          </p:cNvPr>
          <p:cNvSpPr txBox="1"/>
          <p:nvPr/>
        </p:nvSpPr>
        <p:spPr>
          <a:xfrm>
            <a:off x="10520076" y="4275604"/>
            <a:ext cx="596298" cy="362856"/>
          </a:xfrm>
          <a:prstGeom prst="rect">
            <a:avLst/>
          </a:prstGeom>
          <a:noFill/>
        </p:spPr>
        <p:txBody>
          <a:bodyPr wrap="square" rtlCol="0">
            <a:spAutoFit/>
          </a:bodyPr>
          <a:lstStyle/>
          <a:p>
            <a:pPr algn="ctr">
              <a:lnSpc>
                <a:spcPts val="740"/>
              </a:lnSpc>
            </a:pPr>
            <a:r>
              <a:rPr lang="en-US" sz="700" dirty="0"/>
              <a:t>Invest in your value chain</a:t>
            </a:r>
          </a:p>
        </p:txBody>
      </p:sp>
      <p:sp>
        <p:nvSpPr>
          <p:cNvPr id="102" name="TextBox 101">
            <a:extLst>
              <a:ext uri="{FF2B5EF4-FFF2-40B4-BE49-F238E27FC236}">
                <a16:creationId xmlns:a16="http://schemas.microsoft.com/office/drawing/2014/main" id="{9EB08884-C4C1-3547-8BCA-F90102A38E57}"/>
              </a:ext>
            </a:extLst>
          </p:cNvPr>
          <p:cNvSpPr txBox="1"/>
          <p:nvPr/>
        </p:nvSpPr>
        <p:spPr>
          <a:xfrm>
            <a:off x="10522360" y="5236784"/>
            <a:ext cx="596298" cy="362856"/>
          </a:xfrm>
          <a:prstGeom prst="rect">
            <a:avLst/>
          </a:prstGeom>
          <a:noFill/>
        </p:spPr>
        <p:txBody>
          <a:bodyPr wrap="square" rtlCol="0">
            <a:spAutoFit/>
          </a:bodyPr>
          <a:lstStyle/>
          <a:p>
            <a:pPr algn="ctr">
              <a:lnSpc>
                <a:spcPts val="740"/>
              </a:lnSpc>
            </a:pPr>
            <a:r>
              <a:rPr lang="en-US" sz="700" dirty="0"/>
              <a:t>Invest in your value chain</a:t>
            </a:r>
          </a:p>
        </p:txBody>
      </p:sp>
      <p:sp>
        <p:nvSpPr>
          <p:cNvPr id="103" name="TextBox 102">
            <a:extLst>
              <a:ext uri="{FF2B5EF4-FFF2-40B4-BE49-F238E27FC236}">
                <a16:creationId xmlns:a16="http://schemas.microsoft.com/office/drawing/2014/main" id="{065F00BA-4725-4E4A-AC4C-59048089902A}"/>
              </a:ext>
            </a:extLst>
          </p:cNvPr>
          <p:cNvSpPr txBox="1"/>
          <p:nvPr/>
        </p:nvSpPr>
        <p:spPr>
          <a:xfrm>
            <a:off x="10529441" y="6162005"/>
            <a:ext cx="596298" cy="362856"/>
          </a:xfrm>
          <a:prstGeom prst="rect">
            <a:avLst/>
          </a:prstGeom>
          <a:noFill/>
        </p:spPr>
        <p:txBody>
          <a:bodyPr wrap="square" rtlCol="0">
            <a:spAutoFit/>
          </a:bodyPr>
          <a:lstStyle/>
          <a:p>
            <a:pPr algn="ctr">
              <a:lnSpc>
                <a:spcPts val="740"/>
              </a:lnSpc>
            </a:pPr>
            <a:r>
              <a:rPr lang="en-US" sz="700" dirty="0"/>
              <a:t>Invest in your value chain</a:t>
            </a:r>
          </a:p>
        </p:txBody>
      </p:sp>
      <p:sp>
        <p:nvSpPr>
          <p:cNvPr id="104" name="TextBox 103">
            <a:extLst>
              <a:ext uri="{FF2B5EF4-FFF2-40B4-BE49-F238E27FC236}">
                <a16:creationId xmlns:a16="http://schemas.microsoft.com/office/drawing/2014/main" id="{135DA88D-DA8A-C44D-8F57-CEF89DF792D9}"/>
              </a:ext>
            </a:extLst>
          </p:cNvPr>
          <p:cNvSpPr txBox="1"/>
          <p:nvPr/>
        </p:nvSpPr>
        <p:spPr>
          <a:xfrm>
            <a:off x="11197964" y="4275409"/>
            <a:ext cx="715184" cy="362856"/>
          </a:xfrm>
          <a:prstGeom prst="rect">
            <a:avLst/>
          </a:prstGeom>
          <a:noFill/>
        </p:spPr>
        <p:txBody>
          <a:bodyPr wrap="square" rtlCol="0">
            <a:spAutoFit/>
          </a:bodyPr>
          <a:lstStyle/>
          <a:p>
            <a:pPr algn="ctr">
              <a:lnSpc>
                <a:spcPts val="740"/>
              </a:lnSpc>
            </a:pPr>
            <a:r>
              <a:rPr lang="en-US" sz="700" dirty="0"/>
              <a:t>Adapt your business practices</a:t>
            </a:r>
          </a:p>
        </p:txBody>
      </p:sp>
      <p:sp>
        <p:nvSpPr>
          <p:cNvPr id="105" name="TextBox 104">
            <a:extLst>
              <a:ext uri="{FF2B5EF4-FFF2-40B4-BE49-F238E27FC236}">
                <a16:creationId xmlns:a16="http://schemas.microsoft.com/office/drawing/2014/main" id="{C704EBCD-8F77-0E40-9194-BF9DCB060D95}"/>
              </a:ext>
            </a:extLst>
          </p:cNvPr>
          <p:cNvSpPr txBox="1"/>
          <p:nvPr/>
        </p:nvSpPr>
        <p:spPr>
          <a:xfrm>
            <a:off x="11150877" y="5226569"/>
            <a:ext cx="715184" cy="362856"/>
          </a:xfrm>
          <a:prstGeom prst="rect">
            <a:avLst/>
          </a:prstGeom>
          <a:noFill/>
        </p:spPr>
        <p:txBody>
          <a:bodyPr wrap="square" rtlCol="0">
            <a:spAutoFit/>
          </a:bodyPr>
          <a:lstStyle/>
          <a:p>
            <a:pPr algn="ctr">
              <a:lnSpc>
                <a:spcPts val="740"/>
              </a:lnSpc>
            </a:pPr>
            <a:r>
              <a:rPr lang="en-US" sz="700" dirty="0"/>
              <a:t>Adapt your business practices</a:t>
            </a:r>
          </a:p>
        </p:txBody>
      </p:sp>
      <p:sp>
        <p:nvSpPr>
          <p:cNvPr id="106" name="TextBox 105">
            <a:extLst>
              <a:ext uri="{FF2B5EF4-FFF2-40B4-BE49-F238E27FC236}">
                <a16:creationId xmlns:a16="http://schemas.microsoft.com/office/drawing/2014/main" id="{9900EBD1-69B6-1B4E-ADA0-F211F1FA4673}"/>
              </a:ext>
            </a:extLst>
          </p:cNvPr>
          <p:cNvSpPr txBox="1"/>
          <p:nvPr/>
        </p:nvSpPr>
        <p:spPr>
          <a:xfrm>
            <a:off x="9770390" y="5228905"/>
            <a:ext cx="715184" cy="362856"/>
          </a:xfrm>
          <a:prstGeom prst="rect">
            <a:avLst/>
          </a:prstGeom>
          <a:noFill/>
        </p:spPr>
        <p:txBody>
          <a:bodyPr wrap="square" rtlCol="0">
            <a:spAutoFit/>
          </a:bodyPr>
          <a:lstStyle/>
          <a:p>
            <a:pPr algn="ctr">
              <a:lnSpc>
                <a:spcPts val="740"/>
              </a:lnSpc>
            </a:pPr>
            <a:r>
              <a:rPr lang="en-US" sz="700" dirty="0"/>
              <a:t>Collaborate at </a:t>
            </a:r>
          </a:p>
          <a:p>
            <a:pPr algn="ctr">
              <a:lnSpc>
                <a:spcPts val="740"/>
              </a:lnSpc>
            </a:pPr>
            <a:r>
              <a:rPr lang="en-US" sz="700" dirty="0"/>
              <a:t>the sector level</a:t>
            </a:r>
          </a:p>
        </p:txBody>
      </p:sp>
      <p:sp>
        <p:nvSpPr>
          <p:cNvPr id="107" name="TextBox 106">
            <a:extLst>
              <a:ext uri="{FF2B5EF4-FFF2-40B4-BE49-F238E27FC236}">
                <a16:creationId xmlns:a16="http://schemas.microsoft.com/office/drawing/2014/main" id="{43073632-FF3A-8F44-BD30-DA9C037D9AF2}"/>
              </a:ext>
            </a:extLst>
          </p:cNvPr>
          <p:cNvSpPr txBox="1"/>
          <p:nvPr/>
        </p:nvSpPr>
        <p:spPr>
          <a:xfrm>
            <a:off x="9763751" y="6164978"/>
            <a:ext cx="715184" cy="362856"/>
          </a:xfrm>
          <a:prstGeom prst="rect">
            <a:avLst/>
          </a:prstGeom>
          <a:noFill/>
        </p:spPr>
        <p:txBody>
          <a:bodyPr wrap="square" rtlCol="0">
            <a:spAutoFit/>
          </a:bodyPr>
          <a:lstStyle/>
          <a:p>
            <a:pPr algn="ctr">
              <a:lnSpc>
                <a:spcPts val="740"/>
              </a:lnSpc>
            </a:pPr>
            <a:r>
              <a:rPr lang="en-US" sz="700" dirty="0"/>
              <a:t>Collaborate at </a:t>
            </a:r>
          </a:p>
          <a:p>
            <a:pPr algn="ctr">
              <a:lnSpc>
                <a:spcPts val="740"/>
              </a:lnSpc>
            </a:pPr>
            <a:r>
              <a:rPr lang="en-US" sz="700" dirty="0"/>
              <a:t>the sector level</a:t>
            </a:r>
          </a:p>
        </p:txBody>
      </p:sp>
      <p:pic>
        <p:nvPicPr>
          <p:cNvPr id="39" name="Picture 38">
            <a:extLst>
              <a:ext uri="{FF2B5EF4-FFF2-40B4-BE49-F238E27FC236}">
                <a16:creationId xmlns:a16="http://schemas.microsoft.com/office/drawing/2014/main" id="{AAD3095C-E3D9-F24E-890A-3A1242E21156}"/>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7595" y="5454120"/>
            <a:ext cx="410382" cy="439845"/>
          </a:xfrm>
          <a:prstGeom prst="rect">
            <a:avLst/>
          </a:prstGeom>
        </p:spPr>
      </p:pic>
    </p:spTree>
    <p:extLst>
      <p:ext uri="{BB962C8B-B14F-4D97-AF65-F5344CB8AC3E}">
        <p14:creationId xmlns:p14="http://schemas.microsoft.com/office/powerpoint/2010/main" val="2491679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F1E3-9C84-534F-A6CF-5B04D3917A7C}"/>
              </a:ext>
            </a:extLst>
          </p:cNvPr>
          <p:cNvSpPr>
            <a:spLocks noGrp="1"/>
          </p:cNvSpPr>
          <p:nvPr>
            <p:ph type="title"/>
          </p:nvPr>
        </p:nvSpPr>
        <p:spPr>
          <a:xfrm>
            <a:off x="1153198" y="821545"/>
            <a:ext cx="10515600" cy="1325563"/>
          </a:xfrm>
        </p:spPr>
        <p:txBody>
          <a:bodyPr/>
          <a:lstStyle/>
          <a:p>
            <a:r>
              <a:rPr lang="en-US" b="1" dirty="0">
                <a:latin typeface="Helvetica"/>
                <a:cs typeface="Helvetica"/>
              </a:rPr>
              <a:t>How to Use</a:t>
            </a:r>
          </a:p>
        </p:txBody>
      </p:sp>
      <p:sp>
        <p:nvSpPr>
          <p:cNvPr id="5" name="Rectangle 4">
            <a:extLst>
              <a:ext uri="{FF2B5EF4-FFF2-40B4-BE49-F238E27FC236}">
                <a16:creationId xmlns:a16="http://schemas.microsoft.com/office/drawing/2014/main" id="{C6E829A7-3BFB-49B5-833A-26C7FBA1C671}"/>
              </a:ext>
            </a:extLst>
          </p:cNvPr>
          <p:cNvSpPr/>
          <p:nvPr/>
        </p:nvSpPr>
        <p:spPr>
          <a:xfrm>
            <a:off x="1261520" y="719672"/>
            <a:ext cx="608605" cy="99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B7DDC73-9E1E-374F-B40D-F2E16CECC713}"/>
              </a:ext>
            </a:extLst>
          </p:cNvPr>
          <p:cNvSpPr>
            <a:spLocks noGrp="1"/>
          </p:cNvSpPr>
          <p:nvPr>
            <p:ph idx="1"/>
          </p:nvPr>
        </p:nvSpPr>
        <p:spPr>
          <a:xfrm>
            <a:off x="1153198" y="2003764"/>
            <a:ext cx="9708792" cy="4902721"/>
          </a:xfrm>
        </p:spPr>
        <p:txBody>
          <a:bodyPr>
            <a:normAutofit/>
          </a:bodyPr>
          <a:lstStyle/>
          <a:p>
            <a:pPr marL="0" indent="0" algn="just">
              <a:buNone/>
            </a:pPr>
            <a:r>
              <a:rPr lang="en-US" sz="2000" dirty="0">
                <a:latin typeface="+mj-lt"/>
              </a:rPr>
              <a:t>This Living Income Toolkit Slide Deck was designed as a support resource for companies and is a supplement to the Toolkit “Guiding steps towards living income in the supply chain: How to mainstream living income in your company’s activities”. Please feel free to use this slide deck ppt for your own purposes, while maintaining the crediting included</a:t>
            </a:r>
            <a:r>
              <a:rPr lang="en-US" sz="2000" i="1" dirty="0">
                <a:latin typeface="+mj-lt"/>
              </a:rPr>
              <a:t> (all sources can be found in the notes section)</a:t>
            </a:r>
            <a:r>
              <a:rPr lang="en-US" sz="2000" dirty="0">
                <a:latin typeface="+mj-lt"/>
              </a:rPr>
              <a:t>. </a:t>
            </a:r>
          </a:p>
          <a:p>
            <a:pPr marL="0" indent="0" algn="just">
              <a:buNone/>
            </a:pPr>
            <a:endParaRPr lang="en-US" sz="1100" dirty="0">
              <a:latin typeface="+mj-lt"/>
            </a:endParaRPr>
          </a:p>
          <a:p>
            <a:pPr marL="0" indent="0" algn="just">
              <a:buNone/>
            </a:pPr>
            <a:r>
              <a:rPr lang="en-US" sz="2400" dirty="0">
                <a:latin typeface="+mj-lt"/>
              </a:rPr>
              <a:t>The complete </a:t>
            </a:r>
            <a:r>
              <a:rPr lang="en-US" sz="2400" b="1" dirty="0">
                <a:latin typeface="Calibri" panose="020F0502020204030204" pitchFamily="34" charset="0"/>
                <a:cs typeface="Calibri" panose="020F0502020204030204" pitchFamily="34" charset="0"/>
              </a:rPr>
              <a:t>Living Income Toolkit</a:t>
            </a:r>
            <a:r>
              <a:rPr lang="en-US" sz="2400" b="1" dirty="0">
                <a:latin typeface="+mj-lt"/>
              </a:rPr>
              <a:t> </a:t>
            </a:r>
            <a:r>
              <a:rPr lang="en-US" sz="2400" dirty="0">
                <a:latin typeface="+mj-lt"/>
              </a:rPr>
              <a:t>(pdf) is available online here: </a:t>
            </a:r>
          </a:p>
          <a:p>
            <a:pPr marL="0" indent="0" algn="just">
              <a:buNone/>
            </a:pPr>
            <a:r>
              <a:rPr lang="en-US" sz="2400" dirty="0">
                <a:solidFill>
                  <a:schemeClr val="accent2"/>
                </a:solidFill>
                <a:latin typeface="+mj-lt"/>
                <a:hlinkClick r:id="rId3">
                  <a:extLst>
                    <a:ext uri="{A12FA001-AC4F-418D-AE19-62706E023703}">
                      <ahyp:hlinkClr xmlns:ahyp="http://schemas.microsoft.com/office/drawing/2018/hyperlinkcolor" val="tx"/>
                    </a:ext>
                  </a:extLst>
                </a:hlinkClick>
              </a:rPr>
              <a:t>Living Income Toolkit </a:t>
            </a:r>
            <a:endParaRPr lang="en-US" sz="2400" dirty="0">
              <a:solidFill>
                <a:schemeClr val="accent2"/>
              </a:solidFill>
              <a:latin typeface="+mj-lt"/>
            </a:endParaRPr>
          </a:p>
          <a:p>
            <a:pPr marL="0" indent="0" algn="just">
              <a:buNone/>
            </a:pPr>
            <a:endParaRPr lang="en-US" sz="1100" dirty="0">
              <a:latin typeface="+mj-lt"/>
              <a:cs typeface="Calibri" panose="020F0502020204030204" pitchFamily="34" charset="0"/>
            </a:endParaRPr>
          </a:p>
          <a:p>
            <a:pPr marL="0" indent="0" algn="just">
              <a:buNone/>
            </a:pPr>
            <a:r>
              <a:rPr lang="en-US" sz="2400" dirty="0">
                <a:latin typeface="+mj-lt"/>
                <a:cs typeface="Calibri" panose="020F0502020204030204" pitchFamily="34" charset="0"/>
              </a:rPr>
              <a:t>Other Slide Deck resources are available, including:</a:t>
            </a:r>
          </a:p>
          <a:p>
            <a:pPr marL="0" indent="0">
              <a:buNone/>
            </a:pPr>
            <a:r>
              <a:rPr lang="en-US" sz="2400" u="sng" dirty="0">
                <a:solidFill>
                  <a:schemeClr val="accent2"/>
                </a:solidFill>
                <a:latin typeface="+mj-lt"/>
              </a:rPr>
              <a:t>Make the Case</a:t>
            </a:r>
          </a:p>
          <a:p>
            <a:pPr marL="0" indent="0">
              <a:buNone/>
            </a:pPr>
            <a:r>
              <a:rPr lang="en-US" sz="2400" u="sng" dirty="0">
                <a:solidFill>
                  <a:schemeClr val="accent2"/>
                </a:solidFill>
                <a:latin typeface="+mj-lt"/>
              </a:rPr>
              <a:t>Prepare for Action</a:t>
            </a:r>
          </a:p>
        </p:txBody>
      </p:sp>
    </p:spTree>
    <p:extLst>
      <p:ext uri="{BB962C8B-B14F-4D97-AF65-F5344CB8AC3E}">
        <p14:creationId xmlns:p14="http://schemas.microsoft.com/office/powerpoint/2010/main" val="916341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32">
            <a:extLst>
              <a:ext uri="{FF2B5EF4-FFF2-40B4-BE49-F238E27FC236}">
                <a16:creationId xmlns:a16="http://schemas.microsoft.com/office/drawing/2014/main" id="{5ABA1106-3A38-704C-BC78-CE42E8D99225}"/>
              </a:ext>
            </a:extLst>
          </p:cNvPr>
          <p:cNvSpPr/>
          <p:nvPr/>
        </p:nvSpPr>
        <p:spPr>
          <a:xfrm>
            <a:off x="748933" y="6554165"/>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7" name="object 34">
            <a:extLst>
              <a:ext uri="{FF2B5EF4-FFF2-40B4-BE49-F238E27FC236}">
                <a16:creationId xmlns:a16="http://schemas.microsoft.com/office/drawing/2014/main" id="{1F64B196-3816-724E-8C4A-872452517E43}"/>
              </a:ext>
            </a:extLst>
          </p:cNvPr>
          <p:cNvSpPr/>
          <p:nvPr/>
        </p:nvSpPr>
        <p:spPr>
          <a:xfrm>
            <a:off x="3347684" y="3709664"/>
            <a:ext cx="1080135" cy="951865"/>
          </a:xfrm>
          <a:custGeom>
            <a:avLst/>
            <a:gdLst/>
            <a:ahLst/>
            <a:cxnLst/>
            <a:rect l="l" t="t" r="r" b="b"/>
            <a:pathLst>
              <a:path w="1080134" h="951864">
                <a:moveTo>
                  <a:pt x="0" y="951255"/>
                </a:moveTo>
                <a:lnTo>
                  <a:pt x="1079995" y="951255"/>
                </a:lnTo>
                <a:lnTo>
                  <a:pt x="1079995" y="0"/>
                </a:lnTo>
                <a:lnTo>
                  <a:pt x="0" y="0"/>
                </a:lnTo>
                <a:lnTo>
                  <a:pt x="0" y="951255"/>
                </a:lnTo>
                <a:close/>
              </a:path>
            </a:pathLst>
          </a:custGeom>
          <a:solidFill>
            <a:srgbClr val="F0D2AC"/>
          </a:solidFill>
        </p:spPr>
        <p:txBody>
          <a:bodyPr wrap="square" lIns="0" tIns="0" rIns="0" bIns="0" rtlCol="0"/>
          <a:lstStyle/>
          <a:p>
            <a:endParaRPr/>
          </a:p>
        </p:txBody>
      </p:sp>
      <p:sp>
        <p:nvSpPr>
          <p:cNvPr id="23" name="object 50">
            <a:extLst>
              <a:ext uri="{FF2B5EF4-FFF2-40B4-BE49-F238E27FC236}">
                <a16:creationId xmlns:a16="http://schemas.microsoft.com/office/drawing/2014/main" id="{B60F85AC-9E6B-D94F-B207-A5ABA34F5266}"/>
              </a:ext>
            </a:extLst>
          </p:cNvPr>
          <p:cNvSpPr/>
          <p:nvPr/>
        </p:nvSpPr>
        <p:spPr>
          <a:xfrm>
            <a:off x="1795587" y="1318995"/>
            <a:ext cx="2630473" cy="4630613"/>
          </a:xfrm>
          <a:custGeom>
            <a:avLst/>
            <a:gdLst/>
            <a:ahLst/>
            <a:cxnLst/>
            <a:rect l="l" t="t" r="r" b="b"/>
            <a:pathLst>
              <a:path w="1526540" h="2407285">
                <a:moveTo>
                  <a:pt x="1526463" y="0"/>
                </a:moveTo>
                <a:lnTo>
                  <a:pt x="0" y="1778393"/>
                </a:lnTo>
                <a:lnTo>
                  <a:pt x="0" y="2406942"/>
                </a:lnTo>
                <a:lnTo>
                  <a:pt x="1526463" y="950391"/>
                </a:lnTo>
                <a:lnTo>
                  <a:pt x="1526463" y="0"/>
                </a:lnTo>
                <a:close/>
              </a:path>
            </a:pathLst>
          </a:custGeom>
          <a:solidFill>
            <a:srgbClr val="E9BA81"/>
          </a:solidFill>
        </p:spPr>
        <p:txBody>
          <a:bodyPr wrap="square" lIns="0" tIns="0" rIns="0" bIns="0" rtlCol="0"/>
          <a:lstStyle/>
          <a:p>
            <a:endParaRPr/>
          </a:p>
        </p:txBody>
      </p:sp>
      <p:sp>
        <p:nvSpPr>
          <p:cNvPr id="20" name="object 46">
            <a:extLst>
              <a:ext uri="{FF2B5EF4-FFF2-40B4-BE49-F238E27FC236}">
                <a16:creationId xmlns:a16="http://schemas.microsoft.com/office/drawing/2014/main" id="{C0589C9A-EC77-9D44-B90E-1C7A26920D91}"/>
              </a:ext>
            </a:extLst>
          </p:cNvPr>
          <p:cNvSpPr/>
          <p:nvPr/>
        </p:nvSpPr>
        <p:spPr>
          <a:xfrm>
            <a:off x="1821212" y="3074644"/>
            <a:ext cx="2595597" cy="3337886"/>
          </a:xfrm>
          <a:custGeom>
            <a:avLst/>
            <a:gdLst/>
            <a:ahLst/>
            <a:cxnLst/>
            <a:rect l="l" t="t" r="r" b="b"/>
            <a:pathLst>
              <a:path w="1526540" h="1751964">
                <a:moveTo>
                  <a:pt x="1526463" y="0"/>
                </a:moveTo>
                <a:lnTo>
                  <a:pt x="0" y="1456550"/>
                </a:lnTo>
                <a:lnTo>
                  <a:pt x="0" y="1751749"/>
                </a:lnTo>
                <a:lnTo>
                  <a:pt x="1526463" y="953998"/>
                </a:lnTo>
                <a:lnTo>
                  <a:pt x="1526463" y="0"/>
                </a:lnTo>
                <a:close/>
              </a:path>
            </a:pathLst>
          </a:custGeom>
          <a:solidFill>
            <a:srgbClr val="D5A776"/>
          </a:solidFill>
        </p:spPr>
        <p:txBody>
          <a:bodyPr wrap="square" lIns="0" tIns="0" rIns="0" bIns="0" rtlCol="0"/>
          <a:lstStyle/>
          <a:p>
            <a:endParaRPr/>
          </a:p>
        </p:txBody>
      </p:sp>
      <p:sp>
        <p:nvSpPr>
          <p:cNvPr id="69" name="object 34">
            <a:extLst>
              <a:ext uri="{FF2B5EF4-FFF2-40B4-BE49-F238E27FC236}">
                <a16:creationId xmlns:a16="http://schemas.microsoft.com/office/drawing/2014/main" id="{85C87C81-E598-B846-AEE1-235326E358D6}"/>
              </a:ext>
            </a:extLst>
          </p:cNvPr>
          <p:cNvSpPr/>
          <p:nvPr/>
        </p:nvSpPr>
        <p:spPr>
          <a:xfrm>
            <a:off x="4412557" y="1323169"/>
            <a:ext cx="1202455" cy="1764481"/>
          </a:xfrm>
          <a:custGeom>
            <a:avLst/>
            <a:gdLst/>
            <a:ahLst/>
            <a:cxnLst/>
            <a:rect l="l" t="t" r="r" b="b"/>
            <a:pathLst>
              <a:path w="1080134" h="951864">
                <a:moveTo>
                  <a:pt x="0" y="951255"/>
                </a:moveTo>
                <a:lnTo>
                  <a:pt x="1079995" y="951255"/>
                </a:lnTo>
                <a:lnTo>
                  <a:pt x="1079995" y="0"/>
                </a:lnTo>
                <a:lnTo>
                  <a:pt x="0" y="0"/>
                </a:lnTo>
                <a:lnTo>
                  <a:pt x="0" y="951255"/>
                </a:lnTo>
                <a:close/>
              </a:path>
            </a:pathLst>
          </a:custGeom>
          <a:solidFill>
            <a:srgbClr val="F0D2AC"/>
          </a:solidFill>
        </p:spPr>
        <p:txBody>
          <a:bodyPr wrap="square" lIns="0" tIns="0" rIns="0" bIns="0" rtlCol="0"/>
          <a:lstStyle/>
          <a:p>
            <a:endParaRPr/>
          </a:p>
        </p:txBody>
      </p:sp>
      <p:sp>
        <p:nvSpPr>
          <p:cNvPr id="19" name="object 45">
            <a:extLst>
              <a:ext uri="{FF2B5EF4-FFF2-40B4-BE49-F238E27FC236}">
                <a16:creationId xmlns:a16="http://schemas.microsoft.com/office/drawing/2014/main" id="{F66F8599-E202-A446-96F7-7C6AD2AFC7E0}"/>
              </a:ext>
            </a:extLst>
          </p:cNvPr>
          <p:cNvSpPr/>
          <p:nvPr/>
        </p:nvSpPr>
        <p:spPr>
          <a:xfrm>
            <a:off x="1774214" y="4835813"/>
            <a:ext cx="2659317" cy="1726600"/>
          </a:xfrm>
          <a:custGeom>
            <a:avLst/>
            <a:gdLst/>
            <a:ahLst/>
            <a:cxnLst/>
            <a:rect l="l" t="t" r="r" b="b"/>
            <a:pathLst>
              <a:path w="1526540" h="954404">
                <a:moveTo>
                  <a:pt x="1526463" y="0"/>
                </a:moveTo>
                <a:lnTo>
                  <a:pt x="0" y="783348"/>
                </a:lnTo>
                <a:lnTo>
                  <a:pt x="0" y="953998"/>
                </a:lnTo>
                <a:lnTo>
                  <a:pt x="1526463" y="953998"/>
                </a:lnTo>
                <a:lnTo>
                  <a:pt x="1526463" y="0"/>
                </a:lnTo>
                <a:close/>
              </a:path>
            </a:pathLst>
          </a:custGeom>
          <a:solidFill>
            <a:srgbClr val="AB8F70"/>
          </a:solidFill>
        </p:spPr>
        <p:txBody>
          <a:bodyPr wrap="square" lIns="0" tIns="0" rIns="0" bIns="0" rtlCol="0"/>
          <a:lstStyle/>
          <a:p>
            <a:endParaRPr/>
          </a:p>
        </p:txBody>
      </p:sp>
      <p:sp>
        <p:nvSpPr>
          <p:cNvPr id="21" name="object 47">
            <a:extLst>
              <a:ext uri="{FF2B5EF4-FFF2-40B4-BE49-F238E27FC236}">
                <a16:creationId xmlns:a16="http://schemas.microsoft.com/office/drawing/2014/main" id="{0ABE8A09-2AF9-E141-A372-3CA748AA8FB1}"/>
              </a:ext>
            </a:extLst>
          </p:cNvPr>
          <p:cNvSpPr txBox="1"/>
          <p:nvPr/>
        </p:nvSpPr>
        <p:spPr>
          <a:xfrm>
            <a:off x="4435888" y="2270604"/>
            <a:ext cx="1080135" cy="249748"/>
          </a:xfrm>
          <a:prstGeom prst="rect">
            <a:avLst/>
          </a:prstGeom>
        </p:spPr>
        <p:txBody>
          <a:bodyPr vert="horz" wrap="square" lIns="0" tIns="22860" rIns="0" bIns="0" rtlCol="0">
            <a:spAutoFit/>
          </a:bodyPr>
          <a:lstStyle/>
          <a:p>
            <a:pPr marL="214631" marR="193040" algn="ctr">
              <a:lnSpc>
                <a:spcPts val="900"/>
              </a:lnSpc>
              <a:spcBef>
                <a:spcPts val="180"/>
              </a:spcBef>
            </a:pPr>
            <a:r>
              <a:rPr sz="700" b="1" spc="-5" dirty="0">
                <a:solidFill>
                  <a:srgbClr val="0C374B"/>
                </a:solidFill>
                <a:cs typeface="DIN Alternate"/>
              </a:rPr>
              <a:t>PRIMARY</a:t>
            </a:r>
            <a:r>
              <a:rPr sz="700" b="1" spc="-80" dirty="0">
                <a:solidFill>
                  <a:srgbClr val="0C374B"/>
                </a:solidFill>
                <a:cs typeface="DIN Alternate"/>
              </a:rPr>
              <a:t> </a:t>
            </a:r>
            <a:r>
              <a:rPr sz="700" b="1" spc="-5" dirty="0">
                <a:solidFill>
                  <a:srgbClr val="0C374B"/>
                </a:solidFill>
                <a:cs typeface="DIN Alternate"/>
              </a:rPr>
              <a:t>CASH  CROP</a:t>
            </a:r>
            <a:r>
              <a:rPr sz="700" b="1" spc="-45" dirty="0">
                <a:solidFill>
                  <a:srgbClr val="0C374B"/>
                </a:solidFill>
                <a:cs typeface="DIN Alternate"/>
              </a:rPr>
              <a:t> </a:t>
            </a:r>
            <a:r>
              <a:rPr sz="700" b="1" dirty="0">
                <a:solidFill>
                  <a:srgbClr val="0C374B"/>
                </a:solidFill>
                <a:cs typeface="DIN Alternate"/>
              </a:rPr>
              <a:t>INCOME</a:t>
            </a:r>
            <a:endParaRPr sz="700" b="1" dirty="0">
              <a:cs typeface="DIN Alternate"/>
            </a:endParaRPr>
          </a:p>
        </p:txBody>
      </p:sp>
      <p:sp>
        <p:nvSpPr>
          <p:cNvPr id="18" name="object 35">
            <a:extLst>
              <a:ext uri="{FF2B5EF4-FFF2-40B4-BE49-F238E27FC236}">
                <a16:creationId xmlns:a16="http://schemas.microsoft.com/office/drawing/2014/main" id="{52BCE731-CB91-044B-8D0A-17B721AB7698}"/>
              </a:ext>
            </a:extLst>
          </p:cNvPr>
          <p:cNvSpPr/>
          <p:nvPr/>
        </p:nvSpPr>
        <p:spPr>
          <a:xfrm>
            <a:off x="4397856" y="3087650"/>
            <a:ext cx="1242344" cy="1768776"/>
          </a:xfrm>
          <a:custGeom>
            <a:avLst/>
            <a:gdLst/>
            <a:ahLst/>
            <a:cxnLst/>
            <a:rect l="l" t="t" r="r" b="b"/>
            <a:pathLst>
              <a:path w="1080134" h="954404">
                <a:moveTo>
                  <a:pt x="0" y="953820"/>
                </a:moveTo>
                <a:lnTo>
                  <a:pt x="1079995" y="953820"/>
                </a:lnTo>
                <a:lnTo>
                  <a:pt x="1079995" y="0"/>
                </a:lnTo>
                <a:lnTo>
                  <a:pt x="0" y="0"/>
                </a:lnTo>
                <a:lnTo>
                  <a:pt x="0" y="953820"/>
                </a:lnTo>
                <a:close/>
              </a:path>
            </a:pathLst>
          </a:custGeom>
          <a:solidFill>
            <a:srgbClr val="DCB890"/>
          </a:solidFill>
        </p:spPr>
        <p:txBody>
          <a:bodyPr wrap="square" lIns="0" tIns="0" rIns="0" bIns="0" rtlCol="0"/>
          <a:lstStyle/>
          <a:p>
            <a:endParaRPr/>
          </a:p>
        </p:txBody>
      </p:sp>
      <p:sp>
        <p:nvSpPr>
          <p:cNvPr id="16" name="object 33">
            <a:extLst>
              <a:ext uri="{FF2B5EF4-FFF2-40B4-BE49-F238E27FC236}">
                <a16:creationId xmlns:a16="http://schemas.microsoft.com/office/drawing/2014/main" id="{6A1056C6-C378-724C-B58D-A0106D1F8A29}"/>
              </a:ext>
            </a:extLst>
          </p:cNvPr>
          <p:cNvSpPr/>
          <p:nvPr/>
        </p:nvSpPr>
        <p:spPr>
          <a:xfrm>
            <a:off x="4397856" y="4854187"/>
            <a:ext cx="1252832" cy="1708226"/>
          </a:xfrm>
          <a:custGeom>
            <a:avLst/>
            <a:gdLst/>
            <a:ahLst/>
            <a:cxnLst/>
            <a:rect l="l" t="t" r="r" b="b"/>
            <a:pathLst>
              <a:path w="1080134" h="956945">
                <a:moveTo>
                  <a:pt x="0" y="956525"/>
                </a:moveTo>
                <a:lnTo>
                  <a:pt x="1079995" y="956525"/>
                </a:lnTo>
                <a:lnTo>
                  <a:pt x="1079995" y="0"/>
                </a:lnTo>
                <a:lnTo>
                  <a:pt x="0" y="0"/>
                </a:lnTo>
                <a:lnTo>
                  <a:pt x="0" y="956525"/>
                </a:lnTo>
                <a:close/>
              </a:path>
            </a:pathLst>
          </a:custGeom>
          <a:solidFill>
            <a:srgbClr val="BCA58A"/>
          </a:solidFill>
        </p:spPr>
        <p:txBody>
          <a:bodyPr wrap="square" lIns="0" tIns="0" rIns="0" bIns="0" rtlCol="0"/>
          <a:lstStyle/>
          <a:p>
            <a:endParaRPr/>
          </a:p>
        </p:txBody>
      </p:sp>
      <p:sp>
        <p:nvSpPr>
          <p:cNvPr id="27" name="object 54">
            <a:extLst>
              <a:ext uri="{FF2B5EF4-FFF2-40B4-BE49-F238E27FC236}">
                <a16:creationId xmlns:a16="http://schemas.microsoft.com/office/drawing/2014/main" id="{A5173465-60EF-964C-BEB5-CE515213E069}"/>
              </a:ext>
            </a:extLst>
          </p:cNvPr>
          <p:cNvSpPr txBox="1"/>
          <p:nvPr/>
        </p:nvSpPr>
        <p:spPr>
          <a:xfrm>
            <a:off x="748948" y="5488562"/>
            <a:ext cx="1072265" cy="1080403"/>
          </a:xfrm>
          <a:prstGeom prst="rect">
            <a:avLst/>
          </a:prstGeom>
          <a:solidFill>
            <a:srgbClr val="8E6B44"/>
          </a:solidFill>
        </p:spPr>
        <p:txBody>
          <a:bodyPr vert="horz" wrap="square" lIns="0" tIns="0" rIns="0" bIns="0" rtlCol="0" anchor="ctr" anchorCtr="0">
            <a:noAutofit/>
          </a:bodyPr>
          <a:lstStyle/>
          <a:p>
            <a:pPr>
              <a:lnSpc>
                <a:spcPct val="100000"/>
              </a:lnSpc>
            </a:pPr>
            <a:endParaRPr sz="1100" dirty="0">
              <a:latin typeface="Helvetica" pitchFamily="2" charset="0"/>
              <a:cs typeface="Times New Roman"/>
            </a:endParaRPr>
          </a:p>
          <a:p>
            <a:pPr>
              <a:lnSpc>
                <a:spcPct val="100000"/>
              </a:lnSpc>
              <a:spcBef>
                <a:spcPts val="50"/>
              </a:spcBef>
            </a:pPr>
            <a:endParaRPr sz="1550" dirty="0">
              <a:latin typeface="Helvetica" pitchFamily="2" charset="0"/>
              <a:cs typeface="Times New Roman"/>
            </a:endParaRPr>
          </a:p>
        </p:txBody>
      </p:sp>
      <p:sp>
        <p:nvSpPr>
          <p:cNvPr id="38" name="object 65">
            <a:extLst>
              <a:ext uri="{FF2B5EF4-FFF2-40B4-BE49-F238E27FC236}">
                <a16:creationId xmlns:a16="http://schemas.microsoft.com/office/drawing/2014/main" id="{1633DD85-9632-9A4E-81BE-F475349A389A}"/>
              </a:ext>
            </a:extLst>
          </p:cNvPr>
          <p:cNvSpPr/>
          <p:nvPr/>
        </p:nvSpPr>
        <p:spPr>
          <a:xfrm>
            <a:off x="1813053" y="4799947"/>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55" name="TextBox 54">
            <a:extLst>
              <a:ext uri="{FF2B5EF4-FFF2-40B4-BE49-F238E27FC236}">
                <a16:creationId xmlns:a16="http://schemas.microsoft.com/office/drawing/2014/main" id="{AA02435D-9834-A94A-86E1-D2E5765FA697}"/>
              </a:ext>
            </a:extLst>
          </p:cNvPr>
          <p:cNvSpPr txBox="1"/>
          <p:nvPr/>
        </p:nvSpPr>
        <p:spPr>
          <a:xfrm>
            <a:off x="824734" y="5949609"/>
            <a:ext cx="913188" cy="369332"/>
          </a:xfrm>
          <a:prstGeom prst="rect">
            <a:avLst/>
          </a:prstGeom>
          <a:noFill/>
        </p:spPr>
        <p:txBody>
          <a:bodyPr wrap="square" rtlCol="0">
            <a:spAutoFit/>
          </a:bodyPr>
          <a:lstStyle/>
          <a:p>
            <a:pPr algn="ctr"/>
            <a:r>
              <a:rPr lang="en-GB" sz="900" b="1" dirty="0">
                <a:solidFill>
                  <a:srgbClr val="FFFFFF"/>
                </a:solidFill>
                <a:cs typeface="DIN Alternate"/>
              </a:rPr>
              <a:t>NET</a:t>
            </a:r>
            <a:r>
              <a:rPr lang="en-GB" sz="900" b="1" spc="-65" dirty="0">
                <a:solidFill>
                  <a:srgbClr val="FFFFFF"/>
                </a:solidFill>
                <a:cs typeface="DIN Alternate"/>
              </a:rPr>
              <a:t> </a:t>
            </a:r>
            <a:r>
              <a:rPr lang="en-GB" sz="900" b="1" spc="-5" dirty="0">
                <a:solidFill>
                  <a:srgbClr val="FFFFFF"/>
                </a:solidFill>
                <a:cs typeface="DIN Alternate"/>
              </a:rPr>
              <a:t>FARM  </a:t>
            </a:r>
            <a:r>
              <a:rPr lang="en-GB" sz="900" b="1" spc="10" dirty="0">
                <a:solidFill>
                  <a:srgbClr val="FFFFFF"/>
                </a:solidFill>
                <a:cs typeface="DIN Alternate"/>
              </a:rPr>
              <a:t>INCOME</a:t>
            </a:r>
            <a:endParaRPr lang="en-GB" sz="900" b="1" dirty="0">
              <a:cs typeface="DIN Alternate"/>
            </a:endParaRPr>
          </a:p>
        </p:txBody>
      </p:sp>
      <p:pic>
        <p:nvPicPr>
          <p:cNvPr id="64" name="Picture 63">
            <a:extLst>
              <a:ext uri="{FF2B5EF4-FFF2-40B4-BE49-F238E27FC236}">
                <a16:creationId xmlns:a16="http://schemas.microsoft.com/office/drawing/2014/main" id="{F025AFEB-4956-EF4E-871A-047790E8A994}"/>
              </a:ext>
            </a:extLst>
          </p:cNvPr>
          <p:cNvPicPr>
            <a:picLocks noChangeAspect="1"/>
          </p:cNvPicPr>
          <p:nvPr/>
        </p:nvPicPr>
        <p:blipFill>
          <a:blip r:embed="rId3"/>
          <a:stretch>
            <a:fillRect/>
          </a:stretch>
        </p:blipFill>
        <p:spPr>
          <a:xfrm>
            <a:off x="4706845" y="1711717"/>
            <a:ext cx="584200" cy="495300"/>
          </a:xfrm>
          <a:prstGeom prst="rect">
            <a:avLst/>
          </a:prstGeom>
        </p:spPr>
      </p:pic>
      <p:sp>
        <p:nvSpPr>
          <p:cNvPr id="56" name="object 15">
            <a:extLst>
              <a:ext uri="{FF2B5EF4-FFF2-40B4-BE49-F238E27FC236}">
                <a16:creationId xmlns:a16="http://schemas.microsoft.com/office/drawing/2014/main" id="{CC162431-1C45-754B-A9A1-C1D59095E12F}"/>
              </a:ext>
            </a:extLst>
          </p:cNvPr>
          <p:cNvSpPr txBox="1"/>
          <p:nvPr/>
        </p:nvSpPr>
        <p:spPr>
          <a:xfrm>
            <a:off x="5629114" y="4854186"/>
            <a:ext cx="6222154" cy="1714687"/>
          </a:xfrm>
          <a:prstGeom prst="rect">
            <a:avLst/>
          </a:prstGeom>
          <a:solidFill>
            <a:srgbClr val="BCA58A"/>
          </a:solidFill>
        </p:spPr>
        <p:txBody>
          <a:bodyPr vert="horz" wrap="square" lIns="0" tIns="9049" rIns="0" bIns="0" rtlCol="0" anchor="ctr" anchorCtr="0">
            <a:noAutofit/>
          </a:bodyPr>
          <a:lstStyle/>
          <a:p>
            <a:pPr marL="287338" marR="381000" lvl="1" indent="-171450" defTabSz="685800">
              <a:lnSpc>
                <a:spcPct val="101600"/>
              </a:lnSpc>
              <a:spcBef>
                <a:spcPts val="71"/>
              </a:spcBef>
              <a:buFont typeface="Wingdings" pitchFamily="2" charset="2"/>
              <a:buChar char="Ø"/>
              <a:defRPr/>
            </a:pPr>
            <a:r>
              <a:rPr lang="en-US" sz="1200" spc="11" dirty="0">
                <a:latin typeface="+mj-lt"/>
                <a:cs typeface="DIN-Bold"/>
                <a:hlinkClick r:id="rId4" action="ppaction://hlinksldjump">
                  <a:extLst>
                    <a:ext uri="{A12FA001-AC4F-418D-AE19-62706E023703}">
                      <ahyp:hlinkClr xmlns:ahyp="http://schemas.microsoft.com/office/drawing/2018/hyperlinkcolor" val="tx"/>
                    </a:ext>
                  </a:extLst>
                </a:hlinkClick>
              </a:rPr>
              <a:t>Lower cost of living</a:t>
            </a:r>
            <a:endParaRPr lang="en-US" sz="1200" spc="11" dirty="0">
              <a:latin typeface="+mj-lt"/>
              <a:cs typeface="DIN-Bold"/>
            </a:endParaRPr>
          </a:p>
          <a:p>
            <a:pPr marL="287338" marR="381000" lvl="1" indent="-171450" defTabSz="685800">
              <a:lnSpc>
                <a:spcPct val="101600"/>
              </a:lnSpc>
              <a:spcBef>
                <a:spcPts val="71"/>
              </a:spcBef>
              <a:buFont typeface="Wingdings" pitchFamily="2" charset="2"/>
              <a:buChar char="Ø"/>
              <a:defRPr/>
            </a:pPr>
            <a:r>
              <a:rPr lang="en-US" sz="1200" spc="11" dirty="0">
                <a:latin typeface="+mj-lt"/>
                <a:cs typeface="DIN-Bold"/>
                <a:hlinkClick r:id="rId5" action="ppaction://hlinksldjump">
                  <a:extLst>
                    <a:ext uri="{A12FA001-AC4F-418D-AE19-62706E023703}">
                      <ahyp:hlinkClr xmlns:ahyp="http://schemas.microsoft.com/office/drawing/2018/hyperlinkcolor" val="tx"/>
                    </a:ext>
                  </a:extLst>
                </a:hlinkClick>
              </a:rPr>
              <a:t>Food security </a:t>
            </a:r>
          </a:p>
          <a:p>
            <a:pPr marL="115888" marR="381000" lvl="1" indent="169863" defTabSz="685800">
              <a:lnSpc>
                <a:spcPct val="101600"/>
              </a:lnSpc>
              <a:spcBef>
                <a:spcPts val="71"/>
              </a:spcBef>
              <a:defRPr/>
            </a:pPr>
            <a:r>
              <a:rPr lang="en-US" sz="1200" spc="11" dirty="0">
                <a:latin typeface="+mj-lt"/>
                <a:cs typeface="DIN-Bold"/>
                <a:hlinkClick r:id="rId5" action="ppaction://hlinksldjump">
                  <a:extLst>
                    <a:ext uri="{A12FA001-AC4F-418D-AE19-62706E023703}">
                      <ahyp:hlinkClr xmlns:ahyp="http://schemas.microsoft.com/office/drawing/2018/hyperlinkcolor" val="tx"/>
                    </a:ext>
                  </a:extLst>
                </a:hlinkClick>
              </a:rPr>
              <a:t>&amp; resilience</a:t>
            </a:r>
            <a:endParaRPr lang="en-US" sz="1200" spc="11" dirty="0">
              <a:latin typeface="+mj-lt"/>
              <a:cs typeface="DIN-Regular"/>
            </a:endParaRPr>
          </a:p>
        </p:txBody>
      </p:sp>
      <p:sp>
        <p:nvSpPr>
          <p:cNvPr id="68" name="TextBox 67">
            <a:extLst>
              <a:ext uri="{FF2B5EF4-FFF2-40B4-BE49-F238E27FC236}">
                <a16:creationId xmlns:a16="http://schemas.microsoft.com/office/drawing/2014/main" id="{CB550F3C-E54A-564D-A57E-5FE3BC8E286B}"/>
              </a:ext>
            </a:extLst>
          </p:cNvPr>
          <p:cNvSpPr txBox="1"/>
          <p:nvPr/>
        </p:nvSpPr>
        <p:spPr>
          <a:xfrm>
            <a:off x="7298757" y="5260965"/>
            <a:ext cx="4288329" cy="894669"/>
          </a:xfrm>
          <a:prstGeom prst="rect">
            <a:avLst/>
          </a:prstGeom>
          <a:noFill/>
        </p:spPr>
        <p:txBody>
          <a:bodyPr wrap="square" rtlCol="0">
            <a:spAutoFit/>
          </a:bodyPr>
          <a:lstStyle/>
          <a:p>
            <a:pPr marL="171450" indent="-171450" defTabSz="685800">
              <a:lnSpc>
                <a:spcPct val="150000"/>
              </a:lnSpc>
              <a:buFont typeface="Arial" panose="020B0604020202020204" pitchFamily="34" charset="0"/>
              <a:buChar char="•"/>
              <a:defRPr/>
            </a:pPr>
            <a:r>
              <a:rPr lang="en-US" sz="1200" dirty="0">
                <a:hlinkClick r:id="rId6" action="ppaction://hlinksldjump">
                  <a:extLst>
                    <a:ext uri="{A12FA001-AC4F-418D-AE19-62706E023703}">
                      <ahyp:hlinkClr xmlns:ahyp="http://schemas.microsoft.com/office/drawing/2018/hyperlinkcolor" val="tx"/>
                    </a:ext>
                  </a:extLst>
                </a:hlinkClick>
              </a:rPr>
              <a:t>Provide farm service delivery</a:t>
            </a:r>
            <a:r>
              <a:rPr lang="en-US" sz="1200" dirty="0"/>
              <a:t> such as: inputs, access to finance, technical services, market access and risk mitigation tools.</a:t>
            </a:r>
          </a:p>
          <a:p>
            <a:pPr marL="171450" indent="-171450" defTabSz="685800">
              <a:lnSpc>
                <a:spcPct val="150000"/>
              </a:lnSpc>
              <a:buFont typeface="Arial" panose="020B0604020202020204" pitchFamily="34" charset="0"/>
              <a:buChar char="•"/>
              <a:defRPr/>
            </a:pPr>
            <a:r>
              <a:rPr lang="en-US" sz="1200" dirty="0">
                <a:hlinkClick r:id="rId7" action="ppaction://hlinksldjump">
                  <a:extLst>
                    <a:ext uri="{A12FA001-AC4F-418D-AE19-62706E023703}">
                      <ahyp:hlinkClr xmlns:ahyp="http://schemas.microsoft.com/office/drawing/2018/hyperlinkcolor" val="tx"/>
                    </a:ext>
                  </a:extLst>
                </a:hlinkClick>
              </a:rPr>
              <a:t>Women’s economic empowerment</a:t>
            </a:r>
            <a:r>
              <a:rPr lang="en-US" sz="1200" dirty="0"/>
              <a:t>.</a:t>
            </a:r>
          </a:p>
        </p:txBody>
      </p:sp>
      <p:sp>
        <p:nvSpPr>
          <p:cNvPr id="3" name="Rectangle 2">
            <a:extLst>
              <a:ext uri="{FF2B5EF4-FFF2-40B4-BE49-F238E27FC236}">
                <a16:creationId xmlns:a16="http://schemas.microsoft.com/office/drawing/2014/main" id="{9C906463-4460-E643-9F56-BF544C4701EE}"/>
              </a:ext>
            </a:extLst>
          </p:cNvPr>
          <p:cNvSpPr/>
          <p:nvPr/>
        </p:nvSpPr>
        <p:spPr>
          <a:xfrm rot="18116175">
            <a:off x="9652" y="2230124"/>
            <a:ext cx="4864889" cy="156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BD9E2B-65EE-3741-B8BB-E3B8D7452B71}"/>
              </a:ext>
            </a:extLst>
          </p:cNvPr>
          <p:cNvSpPr>
            <a:spLocks noGrp="1"/>
          </p:cNvSpPr>
          <p:nvPr>
            <p:ph type="title"/>
          </p:nvPr>
        </p:nvSpPr>
        <p:spPr>
          <a:xfrm>
            <a:off x="636654" y="30623"/>
            <a:ext cx="10515600" cy="1325563"/>
          </a:xfrm>
        </p:spPr>
        <p:txBody>
          <a:bodyPr>
            <a:normAutofit/>
          </a:bodyPr>
          <a:lstStyle/>
          <a:p>
            <a:r>
              <a:rPr lang="en-US" b="1" dirty="0"/>
              <a:t>Increasing Net Farm Income</a:t>
            </a:r>
          </a:p>
        </p:txBody>
      </p:sp>
      <p:sp>
        <p:nvSpPr>
          <p:cNvPr id="57" name="object 15">
            <a:extLst>
              <a:ext uri="{FF2B5EF4-FFF2-40B4-BE49-F238E27FC236}">
                <a16:creationId xmlns:a16="http://schemas.microsoft.com/office/drawing/2014/main" id="{498B6420-F636-A040-BA54-5A2DADFDE326}"/>
              </a:ext>
            </a:extLst>
          </p:cNvPr>
          <p:cNvSpPr txBox="1">
            <a:spLocks noChangeAspect="1"/>
          </p:cNvSpPr>
          <p:nvPr/>
        </p:nvSpPr>
        <p:spPr>
          <a:xfrm>
            <a:off x="5615012" y="3051574"/>
            <a:ext cx="6230793" cy="1802519"/>
          </a:xfrm>
          <a:prstGeom prst="rect">
            <a:avLst/>
          </a:prstGeom>
          <a:solidFill>
            <a:srgbClr val="DDB990"/>
          </a:solidFill>
        </p:spPr>
        <p:txBody>
          <a:bodyPr vert="horz" wrap="square" lIns="0" tIns="9049" rIns="0" bIns="0" rtlCol="0" anchor="ctr" anchorCtr="0">
            <a:noAutofit/>
          </a:bodyPr>
          <a:lstStyle/>
          <a:p>
            <a:pPr marL="296863" marR="381000" lvl="1" indent="-180975" defTabSz="685800">
              <a:lnSpc>
                <a:spcPct val="101600"/>
              </a:lnSpc>
              <a:spcBef>
                <a:spcPts val="71"/>
              </a:spcBef>
              <a:buFont typeface="Wingdings" pitchFamily="2" charset="2"/>
              <a:buChar char="Ø"/>
              <a:defRPr/>
            </a:pPr>
            <a:r>
              <a:rPr lang="en-US" sz="1200" spc="11" dirty="0">
                <a:latin typeface="+mj-lt"/>
                <a:cs typeface="DIN-Regular"/>
                <a:hlinkClick r:id="rId8" action="ppaction://hlinksldjump">
                  <a:extLst>
                    <a:ext uri="{A12FA001-AC4F-418D-AE19-62706E023703}">
                      <ahyp:hlinkClr xmlns:ahyp="http://schemas.microsoft.com/office/drawing/2018/hyperlinkcolor" val="tx"/>
                    </a:ext>
                  </a:extLst>
                </a:hlinkClick>
              </a:rPr>
              <a:t>Price</a:t>
            </a:r>
            <a:endParaRPr lang="en-US" sz="1200" spc="11" dirty="0">
              <a:latin typeface="+mj-lt"/>
              <a:cs typeface="DIN-Regular"/>
            </a:endParaRPr>
          </a:p>
          <a:p>
            <a:pPr marL="296863" marR="381000" lvl="1" indent="-180975" defTabSz="685800">
              <a:lnSpc>
                <a:spcPct val="101600"/>
              </a:lnSpc>
              <a:spcBef>
                <a:spcPts val="71"/>
              </a:spcBef>
              <a:buFont typeface="Wingdings" pitchFamily="2" charset="2"/>
              <a:buChar char="Ø"/>
              <a:defRPr/>
            </a:pPr>
            <a:r>
              <a:rPr lang="en-US" sz="1200" spc="11" dirty="0">
                <a:latin typeface="+mj-lt"/>
                <a:cs typeface="DIN-Regular"/>
                <a:hlinkClick r:id="rId9" action="ppaction://hlinksldjump">
                  <a:extLst>
                    <a:ext uri="{A12FA001-AC4F-418D-AE19-62706E023703}">
                      <ahyp:hlinkClr xmlns:ahyp="http://schemas.microsoft.com/office/drawing/2018/hyperlinkcolor" val="tx"/>
                    </a:ext>
                  </a:extLst>
                </a:hlinkClick>
              </a:rPr>
              <a:t>Productivity</a:t>
            </a:r>
            <a:endParaRPr lang="en-US" sz="1200" spc="11" dirty="0">
              <a:latin typeface="+mj-lt"/>
              <a:cs typeface="DIN-Regular"/>
            </a:endParaRPr>
          </a:p>
          <a:p>
            <a:pPr marL="296863" marR="381000" lvl="1" indent="-180975" defTabSz="685800">
              <a:lnSpc>
                <a:spcPct val="101600"/>
              </a:lnSpc>
              <a:spcBef>
                <a:spcPts val="71"/>
              </a:spcBef>
              <a:buFont typeface="Wingdings" pitchFamily="2" charset="2"/>
              <a:buChar char="Ø"/>
              <a:defRPr/>
            </a:pPr>
            <a:r>
              <a:rPr lang="en-US" sz="1200" spc="11" dirty="0">
                <a:latin typeface="+mj-lt"/>
                <a:cs typeface="DIN-Regular"/>
                <a:hlinkClick r:id="rId10" action="ppaction://hlinksldjump">
                  <a:extLst>
                    <a:ext uri="{A12FA001-AC4F-418D-AE19-62706E023703}">
                      <ahyp:hlinkClr xmlns:ahyp="http://schemas.microsoft.com/office/drawing/2018/hyperlinkcolor" val="tx"/>
                    </a:ext>
                  </a:extLst>
                </a:hlinkClick>
              </a:rPr>
              <a:t>Cost of Production</a:t>
            </a:r>
            <a:endParaRPr lang="en-US" sz="1200" spc="11" dirty="0">
              <a:latin typeface="+mj-lt"/>
              <a:cs typeface="DIN-Regular"/>
            </a:endParaRPr>
          </a:p>
          <a:p>
            <a:pPr marL="296863" marR="381000" lvl="1" indent="-180975" defTabSz="685800">
              <a:lnSpc>
                <a:spcPct val="101600"/>
              </a:lnSpc>
              <a:spcBef>
                <a:spcPts val="71"/>
              </a:spcBef>
              <a:buFont typeface="Wingdings" pitchFamily="2" charset="2"/>
              <a:buChar char="Ø"/>
              <a:defRPr/>
            </a:pPr>
            <a:r>
              <a:rPr lang="en-US" sz="1200" spc="11" dirty="0">
                <a:latin typeface="+mj-lt"/>
                <a:cs typeface="DIN-Regular"/>
                <a:hlinkClick r:id="rId11" action="ppaction://hlinksldjump">
                  <a:extLst>
                    <a:ext uri="{A12FA001-AC4F-418D-AE19-62706E023703}">
                      <ahyp:hlinkClr xmlns:ahyp="http://schemas.microsoft.com/office/drawing/2018/hyperlinkcolor" val="tx"/>
                    </a:ext>
                  </a:extLst>
                </a:hlinkClick>
              </a:rPr>
              <a:t>Market Access</a:t>
            </a:r>
            <a:endParaRPr lang="en-US" sz="1200" spc="11" dirty="0">
              <a:latin typeface="+mj-lt"/>
              <a:cs typeface="DIN-Regular"/>
            </a:endParaRPr>
          </a:p>
        </p:txBody>
      </p:sp>
      <p:sp>
        <p:nvSpPr>
          <p:cNvPr id="58" name="object 15">
            <a:extLst>
              <a:ext uri="{FF2B5EF4-FFF2-40B4-BE49-F238E27FC236}">
                <a16:creationId xmlns:a16="http://schemas.microsoft.com/office/drawing/2014/main" id="{C56E18FD-DA74-C543-B870-5E7EB9A81E7F}"/>
              </a:ext>
            </a:extLst>
          </p:cNvPr>
          <p:cNvSpPr txBox="1"/>
          <p:nvPr/>
        </p:nvSpPr>
        <p:spPr>
          <a:xfrm>
            <a:off x="5620475" y="1323075"/>
            <a:ext cx="6230792" cy="1753903"/>
          </a:xfrm>
          <a:prstGeom prst="rect">
            <a:avLst/>
          </a:prstGeom>
          <a:solidFill>
            <a:srgbClr val="F0D2AD"/>
          </a:solidFill>
        </p:spPr>
        <p:txBody>
          <a:bodyPr vert="horz" wrap="square" lIns="0" tIns="9049" rIns="0" bIns="0" rtlCol="0" anchor="ctr" anchorCtr="0">
            <a:noAutofit/>
          </a:bodyPr>
          <a:lstStyle/>
          <a:p>
            <a:pPr marL="296863" marR="381000" lvl="1" indent="-180975" defTabSz="685800">
              <a:lnSpc>
                <a:spcPct val="101600"/>
              </a:lnSpc>
              <a:spcBef>
                <a:spcPts val="71"/>
              </a:spcBef>
              <a:buFont typeface="Wingdings" pitchFamily="2" charset="2"/>
              <a:buChar char="Ø"/>
              <a:defRPr/>
            </a:pPr>
            <a:r>
              <a:rPr lang="en-US" sz="1200" spc="11" dirty="0">
                <a:latin typeface="+mj-lt"/>
                <a:cs typeface="DIN-Regular"/>
                <a:hlinkClick r:id="rId8" action="ppaction://hlinksldjump">
                  <a:extLst>
                    <a:ext uri="{A12FA001-AC4F-418D-AE19-62706E023703}">
                      <ahyp:hlinkClr xmlns:ahyp="http://schemas.microsoft.com/office/drawing/2018/hyperlinkcolor" val="tx"/>
                    </a:ext>
                  </a:extLst>
                </a:hlinkClick>
              </a:rPr>
              <a:t>Price</a:t>
            </a:r>
            <a:endParaRPr lang="en-US" sz="1200" spc="11" dirty="0">
              <a:latin typeface="+mj-lt"/>
              <a:cs typeface="DIN-Regular"/>
            </a:endParaRPr>
          </a:p>
          <a:p>
            <a:pPr marL="296863" marR="381000" lvl="1" indent="-180975" defTabSz="685800">
              <a:lnSpc>
                <a:spcPct val="101600"/>
              </a:lnSpc>
              <a:spcBef>
                <a:spcPts val="71"/>
              </a:spcBef>
              <a:buFont typeface="Wingdings" pitchFamily="2" charset="2"/>
              <a:buChar char="Ø"/>
              <a:defRPr/>
            </a:pPr>
            <a:r>
              <a:rPr lang="en-US" sz="1200" spc="11" dirty="0">
                <a:latin typeface="+mj-lt"/>
                <a:cs typeface="DIN-Regular"/>
                <a:hlinkClick r:id="rId9" action="ppaction://hlinksldjump">
                  <a:extLst>
                    <a:ext uri="{A12FA001-AC4F-418D-AE19-62706E023703}">
                      <ahyp:hlinkClr xmlns:ahyp="http://schemas.microsoft.com/office/drawing/2018/hyperlinkcolor" val="tx"/>
                    </a:ext>
                  </a:extLst>
                </a:hlinkClick>
              </a:rPr>
              <a:t>Productivity</a:t>
            </a:r>
            <a:endParaRPr lang="en-US" sz="1200" spc="11" dirty="0">
              <a:latin typeface="+mj-lt"/>
              <a:cs typeface="DIN-Regular"/>
            </a:endParaRPr>
          </a:p>
          <a:p>
            <a:pPr marL="296863" marR="381000" lvl="1" indent="-180975" defTabSz="685800">
              <a:lnSpc>
                <a:spcPct val="101600"/>
              </a:lnSpc>
              <a:spcBef>
                <a:spcPts val="71"/>
              </a:spcBef>
              <a:buFont typeface="Wingdings" pitchFamily="2" charset="2"/>
              <a:buChar char="Ø"/>
              <a:defRPr/>
            </a:pPr>
            <a:r>
              <a:rPr lang="en-US" sz="1200" spc="11" dirty="0">
                <a:latin typeface="+mj-lt"/>
                <a:cs typeface="DIN-Regular"/>
                <a:hlinkClick r:id="rId10" action="ppaction://hlinksldjump">
                  <a:extLst>
                    <a:ext uri="{A12FA001-AC4F-418D-AE19-62706E023703}">
                      <ahyp:hlinkClr xmlns:ahyp="http://schemas.microsoft.com/office/drawing/2018/hyperlinkcolor" val="tx"/>
                    </a:ext>
                  </a:extLst>
                </a:hlinkClick>
              </a:rPr>
              <a:t>Cost of Production</a:t>
            </a:r>
            <a:endParaRPr lang="en-US" sz="1200" spc="11" dirty="0">
              <a:latin typeface="+mj-lt"/>
              <a:cs typeface="DIN-Regular"/>
            </a:endParaRPr>
          </a:p>
          <a:p>
            <a:pPr marL="296863" marR="381000" lvl="1" indent="-180975" defTabSz="685800">
              <a:lnSpc>
                <a:spcPct val="101600"/>
              </a:lnSpc>
              <a:spcBef>
                <a:spcPts val="71"/>
              </a:spcBef>
              <a:buFont typeface="Wingdings" pitchFamily="2" charset="2"/>
              <a:buChar char="Ø"/>
              <a:defRPr/>
            </a:pPr>
            <a:r>
              <a:rPr lang="en-US" sz="1200" spc="11" dirty="0">
                <a:latin typeface="+mj-lt"/>
                <a:cs typeface="DIN-Regular"/>
                <a:hlinkClick r:id="rId11" action="ppaction://hlinksldjump">
                  <a:extLst>
                    <a:ext uri="{A12FA001-AC4F-418D-AE19-62706E023703}">
                      <ahyp:hlinkClr xmlns:ahyp="http://schemas.microsoft.com/office/drawing/2018/hyperlinkcolor" val="tx"/>
                    </a:ext>
                  </a:extLst>
                </a:hlinkClick>
              </a:rPr>
              <a:t>Market Access</a:t>
            </a:r>
            <a:endParaRPr lang="en-US" sz="1200" spc="11" dirty="0">
              <a:latin typeface="+mj-lt"/>
              <a:cs typeface="DIN-Regular"/>
            </a:endParaRPr>
          </a:p>
        </p:txBody>
      </p:sp>
      <p:sp>
        <p:nvSpPr>
          <p:cNvPr id="45" name="object 77">
            <a:extLst>
              <a:ext uri="{FF2B5EF4-FFF2-40B4-BE49-F238E27FC236}">
                <a16:creationId xmlns:a16="http://schemas.microsoft.com/office/drawing/2014/main" id="{8212483A-10D0-0C4A-A5C4-0CBBA1036999}"/>
              </a:ext>
            </a:extLst>
          </p:cNvPr>
          <p:cNvSpPr txBox="1"/>
          <p:nvPr/>
        </p:nvSpPr>
        <p:spPr>
          <a:xfrm>
            <a:off x="4446770" y="5973504"/>
            <a:ext cx="1127023" cy="253916"/>
          </a:xfrm>
          <a:prstGeom prst="rect">
            <a:avLst/>
          </a:prstGeom>
        </p:spPr>
        <p:txBody>
          <a:bodyPr vert="horz" wrap="square" lIns="0" tIns="22860" rIns="0" bIns="0" rtlCol="0">
            <a:spAutoFit/>
          </a:bodyPr>
          <a:lstStyle/>
          <a:p>
            <a:pPr marL="59055" marR="55244" algn="ctr">
              <a:lnSpc>
                <a:spcPts val="900"/>
              </a:lnSpc>
              <a:spcBef>
                <a:spcPts val="180"/>
              </a:spcBef>
            </a:pPr>
            <a:r>
              <a:rPr sz="700" b="1" dirty="0">
                <a:solidFill>
                  <a:srgbClr val="0C374B"/>
                </a:solidFill>
                <a:latin typeface="Helvetica" pitchFamily="2" charset="0"/>
                <a:cs typeface="DIN Alternate"/>
              </a:rPr>
              <a:t>PRODUCE</a:t>
            </a:r>
            <a:r>
              <a:rPr sz="700" b="1" spc="-80" dirty="0">
                <a:solidFill>
                  <a:srgbClr val="0C374B"/>
                </a:solidFill>
                <a:latin typeface="Helvetica" pitchFamily="2" charset="0"/>
                <a:cs typeface="DIN Alternate"/>
              </a:rPr>
              <a:t> </a:t>
            </a:r>
            <a:r>
              <a:rPr sz="700" b="1" spc="-5" dirty="0">
                <a:solidFill>
                  <a:srgbClr val="0C374B"/>
                </a:solidFill>
                <a:latin typeface="Helvetica" pitchFamily="2" charset="0"/>
                <a:cs typeface="DIN Alternate"/>
              </a:rPr>
              <a:t>CONSUMED</a:t>
            </a:r>
            <a:r>
              <a:rPr lang="en-GB" sz="700" b="1" spc="-5" dirty="0">
                <a:solidFill>
                  <a:srgbClr val="0C374B"/>
                </a:solidFill>
                <a:latin typeface="Helvetica" pitchFamily="2" charset="0"/>
                <a:cs typeface="DIN Alternate"/>
              </a:rPr>
              <a:t> </a:t>
            </a:r>
            <a:r>
              <a:rPr sz="700" b="1" spc="-30" dirty="0">
                <a:solidFill>
                  <a:srgbClr val="0C374B"/>
                </a:solidFill>
                <a:latin typeface="Helvetica" pitchFamily="2" charset="0"/>
                <a:cs typeface="DIN Alternate"/>
              </a:rPr>
              <a:t>AT</a:t>
            </a:r>
            <a:r>
              <a:rPr sz="700" b="1" spc="-10"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HOME</a:t>
            </a:r>
            <a:endParaRPr sz="700" b="1" dirty="0">
              <a:latin typeface="Helvetica" pitchFamily="2" charset="0"/>
              <a:cs typeface="DIN Alternate"/>
            </a:endParaRPr>
          </a:p>
        </p:txBody>
      </p:sp>
      <p:pic>
        <p:nvPicPr>
          <p:cNvPr id="66" name="Picture 65">
            <a:extLst>
              <a:ext uri="{FF2B5EF4-FFF2-40B4-BE49-F238E27FC236}">
                <a16:creationId xmlns:a16="http://schemas.microsoft.com/office/drawing/2014/main" id="{BFFB9D74-0779-D54D-9D02-8C6B6268C9F2}"/>
              </a:ext>
            </a:extLst>
          </p:cNvPr>
          <p:cNvPicPr>
            <a:picLocks noChangeAspect="1"/>
          </p:cNvPicPr>
          <p:nvPr/>
        </p:nvPicPr>
        <p:blipFill>
          <a:blip r:embed="rId12"/>
          <a:stretch>
            <a:fillRect/>
          </a:stretch>
        </p:blipFill>
        <p:spPr>
          <a:xfrm>
            <a:off x="4663651" y="5428908"/>
            <a:ext cx="685800" cy="520700"/>
          </a:xfrm>
          <a:prstGeom prst="rect">
            <a:avLst/>
          </a:prstGeom>
        </p:spPr>
      </p:pic>
      <p:cxnSp>
        <p:nvCxnSpPr>
          <p:cNvPr id="70" name="Straight Connector 69">
            <a:extLst>
              <a:ext uri="{FF2B5EF4-FFF2-40B4-BE49-F238E27FC236}">
                <a16:creationId xmlns:a16="http://schemas.microsoft.com/office/drawing/2014/main" id="{6E1BD218-BB67-554C-98E5-CA733ADDEA7F}"/>
              </a:ext>
            </a:extLst>
          </p:cNvPr>
          <p:cNvCxnSpPr>
            <a:cxnSpLocks/>
          </p:cNvCxnSpPr>
          <p:nvPr/>
        </p:nvCxnSpPr>
        <p:spPr>
          <a:xfrm>
            <a:off x="5613491" y="1315782"/>
            <a:ext cx="22893" cy="5253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CF94944-F0B7-9049-A921-0A748ED843EC}"/>
              </a:ext>
            </a:extLst>
          </p:cNvPr>
          <p:cNvCxnSpPr>
            <a:cxnSpLocks/>
          </p:cNvCxnSpPr>
          <p:nvPr/>
        </p:nvCxnSpPr>
        <p:spPr>
          <a:xfrm flipH="1">
            <a:off x="7190342" y="1340403"/>
            <a:ext cx="2880" cy="52433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67712CA8-1B61-AF48-BE5F-ED3ABCE9386F}"/>
              </a:ext>
            </a:extLst>
          </p:cNvPr>
          <p:cNvSpPr txBox="1"/>
          <p:nvPr/>
        </p:nvSpPr>
        <p:spPr>
          <a:xfrm>
            <a:off x="5594850" y="971855"/>
            <a:ext cx="1622999" cy="369332"/>
          </a:xfrm>
          <a:prstGeom prst="rect">
            <a:avLst/>
          </a:prstGeom>
          <a:noFill/>
        </p:spPr>
        <p:txBody>
          <a:bodyPr wrap="square" rtlCol="0">
            <a:spAutoFit/>
          </a:bodyPr>
          <a:lstStyle/>
          <a:p>
            <a:pPr algn="ctr"/>
            <a:r>
              <a:rPr lang="en-US" dirty="0"/>
              <a:t>Levers</a:t>
            </a:r>
          </a:p>
        </p:txBody>
      </p:sp>
      <p:sp>
        <p:nvSpPr>
          <p:cNvPr id="74" name="TextBox 73">
            <a:extLst>
              <a:ext uri="{FF2B5EF4-FFF2-40B4-BE49-F238E27FC236}">
                <a16:creationId xmlns:a16="http://schemas.microsoft.com/office/drawing/2014/main" id="{C5F7C586-2CCF-7549-B5CB-9046B33F4980}"/>
              </a:ext>
            </a:extLst>
          </p:cNvPr>
          <p:cNvSpPr txBox="1"/>
          <p:nvPr/>
        </p:nvSpPr>
        <p:spPr>
          <a:xfrm>
            <a:off x="7298757" y="933232"/>
            <a:ext cx="3555974" cy="369332"/>
          </a:xfrm>
          <a:prstGeom prst="rect">
            <a:avLst/>
          </a:prstGeom>
          <a:noFill/>
        </p:spPr>
        <p:txBody>
          <a:bodyPr wrap="square" rtlCol="0">
            <a:spAutoFit/>
          </a:bodyPr>
          <a:lstStyle/>
          <a:p>
            <a:pPr algn="ctr"/>
            <a:r>
              <a:rPr lang="en-US" dirty="0"/>
              <a:t>Strategies</a:t>
            </a:r>
          </a:p>
        </p:txBody>
      </p:sp>
      <p:sp>
        <p:nvSpPr>
          <p:cNvPr id="60" name="TextBox 59">
            <a:extLst>
              <a:ext uri="{FF2B5EF4-FFF2-40B4-BE49-F238E27FC236}">
                <a16:creationId xmlns:a16="http://schemas.microsoft.com/office/drawing/2014/main" id="{8BE5640E-0E0E-6B4F-93EA-8CC7C6B0588D}"/>
              </a:ext>
            </a:extLst>
          </p:cNvPr>
          <p:cNvSpPr txBox="1"/>
          <p:nvPr/>
        </p:nvSpPr>
        <p:spPr>
          <a:xfrm>
            <a:off x="7218847" y="1459623"/>
            <a:ext cx="4598713" cy="1312732"/>
          </a:xfrm>
          <a:prstGeom prst="rect">
            <a:avLst/>
          </a:prstGeom>
          <a:noFill/>
        </p:spPr>
        <p:txBody>
          <a:bodyPr wrap="square" rtlCol="0">
            <a:spAutoFit/>
          </a:bodyPr>
          <a:lstStyle/>
          <a:p>
            <a:pPr marL="214313" indent="-214313" defTabSz="685800">
              <a:lnSpc>
                <a:spcPts val="1640"/>
              </a:lnSpc>
              <a:buFont typeface="Wingdings" pitchFamily="2" charset="2"/>
              <a:buChar char="Ø"/>
              <a:defRPr/>
            </a:pPr>
            <a:r>
              <a:rPr lang="en-US" sz="1200" dirty="0">
                <a:latin typeface="+mj-lt"/>
                <a:hlinkClick r:id="rId13" action="ppaction://hlinksldjump">
                  <a:extLst>
                    <a:ext uri="{A12FA001-AC4F-418D-AE19-62706E023703}">
                      <ahyp:hlinkClr xmlns:ahyp="http://schemas.microsoft.com/office/drawing/2018/hyperlinkcolor" val="tx"/>
                    </a:ext>
                  </a:extLst>
                </a:hlinkClick>
              </a:rPr>
              <a:t>Professionalize producer organizations</a:t>
            </a:r>
            <a:r>
              <a:rPr lang="en-US" sz="1200" dirty="0">
                <a:latin typeface="+mj-lt"/>
              </a:rPr>
              <a:t> providing farmers with the best access to farm services, improved marketing &amp; prices.</a:t>
            </a:r>
          </a:p>
          <a:p>
            <a:pPr marL="214313" indent="-214313" defTabSz="685800">
              <a:lnSpc>
                <a:spcPts val="1640"/>
              </a:lnSpc>
              <a:buFont typeface="Wingdings" pitchFamily="2" charset="2"/>
              <a:buChar char="Ø"/>
              <a:defRPr/>
            </a:pPr>
            <a:r>
              <a:rPr lang="en-US" sz="1200" dirty="0">
                <a:latin typeface="+mj-lt"/>
                <a:hlinkClick r:id="rId6" action="ppaction://hlinksldjump">
                  <a:extLst>
                    <a:ext uri="{A12FA001-AC4F-418D-AE19-62706E023703}">
                      <ahyp:hlinkClr xmlns:ahyp="http://schemas.microsoft.com/office/drawing/2018/hyperlinkcolor" val="tx"/>
                    </a:ext>
                  </a:extLst>
                </a:hlinkClick>
              </a:rPr>
              <a:t>Provide farm service delivery</a:t>
            </a:r>
            <a:r>
              <a:rPr lang="en-US" sz="1200" dirty="0">
                <a:latin typeface="+mj-lt"/>
              </a:rPr>
              <a:t> such as: inputs, access to finance, technical services, market access and risk mitigation tools.</a:t>
            </a:r>
          </a:p>
          <a:p>
            <a:pPr marL="214313" indent="-214313" defTabSz="685800">
              <a:lnSpc>
                <a:spcPts val="1640"/>
              </a:lnSpc>
              <a:buFont typeface="Wingdings" pitchFamily="2" charset="2"/>
              <a:buChar char="Ø"/>
              <a:defRPr/>
            </a:pPr>
            <a:r>
              <a:rPr lang="en-US" sz="1200" dirty="0">
                <a:latin typeface="+mj-lt"/>
                <a:hlinkClick r:id="rId14" action="ppaction://hlinksldjump">
                  <a:extLst>
                    <a:ext uri="{A12FA001-AC4F-418D-AE19-62706E023703}">
                      <ahyp:hlinkClr xmlns:ahyp="http://schemas.microsoft.com/office/drawing/2018/hyperlinkcolor" val="tx"/>
                    </a:ext>
                  </a:extLst>
                </a:hlinkClick>
              </a:rPr>
              <a:t>Introduce better trading practices</a:t>
            </a:r>
            <a:r>
              <a:rPr lang="en-US" sz="1200" dirty="0">
                <a:latin typeface="+mj-lt"/>
              </a:rPr>
              <a:t> such as: supply management, pricing &amp; transparency, and certifications &amp; premiums. </a:t>
            </a:r>
          </a:p>
        </p:txBody>
      </p:sp>
      <p:sp>
        <p:nvSpPr>
          <p:cNvPr id="22" name="object 49">
            <a:extLst>
              <a:ext uri="{FF2B5EF4-FFF2-40B4-BE49-F238E27FC236}">
                <a16:creationId xmlns:a16="http://schemas.microsoft.com/office/drawing/2014/main" id="{43D2D4B1-DC12-3041-9B9F-5F4B032B6F68}"/>
              </a:ext>
            </a:extLst>
          </p:cNvPr>
          <p:cNvSpPr txBox="1"/>
          <p:nvPr/>
        </p:nvSpPr>
        <p:spPr>
          <a:xfrm>
            <a:off x="4443372" y="4060099"/>
            <a:ext cx="1127023" cy="249748"/>
          </a:xfrm>
          <a:prstGeom prst="rect">
            <a:avLst/>
          </a:prstGeom>
        </p:spPr>
        <p:txBody>
          <a:bodyPr vert="horz" wrap="square" lIns="0" tIns="22860" rIns="0" bIns="0" rtlCol="0">
            <a:spAutoFit/>
          </a:bodyPr>
          <a:lstStyle/>
          <a:p>
            <a:pPr marL="240665" marR="218440" algn="ctr">
              <a:lnSpc>
                <a:spcPts val="900"/>
              </a:lnSpc>
              <a:spcBef>
                <a:spcPts val="180"/>
              </a:spcBef>
            </a:pPr>
            <a:r>
              <a:rPr sz="700" b="1" spc="-5" dirty="0">
                <a:solidFill>
                  <a:srgbClr val="0C374B"/>
                </a:solidFill>
                <a:cs typeface="DIN Alternate"/>
              </a:rPr>
              <a:t>SECONDARY  CROP</a:t>
            </a:r>
            <a:r>
              <a:rPr sz="700" b="1" spc="-85" dirty="0">
                <a:solidFill>
                  <a:srgbClr val="0C374B"/>
                </a:solidFill>
                <a:cs typeface="DIN Alternate"/>
              </a:rPr>
              <a:t> </a:t>
            </a:r>
            <a:r>
              <a:rPr sz="700" b="1" dirty="0">
                <a:solidFill>
                  <a:srgbClr val="0C374B"/>
                </a:solidFill>
                <a:cs typeface="DIN Alternate"/>
              </a:rPr>
              <a:t>INCOME</a:t>
            </a:r>
            <a:endParaRPr sz="700" b="1" dirty="0">
              <a:cs typeface="DIN Alternate"/>
            </a:endParaRPr>
          </a:p>
        </p:txBody>
      </p:sp>
      <p:pic>
        <p:nvPicPr>
          <p:cNvPr id="65" name="Picture 64">
            <a:extLst>
              <a:ext uri="{FF2B5EF4-FFF2-40B4-BE49-F238E27FC236}">
                <a16:creationId xmlns:a16="http://schemas.microsoft.com/office/drawing/2014/main" id="{4C9088F4-8348-8F48-AAC5-EAAC7C19A1D8}"/>
              </a:ext>
            </a:extLst>
          </p:cNvPr>
          <p:cNvPicPr>
            <a:picLocks noChangeAspect="1"/>
          </p:cNvPicPr>
          <p:nvPr/>
        </p:nvPicPr>
        <p:blipFill>
          <a:blip r:embed="rId15"/>
          <a:stretch>
            <a:fillRect/>
          </a:stretch>
        </p:blipFill>
        <p:spPr>
          <a:xfrm>
            <a:off x="4911179" y="3501379"/>
            <a:ext cx="190500" cy="520700"/>
          </a:xfrm>
          <a:prstGeom prst="rect">
            <a:avLst/>
          </a:prstGeom>
        </p:spPr>
      </p:pic>
      <p:sp>
        <p:nvSpPr>
          <p:cNvPr id="76" name="TextBox 75">
            <a:extLst>
              <a:ext uri="{FF2B5EF4-FFF2-40B4-BE49-F238E27FC236}">
                <a16:creationId xmlns:a16="http://schemas.microsoft.com/office/drawing/2014/main" id="{1CC54A3E-20F7-8E4E-8FA2-9AB313CC5B32}"/>
              </a:ext>
            </a:extLst>
          </p:cNvPr>
          <p:cNvSpPr txBox="1"/>
          <p:nvPr/>
        </p:nvSpPr>
        <p:spPr>
          <a:xfrm>
            <a:off x="7236545" y="3234119"/>
            <a:ext cx="4598713" cy="1312732"/>
          </a:xfrm>
          <a:prstGeom prst="rect">
            <a:avLst/>
          </a:prstGeom>
          <a:noFill/>
        </p:spPr>
        <p:txBody>
          <a:bodyPr wrap="square" rtlCol="0">
            <a:spAutoFit/>
          </a:bodyPr>
          <a:lstStyle/>
          <a:p>
            <a:pPr marL="214313" indent="-214313" defTabSz="685800">
              <a:lnSpc>
                <a:spcPts val="1640"/>
              </a:lnSpc>
              <a:buFont typeface="Arial" panose="020B0604020202020204" pitchFamily="34" charset="0"/>
              <a:buChar char="•"/>
              <a:defRPr/>
            </a:pPr>
            <a:r>
              <a:rPr lang="en-US" sz="1200" dirty="0">
                <a:latin typeface="+mj-lt"/>
                <a:hlinkClick r:id="rId13" action="ppaction://hlinksldjump">
                  <a:extLst>
                    <a:ext uri="{A12FA001-AC4F-418D-AE19-62706E023703}">
                      <ahyp:hlinkClr xmlns:ahyp="http://schemas.microsoft.com/office/drawing/2018/hyperlinkcolor" val="tx"/>
                    </a:ext>
                  </a:extLst>
                </a:hlinkClick>
              </a:rPr>
              <a:t>Professionalize producer organizations</a:t>
            </a:r>
            <a:r>
              <a:rPr lang="en-US" sz="1200" dirty="0">
                <a:latin typeface="+mj-lt"/>
              </a:rPr>
              <a:t> providing farmers with the best access to farm services, improved marketing &amp; prices.</a:t>
            </a:r>
          </a:p>
          <a:p>
            <a:pPr marL="214313" indent="-214313" defTabSz="685800">
              <a:lnSpc>
                <a:spcPts val="1640"/>
              </a:lnSpc>
              <a:buFont typeface="Arial" panose="020B0604020202020204" pitchFamily="34" charset="0"/>
              <a:buChar char="•"/>
              <a:defRPr/>
            </a:pPr>
            <a:r>
              <a:rPr lang="en-US" sz="1200" dirty="0">
                <a:latin typeface="+mj-lt"/>
                <a:hlinkClick r:id="rId6" action="ppaction://hlinksldjump">
                  <a:extLst>
                    <a:ext uri="{A12FA001-AC4F-418D-AE19-62706E023703}">
                      <ahyp:hlinkClr xmlns:ahyp="http://schemas.microsoft.com/office/drawing/2018/hyperlinkcolor" val="tx"/>
                    </a:ext>
                  </a:extLst>
                </a:hlinkClick>
              </a:rPr>
              <a:t>Provide farm service delivery</a:t>
            </a:r>
            <a:r>
              <a:rPr lang="en-US" sz="1200" dirty="0">
                <a:latin typeface="+mj-lt"/>
              </a:rPr>
              <a:t> such as: inputs, access to finance, technical services, market access and risk mitigation tools.</a:t>
            </a:r>
          </a:p>
          <a:p>
            <a:pPr marL="214313" indent="-214313" defTabSz="685800">
              <a:lnSpc>
                <a:spcPts val="1640"/>
              </a:lnSpc>
              <a:buFont typeface="Arial" panose="020B0604020202020204" pitchFamily="34" charset="0"/>
              <a:buChar char="•"/>
              <a:defRPr/>
            </a:pPr>
            <a:r>
              <a:rPr lang="en-US" sz="1200" dirty="0">
                <a:latin typeface="+mj-lt"/>
                <a:hlinkClick r:id="rId14" action="ppaction://hlinksldjump">
                  <a:extLst>
                    <a:ext uri="{A12FA001-AC4F-418D-AE19-62706E023703}">
                      <ahyp:hlinkClr xmlns:ahyp="http://schemas.microsoft.com/office/drawing/2018/hyperlinkcolor" val="tx"/>
                    </a:ext>
                  </a:extLst>
                </a:hlinkClick>
              </a:rPr>
              <a:t>Introduce better trading practices</a:t>
            </a:r>
            <a:r>
              <a:rPr lang="en-US" sz="1200" dirty="0">
                <a:latin typeface="+mj-lt"/>
              </a:rPr>
              <a:t> such as: supply management, pricing &amp; transparency, and certifications &amp; premiums. </a:t>
            </a:r>
          </a:p>
        </p:txBody>
      </p:sp>
      <p:sp>
        <p:nvSpPr>
          <p:cNvPr id="44" name="TextBox 43">
            <a:hlinkClick r:id="rId16" action="ppaction://hlinksldjump"/>
            <a:extLst>
              <a:ext uri="{FF2B5EF4-FFF2-40B4-BE49-F238E27FC236}">
                <a16:creationId xmlns:a16="http://schemas.microsoft.com/office/drawing/2014/main" id="{4D1B6134-E433-0A46-8155-795123B1F5B0}"/>
              </a:ext>
            </a:extLst>
          </p:cNvPr>
          <p:cNvSpPr txBox="1"/>
          <p:nvPr/>
        </p:nvSpPr>
        <p:spPr>
          <a:xfrm>
            <a:off x="11454715" y="77069"/>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78" name="Right Arrow 77">
            <a:hlinkClick r:id="rId16" action="ppaction://hlinksldjump"/>
            <a:extLst>
              <a:ext uri="{FF2B5EF4-FFF2-40B4-BE49-F238E27FC236}">
                <a16:creationId xmlns:a16="http://schemas.microsoft.com/office/drawing/2014/main" id="{1DA336A7-64D6-5441-975E-873FC9DB5EA3}"/>
              </a:ext>
            </a:extLst>
          </p:cNvPr>
          <p:cNvSpPr/>
          <p:nvPr/>
        </p:nvSpPr>
        <p:spPr>
          <a:xfrm rot="10800000">
            <a:off x="11587086" y="236048"/>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descr="A screenshot of a cell phone&#10;&#10;Description automatically generated">
            <a:hlinkClick r:id="rId17" action="ppaction://hlinksldjump"/>
            <a:extLst>
              <a:ext uri="{FF2B5EF4-FFF2-40B4-BE49-F238E27FC236}">
                <a16:creationId xmlns:a16="http://schemas.microsoft.com/office/drawing/2014/main" id="{152EDC32-79E3-C044-B59E-C8BA22C3E2F5}"/>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807345" y="1695678"/>
            <a:ext cx="719974" cy="738922"/>
          </a:xfrm>
          <a:prstGeom prst="ellipse">
            <a:avLst/>
          </a:prstGeom>
        </p:spPr>
      </p:pic>
      <p:pic>
        <p:nvPicPr>
          <p:cNvPr id="80" name="Picture 79" descr="A screenshot of a cell phone&#10;&#10;Description automatically generated">
            <a:hlinkClick r:id="rId19" action="ppaction://hlinksldjump"/>
            <a:extLst>
              <a:ext uri="{FF2B5EF4-FFF2-40B4-BE49-F238E27FC236}">
                <a16:creationId xmlns:a16="http://schemas.microsoft.com/office/drawing/2014/main" id="{01177E27-6A64-284B-A3DA-E8298AEBCCC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661778" y="2368192"/>
            <a:ext cx="731702" cy="743796"/>
          </a:xfrm>
          <a:prstGeom prst="ellipse">
            <a:avLst/>
          </a:prstGeom>
        </p:spPr>
      </p:pic>
      <p:pic>
        <p:nvPicPr>
          <p:cNvPr id="81" name="Picture 80" descr="A screenshot of a cell phone&#10;&#10;Description automatically generated">
            <a:hlinkClick r:id="rId16" action="ppaction://hlinksldjump"/>
            <a:extLst>
              <a:ext uri="{FF2B5EF4-FFF2-40B4-BE49-F238E27FC236}">
                <a16:creationId xmlns:a16="http://schemas.microsoft.com/office/drawing/2014/main" id="{D53C5313-6224-4646-80FE-1148C65944E9}"/>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2550109" y="1671842"/>
            <a:ext cx="731701" cy="743794"/>
          </a:xfrm>
          <a:prstGeom prst="ellipse">
            <a:avLst/>
          </a:prstGeom>
        </p:spPr>
      </p:pic>
      <p:sp>
        <p:nvSpPr>
          <p:cNvPr id="36" name="TextBox 35">
            <a:extLst>
              <a:ext uri="{FF2B5EF4-FFF2-40B4-BE49-F238E27FC236}">
                <a16:creationId xmlns:a16="http://schemas.microsoft.com/office/drawing/2014/main" id="{BAC47DE3-8D01-DB44-8D50-12FBA35A229B}"/>
              </a:ext>
            </a:extLst>
          </p:cNvPr>
          <p:cNvSpPr txBox="1"/>
          <p:nvPr/>
        </p:nvSpPr>
        <p:spPr>
          <a:xfrm>
            <a:off x="534058" y="2527989"/>
            <a:ext cx="1070253" cy="646331"/>
          </a:xfrm>
          <a:prstGeom prst="rect">
            <a:avLst/>
          </a:prstGeom>
          <a:noFill/>
        </p:spPr>
        <p:txBody>
          <a:bodyPr wrap="square" rtlCol="0">
            <a:spAutoFit/>
          </a:bodyPr>
          <a:lstStyle/>
          <a:p>
            <a:pPr algn="ctr"/>
            <a:r>
              <a:rPr lang="en-US" sz="1200" dirty="0"/>
              <a:t>Collaborate at </a:t>
            </a:r>
          </a:p>
          <a:p>
            <a:pPr algn="ctr"/>
            <a:r>
              <a:rPr lang="en-US" sz="1200" dirty="0"/>
              <a:t>the sector level</a:t>
            </a:r>
          </a:p>
        </p:txBody>
      </p:sp>
      <p:sp>
        <p:nvSpPr>
          <p:cNvPr id="37" name="TextBox 36">
            <a:extLst>
              <a:ext uri="{FF2B5EF4-FFF2-40B4-BE49-F238E27FC236}">
                <a16:creationId xmlns:a16="http://schemas.microsoft.com/office/drawing/2014/main" id="{83D56A6B-8057-714E-9EAA-E7FB266E4DF4}"/>
              </a:ext>
            </a:extLst>
          </p:cNvPr>
          <p:cNvSpPr txBox="1"/>
          <p:nvPr/>
        </p:nvSpPr>
        <p:spPr>
          <a:xfrm>
            <a:off x="1575411" y="1573013"/>
            <a:ext cx="892343" cy="646331"/>
          </a:xfrm>
          <a:prstGeom prst="rect">
            <a:avLst/>
          </a:prstGeom>
          <a:noFill/>
        </p:spPr>
        <p:txBody>
          <a:bodyPr wrap="square" rtlCol="0">
            <a:spAutoFit/>
          </a:bodyPr>
          <a:lstStyle/>
          <a:p>
            <a:pPr algn="ctr"/>
            <a:r>
              <a:rPr lang="en-US" sz="1200" dirty="0"/>
              <a:t>Invest in your value chain</a:t>
            </a:r>
          </a:p>
        </p:txBody>
      </p:sp>
      <p:sp>
        <p:nvSpPr>
          <p:cNvPr id="39" name="TextBox 38">
            <a:extLst>
              <a:ext uri="{FF2B5EF4-FFF2-40B4-BE49-F238E27FC236}">
                <a16:creationId xmlns:a16="http://schemas.microsoft.com/office/drawing/2014/main" id="{919CA712-66CF-D442-ADF8-5B38C3AC5F9D}"/>
              </a:ext>
            </a:extLst>
          </p:cNvPr>
          <p:cNvSpPr txBox="1"/>
          <p:nvPr/>
        </p:nvSpPr>
        <p:spPr>
          <a:xfrm>
            <a:off x="2368208" y="2537859"/>
            <a:ext cx="1070253" cy="646331"/>
          </a:xfrm>
          <a:prstGeom prst="rect">
            <a:avLst/>
          </a:prstGeom>
          <a:noFill/>
        </p:spPr>
        <p:txBody>
          <a:bodyPr wrap="square" rtlCol="0">
            <a:spAutoFit/>
          </a:bodyPr>
          <a:lstStyle/>
          <a:p>
            <a:pPr algn="ctr"/>
            <a:r>
              <a:rPr lang="en-US" sz="1200" dirty="0"/>
              <a:t>Adapt your business practices</a:t>
            </a:r>
          </a:p>
        </p:txBody>
      </p:sp>
    </p:spTree>
    <p:extLst>
      <p:ext uri="{BB962C8B-B14F-4D97-AF65-F5344CB8AC3E}">
        <p14:creationId xmlns:p14="http://schemas.microsoft.com/office/powerpoint/2010/main" val="1932673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gonal Stripe 6">
            <a:extLst>
              <a:ext uri="{FF2B5EF4-FFF2-40B4-BE49-F238E27FC236}">
                <a16:creationId xmlns:a16="http://schemas.microsoft.com/office/drawing/2014/main" id="{BF58A196-FA13-8D44-9D3C-105CB457CD2B}"/>
              </a:ext>
            </a:extLst>
          </p:cNvPr>
          <p:cNvSpPr/>
          <p:nvPr/>
        </p:nvSpPr>
        <p:spPr>
          <a:xfrm rot="10800000">
            <a:off x="1999892" y="1981900"/>
            <a:ext cx="2396351" cy="4117309"/>
          </a:xfrm>
          <a:custGeom>
            <a:avLst/>
            <a:gdLst>
              <a:gd name="connsiteX0" fmla="*/ 0 w 3899242"/>
              <a:gd name="connsiteY0" fmla="*/ 2016902 h 5093702"/>
              <a:gd name="connsiteX1" fmla="*/ 1543944 w 3899242"/>
              <a:gd name="connsiteY1" fmla="*/ 0 h 5093702"/>
              <a:gd name="connsiteX2" fmla="*/ 3899242 w 3899242"/>
              <a:gd name="connsiteY2" fmla="*/ 0 h 5093702"/>
              <a:gd name="connsiteX3" fmla="*/ 0 w 3899242"/>
              <a:gd name="connsiteY3" fmla="*/ 5093702 h 5093702"/>
              <a:gd name="connsiteX4" fmla="*/ 0 w 3899242"/>
              <a:gd name="connsiteY4" fmla="*/ 2016902 h 5093702"/>
              <a:gd name="connsiteX0" fmla="*/ 0 w 2442402"/>
              <a:gd name="connsiteY0" fmla="*/ 2016902 h 5093702"/>
              <a:gd name="connsiteX1" fmla="*/ 1543944 w 2442402"/>
              <a:gd name="connsiteY1" fmla="*/ 0 h 5093702"/>
              <a:gd name="connsiteX2" fmla="*/ 2442402 w 2442402"/>
              <a:gd name="connsiteY2" fmla="*/ 1363851 h 5093702"/>
              <a:gd name="connsiteX3" fmla="*/ 0 w 2442402"/>
              <a:gd name="connsiteY3" fmla="*/ 5093702 h 5093702"/>
              <a:gd name="connsiteX4" fmla="*/ 0 w 2442402"/>
              <a:gd name="connsiteY4" fmla="*/ 2016902 h 5093702"/>
              <a:gd name="connsiteX0" fmla="*/ 0 w 2442402"/>
              <a:gd name="connsiteY0" fmla="*/ 1133498 h 4210298"/>
              <a:gd name="connsiteX1" fmla="*/ 2411849 w 2442402"/>
              <a:gd name="connsiteY1" fmla="*/ 0 h 4210298"/>
              <a:gd name="connsiteX2" fmla="*/ 2442402 w 2442402"/>
              <a:gd name="connsiteY2" fmla="*/ 480447 h 4210298"/>
              <a:gd name="connsiteX3" fmla="*/ 0 w 2442402"/>
              <a:gd name="connsiteY3" fmla="*/ 4210298 h 4210298"/>
              <a:gd name="connsiteX4" fmla="*/ 0 w 2442402"/>
              <a:gd name="connsiteY4" fmla="*/ 1133498 h 4210298"/>
              <a:gd name="connsiteX0" fmla="*/ 0 w 2442402"/>
              <a:gd name="connsiteY0" fmla="*/ 1179993 h 4210298"/>
              <a:gd name="connsiteX1" fmla="*/ 2411849 w 2442402"/>
              <a:gd name="connsiteY1" fmla="*/ 0 h 4210298"/>
              <a:gd name="connsiteX2" fmla="*/ 2442402 w 2442402"/>
              <a:gd name="connsiteY2" fmla="*/ 480447 h 4210298"/>
              <a:gd name="connsiteX3" fmla="*/ 0 w 2442402"/>
              <a:gd name="connsiteY3" fmla="*/ 4210298 h 4210298"/>
              <a:gd name="connsiteX4" fmla="*/ 0 w 2442402"/>
              <a:gd name="connsiteY4" fmla="*/ 1179993 h 4210298"/>
              <a:gd name="connsiteX0" fmla="*/ 0 w 2442402"/>
              <a:gd name="connsiteY0" fmla="*/ 1179993 h 4148305"/>
              <a:gd name="connsiteX1" fmla="*/ 2411849 w 2442402"/>
              <a:gd name="connsiteY1" fmla="*/ 0 h 4148305"/>
              <a:gd name="connsiteX2" fmla="*/ 2442402 w 2442402"/>
              <a:gd name="connsiteY2" fmla="*/ 480447 h 4148305"/>
              <a:gd name="connsiteX3" fmla="*/ 0 w 2442402"/>
              <a:gd name="connsiteY3" fmla="*/ 4148305 h 4148305"/>
              <a:gd name="connsiteX4" fmla="*/ 0 w 2442402"/>
              <a:gd name="connsiteY4" fmla="*/ 1179993 h 4148305"/>
              <a:gd name="connsiteX0" fmla="*/ 0 w 2442402"/>
              <a:gd name="connsiteY0" fmla="*/ 1179993 h 4148305"/>
              <a:gd name="connsiteX1" fmla="*/ 2411849 w 2442402"/>
              <a:gd name="connsiteY1" fmla="*/ 0 h 4148305"/>
              <a:gd name="connsiteX2" fmla="*/ 2442402 w 2442402"/>
              <a:gd name="connsiteY2" fmla="*/ 480447 h 4148305"/>
              <a:gd name="connsiteX3" fmla="*/ 0 w 2442402"/>
              <a:gd name="connsiteY3" fmla="*/ 4148305 h 4148305"/>
              <a:gd name="connsiteX4" fmla="*/ 0 w 2442402"/>
              <a:gd name="connsiteY4" fmla="*/ 1179993 h 4148305"/>
              <a:gd name="connsiteX0" fmla="*/ 0 w 2411849"/>
              <a:gd name="connsiteY0" fmla="*/ 1179993 h 4148305"/>
              <a:gd name="connsiteX1" fmla="*/ 2411849 w 2411849"/>
              <a:gd name="connsiteY1" fmla="*/ 0 h 4148305"/>
              <a:gd name="connsiteX2" fmla="*/ 2395907 w 2411849"/>
              <a:gd name="connsiteY2" fmla="*/ 495945 h 4148305"/>
              <a:gd name="connsiteX3" fmla="*/ 0 w 2411849"/>
              <a:gd name="connsiteY3" fmla="*/ 4148305 h 4148305"/>
              <a:gd name="connsiteX4" fmla="*/ 0 w 2411849"/>
              <a:gd name="connsiteY4" fmla="*/ 1179993 h 4148305"/>
              <a:gd name="connsiteX0" fmla="*/ 0 w 2396351"/>
              <a:gd name="connsiteY0" fmla="*/ 1148997 h 4117309"/>
              <a:gd name="connsiteX1" fmla="*/ 2396351 w 2396351"/>
              <a:gd name="connsiteY1" fmla="*/ 0 h 4117309"/>
              <a:gd name="connsiteX2" fmla="*/ 2395907 w 2396351"/>
              <a:gd name="connsiteY2" fmla="*/ 464949 h 4117309"/>
              <a:gd name="connsiteX3" fmla="*/ 0 w 2396351"/>
              <a:gd name="connsiteY3" fmla="*/ 4117309 h 4117309"/>
              <a:gd name="connsiteX4" fmla="*/ 0 w 2396351"/>
              <a:gd name="connsiteY4" fmla="*/ 1148997 h 411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51" h="4117309">
                <a:moveTo>
                  <a:pt x="0" y="1148997"/>
                </a:moveTo>
                <a:lnTo>
                  <a:pt x="2396351" y="0"/>
                </a:lnTo>
                <a:lnTo>
                  <a:pt x="2395907" y="464949"/>
                </a:lnTo>
                <a:lnTo>
                  <a:pt x="0" y="4117309"/>
                </a:lnTo>
                <a:lnTo>
                  <a:pt x="0" y="1148997"/>
                </a:lnTo>
                <a:close/>
              </a:path>
            </a:pathLst>
          </a:custGeom>
          <a:solidFill>
            <a:srgbClr val="EFB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object 16">
            <a:extLst>
              <a:ext uri="{FF2B5EF4-FFF2-40B4-BE49-F238E27FC236}">
                <a16:creationId xmlns:a16="http://schemas.microsoft.com/office/drawing/2014/main" id="{47776935-4A81-DB46-86B5-35348E84EAFC}"/>
              </a:ext>
            </a:extLst>
          </p:cNvPr>
          <p:cNvSpPr/>
          <p:nvPr/>
        </p:nvSpPr>
        <p:spPr>
          <a:xfrm>
            <a:off x="4396244" y="1973306"/>
            <a:ext cx="1438088" cy="2967499"/>
          </a:xfrm>
          <a:custGeom>
            <a:avLst/>
            <a:gdLst/>
            <a:ahLst/>
            <a:cxnLst/>
            <a:rect l="l" t="t" r="r" b="b"/>
            <a:pathLst>
              <a:path w="1080134" h="954405">
                <a:moveTo>
                  <a:pt x="0" y="953820"/>
                </a:moveTo>
                <a:lnTo>
                  <a:pt x="1079995" y="953820"/>
                </a:lnTo>
                <a:lnTo>
                  <a:pt x="1079995" y="0"/>
                </a:lnTo>
                <a:lnTo>
                  <a:pt x="0" y="0"/>
                </a:lnTo>
                <a:lnTo>
                  <a:pt x="0" y="953820"/>
                </a:lnTo>
                <a:close/>
              </a:path>
            </a:pathLst>
          </a:custGeom>
          <a:solidFill>
            <a:srgbClr val="F9E4D2"/>
          </a:solidFill>
        </p:spPr>
        <p:txBody>
          <a:bodyPr wrap="square" lIns="0" tIns="0" rIns="0" bIns="0" rtlCol="0"/>
          <a:lstStyle/>
          <a:p>
            <a:endParaRPr/>
          </a:p>
        </p:txBody>
      </p:sp>
      <p:sp>
        <p:nvSpPr>
          <p:cNvPr id="26" name="object 53">
            <a:extLst>
              <a:ext uri="{FF2B5EF4-FFF2-40B4-BE49-F238E27FC236}">
                <a16:creationId xmlns:a16="http://schemas.microsoft.com/office/drawing/2014/main" id="{4CC7B6BB-52B3-5D4C-9D9F-ACDA40E4187F}"/>
              </a:ext>
            </a:extLst>
          </p:cNvPr>
          <p:cNvSpPr txBox="1"/>
          <p:nvPr/>
        </p:nvSpPr>
        <p:spPr>
          <a:xfrm>
            <a:off x="4462922" y="3585985"/>
            <a:ext cx="1080135" cy="249748"/>
          </a:xfrm>
          <a:prstGeom prst="rect">
            <a:avLst/>
          </a:prstGeom>
        </p:spPr>
        <p:txBody>
          <a:bodyPr vert="horz" wrap="square" lIns="0" tIns="22860" rIns="0" bIns="0" rtlCol="0">
            <a:spAutoFit/>
          </a:bodyPr>
          <a:lstStyle/>
          <a:p>
            <a:pPr marL="214630" marR="193040" algn="ctr">
              <a:lnSpc>
                <a:spcPts val="900"/>
              </a:lnSpc>
              <a:spcBef>
                <a:spcPts val="180"/>
              </a:spcBef>
            </a:pPr>
            <a:r>
              <a:rPr sz="700" b="1" spc="-5" dirty="0">
                <a:solidFill>
                  <a:srgbClr val="0C374B"/>
                </a:solidFill>
                <a:latin typeface="Helvetica" pitchFamily="2" charset="0"/>
                <a:cs typeface="DIN Alternate"/>
              </a:rPr>
              <a:t>NET</a:t>
            </a:r>
            <a:r>
              <a:rPr sz="700" b="1" spc="-55" dirty="0">
                <a:solidFill>
                  <a:srgbClr val="0C374B"/>
                </a:solidFill>
                <a:latin typeface="Helvetica" pitchFamily="2" charset="0"/>
                <a:cs typeface="DIN Alternate"/>
              </a:rPr>
              <a:t> </a:t>
            </a:r>
            <a:r>
              <a:rPr sz="700" b="1" spc="-10" dirty="0">
                <a:solidFill>
                  <a:srgbClr val="0C374B"/>
                </a:solidFill>
                <a:latin typeface="Helvetica" pitchFamily="2" charset="0"/>
                <a:cs typeface="DIN Alternate"/>
              </a:rPr>
              <a:t>OFF-FARM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38" name="object 65">
            <a:extLst>
              <a:ext uri="{FF2B5EF4-FFF2-40B4-BE49-F238E27FC236}">
                <a16:creationId xmlns:a16="http://schemas.microsoft.com/office/drawing/2014/main" id="{1633DD85-9632-9A4E-81BE-F475349A389A}"/>
              </a:ext>
            </a:extLst>
          </p:cNvPr>
          <p:cNvSpPr/>
          <p:nvPr/>
        </p:nvSpPr>
        <p:spPr>
          <a:xfrm>
            <a:off x="2135310" y="5288991"/>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49" name="object 81">
            <a:extLst>
              <a:ext uri="{FF2B5EF4-FFF2-40B4-BE49-F238E27FC236}">
                <a16:creationId xmlns:a16="http://schemas.microsoft.com/office/drawing/2014/main" id="{024A6B62-62FF-AB4D-AA33-E9078E9FB946}"/>
              </a:ext>
            </a:extLst>
          </p:cNvPr>
          <p:cNvSpPr txBox="1"/>
          <p:nvPr/>
        </p:nvSpPr>
        <p:spPr>
          <a:xfrm>
            <a:off x="931837" y="5649041"/>
            <a:ext cx="1072265" cy="450873"/>
          </a:xfrm>
          <a:prstGeom prst="rect">
            <a:avLst/>
          </a:prstGeom>
          <a:solidFill>
            <a:srgbClr val="E17920"/>
          </a:solidFill>
        </p:spPr>
        <p:txBody>
          <a:bodyPr vert="horz" wrap="square" lIns="0" tIns="78740" rIns="0" bIns="0" rtlCol="0">
            <a:spAutoFit/>
          </a:bodyPr>
          <a:lstStyle/>
          <a:p>
            <a:pPr marL="128270" marR="119380" algn="ctr">
              <a:lnSpc>
                <a:spcPct val="100000"/>
              </a:lnSpc>
              <a:spcBef>
                <a:spcPts val="620"/>
              </a:spcBef>
            </a:pPr>
            <a:endParaRPr sz="900" b="1" dirty="0">
              <a:latin typeface="Helvetica" pitchFamily="2" charset="0"/>
              <a:cs typeface="DIN Alternate"/>
            </a:endParaRPr>
          </a:p>
        </p:txBody>
      </p:sp>
      <p:sp>
        <p:nvSpPr>
          <p:cNvPr id="54" name="TextBox 53">
            <a:extLst>
              <a:ext uri="{FF2B5EF4-FFF2-40B4-BE49-F238E27FC236}">
                <a16:creationId xmlns:a16="http://schemas.microsoft.com/office/drawing/2014/main" id="{25FAB19C-B0BE-1841-895F-45F53DB404C5}"/>
              </a:ext>
            </a:extLst>
          </p:cNvPr>
          <p:cNvSpPr txBox="1"/>
          <p:nvPr/>
        </p:nvSpPr>
        <p:spPr>
          <a:xfrm>
            <a:off x="931837" y="5717025"/>
            <a:ext cx="1087299" cy="3693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NET </a:t>
            </a:r>
            <a:r>
              <a:rPr lang="en-GB" sz="900" b="1" spc="5" dirty="0">
                <a:solidFill>
                  <a:srgbClr val="FFFFFF"/>
                </a:solidFill>
                <a:latin typeface="Helvetica" pitchFamily="2" charset="0"/>
                <a:cs typeface="DIN Alternate"/>
              </a:rPr>
              <a:t>OFF</a:t>
            </a:r>
            <a:r>
              <a:rPr lang="en-GB" sz="900" b="1" spc="-40" dirty="0">
                <a:solidFill>
                  <a:srgbClr val="FFFFFF"/>
                </a:solidFill>
                <a:latin typeface="Helvetica" pitchFamily="2" charset="0"/>
                <a:cs typeface="DIN Alternate"/>
              </a:rPr>
              <a:t> </a:t>
            </a:r>
            <a:r>
              <a:rPr lang="en-GB" sz="900" b="1" spc="-5" dirty="0">
                <a:solidFill>
                  <a:srgbClr val="FFFFFF"/>
                </a:solidFill>
                <a:latin typeface="Helvetica" pitchFamily="2" charset="0"/>
                <a:cs typeface="DIN Alternate"/>
              </a:rPr>
              <a:t>FARM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pic>
        <p:nvPicPr>
          <p:cNvPr id="63" name="Picture 62">
            <a:extLst>
              <a:ext uri="{FF2B5EF4-FFF2-40B4-BE49-F238E27FC236}">
                <a16:creationId xmlns:a16="http://schemas.microsoft.com/office/drawing/2014/main" id="{099039D5-9B33-5C46-B516-47DA771F7437}"/>
              </a:ext>
            </a:extLst>
          </p:cNvPr>
          <p:cNvPicPr>
            <a:picLocks noChangeAspect="1"/>
          </p:cNvPicPr>
          <p:nvPr/>
        </p:nvPicPr>
        <p:blipFill>
          <a:blip r:embed="rId3"/>
          <a:stretch>
            <a:fillRect/>
          </a:stretch>
        </p:blipFill>
        <p:spPr>
          <a:xfrm>
            <a:off x="4706293" y="3004228"/>
            <a:ext cx="622300" cy="571500"/>
          </a:xfrm>
          <a:prstGeom prst="rect">
            <a:avLst/>
          </a:prstGeom>
        </p:spPr>
      </p:pic>
      <p:sp>
        <p:nvSpPr>
          <p:cNvPr id="56" name="object 15">
            <a:extLst>
              <a:ext uri="{FF2B5EF4-FFF2-40B4-BE49-F238E27FC236}">
                <a16:creationId xmlns:a16="http://schemas.microsoft.com/office/drawing/2014/main" id="{A1453401-36D2-E049-B5FA-AF4C05F39766}"/>
              </a:ext>
            </a:extLst>
          </p:cNvPr>
          <p:cNvSpPr txBox="1"/>
          <p:nvPr/>
        </p:nvSpPr>
        <p:spPr>
          <a:xfrm>
            <a:off x="5557511" y="1973306"/>
            <a:ext cx="6256995" cy="2967860"/>
          </a:xfrm>
          <a:prstGeom prst="rect">
            <a:avLst/>
          </a:prstGeom>
          <a:solidFill>
            <a:srgbClr val="F8E4D2"/>
          </a:solidFill>
        </p:spPr>
        <p:txBody>
          <a:bodyPr vert="horz" wrap="square" lIns="0" tIns="9049" rIns="0" bIns="0" rtlCol="0" anchor="ctr" anchorCtr="0">
            <a:noAutofit/>
          </a:bodyPr>
          <a:lstStyle/>
          <a:p>
            <a:pPr marL="401638" marR="381000" lvl="1" indent="-285750" defTabSz="685800">
              <a:lnSpc>
                <a:spcPct val="101600"/>
              </a:lnSpc>
              <a:spcBef>
                <a:spcPts val="71"/>
              </a:spcBef>
              <a:buFont typeface="Arial" panose="020B0604020202020204" pitchFamily="34" charset="0"/>
              <a:buChar char="•"/>
              <a:defRPr/>
            </a:pPr>
            <a:r>
              <a:rPr lang="en-US" sz="1400" spc="11" dirty="0">
                <a:cs typeface="DIN-Regular"/>
                <a:hlinkClick r:id="rId4" action="ppaction://hlinksldjump">
                  <a:extLst>
                    <a:ext uri="{A12FA001-AC4F-418D-AE19-62706E023703}">
                      <ahyp:hlinkClr xmlns:ahyp="http://schemas.microsoft.com/office/drawing/2018/hyperlinkcolor" val="tx"/>
                    </a:ext>
                  </a:extLst>
                </a:hlinkClick>
              </a:rPr>
              <a:t>Economic Development</a:t>
            </a:r>
            <a:endParaRPr lang="en-US" sz="1400" spc="11" dirty="0">
              <a:cs typeface="DIN-Regular"/>
            </a:endParaRPr>
          </a:p>
          <a:p>
            <a:pPr marL="401638" marR="381000" lvl="1" indent="-285750" defTabSz="685800">
              <a:lnSpc>
                <a:spcPct val="101600"/>
              </a:lnSpc>
              <a:spcBef>
                <a:spcPts val="71"/>
              </a:spcBef>
              <a:buFont typeface="Arial" panose="020B0604020202020204" pitchFamily="34" charset="0"/>
              <a:buChar char="•"/>
              <a:defRPr/>
            </a:pPr>
            <a:r>
              <a:rPr lang="en-US" sz="1400" spc="11" dirty="0">
                <a:cs typeface="DIN-Regular"/>
                <a:hlinkClick r:id="rId5" action="ppaction://hlinksldjump">
                  <a:extLst>
                    <a:ext uri="{A12FA001-AC4F-418D-AE19-62706E023703}">
                      <ahyp:hlinkClr xmlns:ahyp="http://schemas.microsoft.com/office/drawing/2018/hyperlinkcolor" val="tx"/>
                    </a:ext>
                  </a:extLst>
                </a:hlinkClick>
              </a:rPr>
              <a:t>Asset Development</a:t>
            </a:r>
            <a:endParaRPr lang="en-US" sz="1400" spc="11" dirty="0">
              <a:cs typeface="DIN-Regular"/>
            </a:endParaRPr>
          </a:p>
        </p:txBody>
      </p:sp>
      <p:sp>
        <p:nvSpPr>
          <p:cNvPr id="57" name="TextBox 56">
            <a:extLst>
              <a:ext uri="{FF2B5EF4-FFF2-40B4-BE49-F238E27FC236}">
                <a16:creationId xmlns:a16="http://schemas.microsoft.com/office/drawing/2014/main" id="{7CCE6EFE-6023-CD4E-946A-4506B1E47F52}"/>
              </a:ext>
            </a:extLst>
          </p:cNvPr>
          <p:cNvSpPr txBox="1"/>
          <p:nvPr/>
        </p:nvSpPr>
        <p:spPr>
          <a:xfrm>
            <a:off x="8403300" y="3129436"/>
            <a:ext cx="4247823" cy="764312"/>
          </a:xfrm>
          <a:prstGeom prst="rect">
            <a:avLst/>
          </a:prstGeom>
          <a:noFill/>
        </p:spPr>
        <p:txBody>
          <a:bodyPr wrap="square" rtlCol="0">
            <a:spAutoFit/>
          </a:bodyPr>
          <a:lstStyle/>
          <a:p>
            <a:pPr marL="285750" indent="-285750" defTabSz="685800">
              <a:spcAft>
                <a:spcPts val="113"/>
              </a:spcAft>
              <a:buFont typeface="Arial" panose="020B0604020202020204" pitchFamily="34" charset="0"/>
              <a:buChar char="•"/>
              <a:defRPr/>
            </a:pPr>
            <a:r>
              <a:rPr lang="en-US" sz="1400" dirty="0">
                <a:hlinkClick r:id="rId6" action="ppaction://hlinksldjump">
                  <a:extLst>
                    <a:ext uri="{A12FA001-AC4F-418D-AE19-62706E023703}">
                      <ahyp:hlinkClr xmlns:ahyp="http://schemas.microsoft.com/office/drawing/2018/hyperlinkcolor" val="tx"/>
                    </a:ext>
                  </a:extLst>
                </a:hlinkClick>
              </a:rPr>
              <a:t>Women’s economic empowerment</a:t>
            </a:r>
            <a:endParaRPr lang="en-US" sz="1400" dirty="0"/>
          </a:p>
          <a:p>
            <a:pPr marL="285750" indent="-285750" defTabSz="685800">
              <a:spcAft>
                <a:spcPts val="113"/>
              </a:spcAft>
              <a:buFont typeface="Arial" panose="020B0604020202020204" pitchFamily="34" charset="0"/>
              <a:buChar char="•"/>
              <a:defRPr/>
            </a:pPr>
            <a:r>
              <a:rPr lang="en-US" sz="1400" dirty="0">
                <a:hlinkClick r:id="rId7" action="ppaction://hlinksldjump">
                  <a:extLst>
                    <a:ext uri="{A12FA001-AC4F-418D-AE19-62706E023703}">
                      <ahyp:hlinkClr xmlns:ahyp="http://schemas.microsoft.com/office/drawing/2018/hyperlinkcolor" val="tx"/>
                    </a:ext>
                  </a:extLst>
                </a:hlinkClick>
              </a:rPr>
              <a:t>Business Development</a:t>
            </a:r>
            <a:endParaRPr lang="en-US" sz="1400" dirty="0"/>
          </a:p>
          <a:p>
            <a:pPr marL="285750" indent="-285750" defTabSz="685800">
              <a:spcAft>
                <a:spcPts val="113"/>
              </a:spcAft>
              <a:buFont typeface="Arial" panose="020B0604020202020204" pitchFamily="34" charset="0"/>
              <a:buChar char="•"/>
              <a:defRPr/>
            </a:pPr>
            <a:r>
              <a:rPr lang="en-US" sz="1400" dirty="0">
                <a:hlinkClick r:id="rId8" action="ppaction://hlinksldjump">
                  <a:extLst>
                    <a:ext uri="{A12FA001-AC4F-418D-AE19-62706E023703}">
                      <ahyp:hlinkClr xmlns:ahyp="http://schemas.microsoft.com/office/drawing/2018/hyperlinkcolor" val="tx"/>
                    </a:ext>
                  </a:extLst>
                </a:hlinkClick>
              </a:rPr>
              <a:t>Financial Training &amp; Savings</a:t>
            </a:r>
            <a:endParaRPr lang="en-US" sz="1400" dirty="0"/>
          </a:p>
        </p:txBody>
      </p:sp>
      <p:cxnSp>
        <p:nvCxnSpPr>
          <p:cNvPr id="70" name="Straight Connector 69">
            <a:extLst>
              <a:ext uri="{FF2B5EF4-FFF2-40B4-BE49-F238E27FC236}">
                <a16:creationId xmlns:a16="http://schemas.microsoft.com/office/drawing/2014/main" id="{64C06874-CE97-9E48-B42A-F8993D2E02F7}"/>
              </a:ext>
            </a:extLst>
          </p:cNvPr>
          <p:cNvCxnSpPr>
            <a:cxnSpLocks/>
          </p:cNvCxnSpPr>
          <p:nvPr/>
        </p:nvCxnSpPr>
        <p:spPr>
          <a:xfrm>
            <a:off x="5570250" y="1942346"/>
            <a:ext cx="0" cy="297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B14933F-F366-8643-9B9B-CE85DF9535F2}"/>
              </a:ext>
            </a:extLst>
          </p:cNvPr>
          <p:cNvCxnSpPr>
            <a:cxnSpLocks/>
          </p:cNvCxnSpPr>
          <p:nvPr/>
        </p:nvCxnSpPr>
        <p:spPr>
          <a:xfrm>
            <a:off x="7988648" y="1999516"/>
            <a:ext cx="0" cy="297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17CA8A5C-14D4-5A47-811D-A2D90073FC48}"/>
              </a:ext>
            </a:extLst>
          </p:cNvPr>
          <p:cNvSpPr/>
          <p:nvPr/>
        </p:nvSpPr>
        <p:spPr>
          <a:xfrm>
            <a:off x="3727515" y="701382"/>
            <a:ext cx="1890880" cy="1271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hlinkClick r:id="rId9" action="ppaction://hlinksldjump"/>
            <a:extLst>
              <a:ext uri="{FF2B5EF4-FFF2-40B4-BE49-F238E27FC236}">
                <a16:creationId xmlns:a16="http://schemas.microsoft.com/office/drawing/2014/main" id="{6E6F887F-D0A0-C140-85ED-80DF4839C629}"/>
              </a:ext>
            </a:extLst>
          </p:cNvPr>
          <p:cNvSpPr txBox="1"/>
          <p:nvPr/>
        </p:nvSpPr>
        <p:spPr>
          <a:xfrm>
            <a:off x="11521905" y="32464"/>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76" name="Right Arrow 75">
            <a:hlinkClick r:id="rId9" action="ppaction://hlinksldjump"/>
            <a:extLst>
              <a:ext uri="{FF2B5EF4-FFF2-40B4-BE49-F238E27FC236}">
                <a16:creationId xmlns:a16="http://schemas.microsoft.com/office/drawing/2014/main" id="{C2B92CEA-6041-074E-855B-D7C5F107B184}"/>
              </a:ext>
            </a:extLst>
          </p:cNvPr>
          <p:cNvSpPr/>
          <p:nvPr/>
        </p:nvSpPr>
        <p:spPr>
          <a:xfrm rot="10800000">
            <a:off x="11654276" y="191443"/>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itle 1">
            <a:extLst>
              <a:ext uri="{FF2B5EF4-FFF2-40B4-BE49-F238E27FC236}">
                <a16:creationId xmlns:a16="http://schemas.microsoft.com/office/drawing/2014/main" id="{C5461CB0-27D7-FF41-8922-9BF09E998A9E}"/>
              </a:ext>
            </a:extLst>
          </p:cNvPr>
          <p:cNvSpPr txBox="1">
            <a:spLocks/>
          </p:cNvSpPr>
          <p:nvPr/>
        </p:nvSpPr>
        <p:spPr>
          <a:xfrm>
            <a:off x="656742" y="535258"/>
            <a:ext cx="10515600" cy="7204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Increasing Net Off-Farm Income</a:t>
            </a:r>
          </a:p>
        </p:txBody>
      </p:sp>
      <p:sp>
        <p:nvSpPr>
          <p:cNvPr id="22" name="TextBox 21">
            <a:extLst>
              <a:ext uri="{FF2B5EF4-FFF2-40B4-BE49-F238E27FC236}">
                <a16:creationId xmlns:a16="http://schemas.microsoft.com/office/drawing/2014/main" id="{4D58E2BC-1FE7-0842-A806-468C475E61AF}"/>
              </a:ext>
            </a:extLst>
          </p:cNvPr>
          <p:cNvSpPr txBox="1"/>
          <p:nvPr/>
        </p:nvSpPr>
        <p:spPr>
          <a:xfrm>
            <a:off x="5675060" y="1501241"/>
            <a:ext cx="1622999" cy="369332"/>
          </a:xfrm>
          <a:prstGeom prst="rect">
            <a:avLst/>
          </a:prstGeom>
          <a:noFill/>
        </p:spPr>
        <p:txBody>
          <a:bodyPr wrap="square" rtlCol="0">
            <a:spAutoFit/>
          </a:bodyPr>
          <a:lstStyle/>
          <a:p>
            <a:pPr algn="ctr"/>
            <a:r>
              <a:rPr lang="en-US" dirty="0"/>
              <a:t>Levers</a:t>
            </a:r>
          </a:p>
        </p:txBody>
      </p:sp>
      <p:sp>
        <p:nvSpPr>
          <p:cNvPr id="23" name="TextBox 22">
            <a:extLst>
              <a:ext uri="{FF2B5EF4-FFF2-40B4-BE49-F238E27FC236}">
                <a16:creationId xmlns:a16="http://schemas.microsoft.com/office/drawing/2014/main" id="{12562961-248D-CC48-85C5-F23F09C40464}"/>
              </a:ext>
            </a:extLst>
          </p:cNvPr>
          <p:cNvSpPr txBox="1"/>
          <p:nvPr/>
        </p:nvSpPr>
        <p:spPr>
          <a:xfrm>
            <a:off x="7378967" y="1462618"/>
            <a:ext cx="3555974" cy="369332"/>
          </a:xfrm>
          <a:prstGeom prst="rect">
            <a:avLst/>
          </a:prstGeom>
          <a:noFill/>
        </p:spPr>
        <p:txBody>
          <a:bodyPr wrap="square" rtlCol="0">
            <a:spAutoFit/>
          </a:bodyPr>
          <a:lstStyle/>
          <a:p>
            <a:pPr algn="ctr"/>
            <a:r>
              <a:rPr lang="en-US" dirty="0"/>
              <a:t>Strategies</a:t>
            </a:r>
          </a:p>
        </p:txBody>
      </p:sp>
      <p:pic>
        <p:nvPicPr>
          <p:cNvPr id="27" name="Picture 26" descr="A screenshot of a cell phone&#10;&#10;Description automatically generated">
            <a:hlinkClick r:id="rId5" action="ppaction://hlinksldjump"/>
            <a:extLst>
              <a:ext uri="{FF2B5EF4-FFF2-40B4-BE49-F238E27FC236}">
                <a16:creationId xmlns:a16="http://schemas.microsoft.com/office/drawing/2014/main" id="{72F93C6E-0E5D-2144-A11B-E01BEDCFA60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54522" y="2122181"/>
            <a:ext cx="719974" cy="738922"/>
          </a:xfrm>
          <a:prstGeom prst="ellipse">
            <a:avLst/>
          </a:prstGeom>
        </p:spPr>
      </p:pic>
      <p:pic>
        <p:nvPicPr>
          <p:cNvPr id="28" name="Picture 27" descr="A screenshot of a cell phone&#10;&#10;Description automatically generated">
            <a:hlinkClick r:id="rId11" action="ppaction://hlinksldjump"/>
            <a:extLst>
              <a:ext uri="{FF2B5EF4-FFF2-40B4-BE49-F238E27FC236}">
                <a16:creationId xmlns:a16="http://schemas.microsoft.com/office/drawing/2014/main" id="{913172DD-2D25-AC4D-A76C-A141151F26D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998739" y="2134197"/>
            <a:ext cx="731702" cy="743796"/>
          </a:xfrm>
          <a:prstGeom prst="ellipse">
            <a:avLst/>
          </a:prstGeom>
        </p:spPr>
      </p:pic>
      <p:sp>
        <p:nvSpPr>
          <p:cNvPr id="29" name="TextBox 28">
            <a:extLst>
              <a:ext uri="{FF2B5EF4-FFF2-40B4-BE49-F238E27FC236}">
                <a16:creationId xmlns:a16="http://schemas.microsoft.com/office/drawing/2014/main" id="{C8BA5BA2-CBF8-1A45-BC77-959A2006EFA2}"/>
              </a:ext>
            </a:extLst>
          </p:cNvPr>
          <p:cNvSpPr txBox="1"/>
          <p:nvPr/>
        </p:nvSpPr>
        <p:spPr>
          <a:xfrm>
            <a:off x="758725" y="2954492"/>
            <a:ext cx="1070253" cy="646331"/>
          </a:xfrm>
          <a:prstGeom prst="rect">
            <a:avLst/>
          </a:prstGeom>
          <a:noFill/>
        </p:spPr>
        <p:txBody>
          <a:bodyPr wrap="square" rtlCol="0">
            <a:spAutoFit/>
          </a:bodyPr>
          <a:lstStyle/>
          <a:p>
            <a:pPr algn="ctr"/>
            <a:r>
              <a:rPr lang="en-US" sz="1200" dirty="0"/>
              <a:t>Collaborate at </a:t>
            </a:r>
          </a:p>
          <a:p>
            <a:pPr algn="ctr"/>
            <a:r>
              <a:rPr lang="en-US" sz="1200" dirty="0"/>
              <a:t>the sector level</a:t>
            </a:r>
          </a:p>
        </p:txBody>
      </p:sp>
      <p:sp>
        <p:nvSpPr>
          <p:cNvPr id="30" name="TextBox 29">
            <a:extLst>
              <a:ext uri="{FF2B5EF4-FFF2-40B4-BE49-F238E27FC236}">
                <a16:creationId xmlns:a16="http://schemas.microsoft.com/office/drawing/2014/main" id="{FA872FC4-F351-B64F-8AA0-AB5D04D21ED5}"/>
              </a:ext>
            </a:extLst>
          </p:cNvPr>
          <p:cNvSpPr txBox="1"/>
          <p:nvPr/>
        </p:nvSpPr>
        <p:spPr>
          <a:xfrm>
            <a:off x="1908839" y="2966812"/>
            <a:ext cx="892343" cy="646331"/>
          </a:xfrm>
          <a:prstGeom prst="rect">
            <a:avLst/>
          </a:prstGeom>
          <a:noFill/>
        </p:spPr>
        <p:txBody>
          <a:bodyPr wrap="square" rtlCol="0">
            <a:spAutoFit/>
          </a:bodyPr>
          <a:lstStyle/>
          <a:p>
            <a:pPr algn="ctr"/>
            <a:r>
              <a:rPr lang="en-US" sz="1200" dirty="0"/>
              <a:t>Invest in your value chain</a:t>
            </a:r>
          </a:p>
        </p:txBody>
      </p:sp>
    </p:spTree>
    <p:extLst>
      <p:ext uri="{BB962C8B-B14F-4D97-AF65-F5344CB8AC3E}">
        <p14:creationId xmlns:p14="http://schemas.microsoft.com/office/powerpoint/2010/main" val="2678614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Diagonal Stripe 55">
            <a:extLst>
              <a:ext uri="{FF2B5EF4-FFF2-40B4-BE49-F238E27FC236}">
                <a16:creationId xmlns:a16="http://schemas.microsoft.com/office/drawing/2014/main" id="{B9328B83-B275-7741-9E98-C1FDC52C94D6}"/>
              </a:ext>
            </a:extLst>
          </p:cNvPr>
          <p:cNvSpPr/>
          <p:nvPr/>
        </p:nvSpPr>
        <p:spPr>
          <a:xfrm rot="10800000">
            <a:off x="1901699" y="2309830"/>
            <a:ext cx="2446419" cy="3680505"/>
          </a:xfrm>
          <a:custGeom>
            <a:avLst/>
            <a:gdLst>
              <a:gd name="connsiteX0" fmla="*/ 0 w 3477717"/>
              <a:gd name="connsiteY0" fmla="*/ 1929860 h 4873875"/>
              <a:gd name="connsiteX1" fmla="*/ 1377037 w 3477717"/>
              <a:gd name="connsiteY1" fmla="*/ 0 h 4873875"/>
              <a:gd name="connsiteX2" fmla="*/ 3477717 w 3477717"/>
              <a:gd name="connsiteY2" fmla="*/ 0 h 4873875"/>
              <a:gd name="connsiteX3" fmla="*/ 0 w 3477717"/>
              <a:gd name="connsiteY3" fmla="*/ 4873875 h 4873875"/>
              <a:gd name="connsiteX4" fmla="*/ 0 w 3477717"/>
              <a:gd name="connsiteY4" fmla="*/ 1929860 h 4873875"/>
              <a:gd name="connsiteX0" fmla="*/ 0 w 2408334"/>
              <a:gd name="connsiteY0" fmla="*/ 1929860 h 4873875"/>
              <a:gd name="connsiteX1" fmla="*/ 1377037 w 2408334"/>
              <a:gd name="connsiteY1" fmla="*/ 0 h 4873875"/>
              <a:gd name="connsiteX2" fmla="*/ 2408334 w 2408334"/>
              <a:gd name="connsiteY2" fmla="*/ 1441342 h 4873875"/>
              <a:gd name="connsiteX3" fmla="*/ 0 w 2408334"/>
              <a:gd name="connsiteY3" fmla="*/ 4873875 h 4873875"/>
              <a:gd name="connsiteX4" fmla="*/ 0 w 2408334"/>
              <a:gd name="connsiteY4" fmla="*/ 1929860 h 4873875"/>
              <a:gd name="connsiteX0" fmla="*/ 0 w 2408334"/>
              <a:gd name="connsiteY0" fmla="*/ 736490 h 3680505"/>
              <a:gd name="connsiteX1" fmla="*/ 2368928 w 2408334"/>
              <a:gd name="connsiteY1" fmla="*/ 0 h 3680505"/>
              <a:gd name="connsiteX2" fmla="*/ 2408334 w 2408334"/>
              <a:gd name="connsiteY2" fmla="*/ 247972 h 3680505"/>
              <a:gd name="connsiteX3" fmla="*/ 0 w 2408334"/>
              <a:gd name="connsiteY3" fmla="*/ 3680505 h 3680505"/>
              <a:gd name="connsiteX4" fmla="*/ 0 w 2408334"/>
              <a:gd name="connsiteY4" fmla="*/ 736490 h 3680505"/>
              <a:gd name="connsiteX0" fmla="*/ 0 w 2446419"/>
              <a:gd name="connsiteY0" fmla="*/ 751988 h 3696003"/>
              <a:gd name="connsiteX1" fmla="*/ 2446419 w 2446419"/>
              <a:gd name="connsiteY1" fmla="*/ 0 h 3696003"/>
              <a:gd name="connsiteX2" fmla="*/ 2408334 w 2446419"/>
              <a:gd name="connsiteY2" fmla="*/ 263470 h 3696003"/>
              <a:gd name="connsiteX3" fmla="*/ 0 w 2446419"/>
              <a:gd name="connsiteY3" fmla="*/ 3696003 h 3696003"/>
              <a:gd name="connsiteX4" fmla="*/ 0 w 2446419"/>
              <a:gd name="connsiteY4" fmla="*/ 751988 h 3696003"/>
              <a:gd name="connsiteX0" fmla="*/ 0 w 2446419"/>
              <a:gd name="connsiteY0" fmla="*/ 736490 h 3680505"/>
              <a:gd name="connsiteX1" fmla="*/ 2446419 w 2446419"/>
              <a:gd name="connsiteY1" fmla="*/ 0 h 3680505"/>
              <a:gd name="connsiteX2" fmla="*/ 2408334 w 2446419"/>
              <a:gd name="connsiteY2" fmla="*/ 247972 h 3680505"/>
              <a:gd name="connsiteX3" fmla="*/ 0 w 2446419"/>
              <a:gd name="connsiteY3" fmla="*/ 3680505 h 3680505"/>
              <a:gd name="connsiteX4" fmla="*/ 0 w 2446419"/>
              <a:gd name="connsiteY4" fmla="*/ 736490 h 368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419" h="3680505">
                <a:moveTo>
                  <a:pt x="0" y="736490"/>
                </a:moveTo>
                <a:lnTo>
                  <a:pt x="2446419" y="0"/>
                </a:lnTo>
                <a:lnTo>
                  <a:pt x="2408334" y="247972"/>
                </a:lnTo>
                <a:lnTo>
                  <a:pt x="0" y="3680505"/>
                </a:lnTo>
                <a:lnTo>
                  <a:pt x="0" y="736490"/>
                </a:lnTo>
                <a:close/>
              </a:path>
            </a:pathLst>
          </a:custGeom>
          <a:solidFill>
            <a:srgbClr val="EDD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object 82">
            <a:hlinkClick r:id="rId3" action="ppaction://hlinksldjump"/>
            <a:extLst>
              <a:ext uri="{FF2B5EF4-FFF2-40B4-BE49-F238E27FC236}">
                <a16:creationId xmlns:a16="http://schemas.microsoft.com/office/drawing/2014/main" id="{15FC29BB-7CBE-BA4C-BF88-168362D35FBA}"/>
              </a:ext>
            </a:extLst>
          </p:cNvPr>
          <p:cNvSpPr txBox="1"/>
          <p:nvPr/>
        </p:nvSpPr>
        <p:spPr>
          <a:xfrm>
            <a:off x="871030" y="5742972"/>
            <a:ext cx="1079499" cy="248189"/>
          </a:xfrm>
          <a:prstGeom prst="rect">
            <a:avLst/>
          </a:prstGeom>
          <a:solidFill>
            <a:srgbClr val="D99E36"/>
          </a:solidFill>
        </p:spPr>
        <p:txBody>
          <a:bodyPr vert="horz" wrap="square" lIns="0" tIns="35560" rIns="0" bIns="0" rtlCol="0">
            <a:spAutoFit/>
          </a:bodyPr>
          <a:lstStyle/>
          <a:p>
            <a:pPr marL="115570" algn="ctr">
              <a:lnSpc>
                <a:spcPct val="100000"/>
              </a:lnSpc>
              <a:spcBef>
                <a:spcPts val="280"/>
              </a:spcBef>
            </a:pPr>
            <a:endParaRPr sz="900" b="1" dirty="0">
              <a:latin typeface="Helvetica" pitchFamily="2" charset="0"/>
              <a:cs typeface="DIN Alternate"/>
            </a:endParaRPr>
          </a:p>
        </p:txBody>
      </p:sp>
      <p:sp>
        <p:nvSpPr>
          <p:cNvPr id="53" name="TextBox 52">
            <a:extLst>
              <a:ext uri="{FF2B5EF4-FFF2-40B4-BE49-F238E27FC236}">
                <a16:creationId xmlns:a16="http://schemas.microsoft.com/office/drawing/2014/main" id="{394394FD-79FD-A244-87D8-6D24ABC6ECDC}"/>
              </a:ext>
            </a:extLst>
          </p:cNvPr>
          <p:cNvSpPr txBox="1"/>
          <p:nvPr/>
        </p:nvSpPr>
        <p:spPr>
          <a:xfrm>
            <a:off x="871030" y="5760329"/>
            <a:ext cx="1112479" cy="2308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OTHER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sp>
        <p:nvSpPr>
          <p:cNvPr id="58" name="object 16">
            <a:extLst>
              <a:ext uri="{FF2B5EF4-FFF2-40B4-BE49-F238E27FC236}">
                <a16:creationId xmlns:a16="http://schemas.microsoft.com/office/drawing/2014/main" id="{ACE18C05-D7A4-5C4B-BAD0-EAC2E177965F}"/>
              </a:ext>
            </a:extLst>
          </p:cNvPr>
          <p:cNvSpPr/>
          <p:nvPr/>
        </p:nvSpPr>
        <p:spPr>
          <a:xfrm>
            <a:off x="4348118" y="2310191"/>
            <a:ext cx="1438088" cy="2967499"/>
          </a:xfrm>
          <a:custGeom>
            <a:avLst/>
            <a:gdLst/>
            <a:ahLst/>
            <a:cxnLst/>
            <a:rect l="l" t="t" r="r" b="b"/>
            <a:pathLst>
              <a:path w="1080134" h="954405">
                <a:moveTo>
                  <a:pt x="0" y="953820"/>
                </a:moveTo>
                <a:lnTo>
                  <a:pt x="1079995" y="953820"/>
                </a:lnTo>
                <a:lnTo>
                  <a:pt x="1079995" y="0"/>
                </a:lnTo>
                <a:lnTo>
                  <a:pt x="0" y="0"/>
                </a:lnTo>
                <a:lnTo>
                  <a:pt x="0" y="953820"/>
                </a:lnTo>
                <a:close/>
              </a:path>
            </a:pathLst>
          </a:custGeom>
          <a:solidFill>
            <a:srgbClr val="F8F2D2"/>
          </a:solidFill>
        </p:spPr>
        <p:txBody>
          <a:bodyPr wrap="square" lIns="0" tIns="0" rIns="0" bIns="0" rtlCol="0"/>
          <a:lstStyle/>
          <a:p>
            <a:endParaRPr/>
          </a:p>
        </p:txBody>
      </p:sp>
      <p:sp>
        <p:nvSpPr>
          <p:cNvPr id="59" name="object 15">
            <a:extLst>
              <a:ext uri="{FF2B5EF4-FFF2-40B4-BE49-F238E27FC236}">
                <a16:creationId xmlns:a16="http://schemas.microsoft.com/office/drawing/2014/main" id="{33454727-A0DE-CE4F-9B47-D1CDAAC07E5C}"/>
              </a:ext>
            </a:extLst>
          </p:cNvPr>
          <p:cNvSpPr txBox="1"/>
          <p:nvPr/>
        </p:nvSpPr>
        <p:spPr>
          <a:xfrm>
            <a:off x="5509385" y="2310191"/>
            <a:ext cx="6256995" cy="2967860"/>
          </a:xfrm>
          <a:prstGeom prst="rect">
            <a:avLst/>
          </a:prstGeom>
          <a:solidFill>
            <a:srgbClr val="F8F2D2"/>
          </a:solidFill>
        </p:spPr>
        <p:txBody>
          <a:bodyPr vert="horz" wrap="square" lIns="0" tIns="9049" rIns="0" bIns="0" rtlCol="0" anchor="ctr" anchorCtr="0">
            <a:noAutofit/>
          </a:bodyPr>
          <a:lstStyle/>
          <a:p>
            <a:pPr marL="296863" marR="381000" lvl="1" indent="-180975" defTabSz="685800">
              <a:lnSpc>
                <a:spcPct val="101600"/>
              </a:lnSpc>
              <a:spcBef>
                <a:spcPts val="71"/>
              </a:spcBef>
              <a:buFont typeface="Arial" panose="020B0604020202020204" pitchFamily="34" charset="0"/>
              <a:buChar char="•"/>
              <a:defRPr/>
            </a:pPr>
            <a:r>
              <a:rPr lang="en-US" sz="1400" spc="11" dirty="0">
                <a:latin typeface="+mj-lt"/>
                <a:cs typeface="DIN-Regular"/>
                <a:hlinkClick r:id="rId4" action="ppaction://hlinksldjump">
                  <a:extLst>
                    <a:ext uri="{A12FA001-AC4F-418D-AE19-62706E023703}">
                      <ahyp:hlinkClr xmlns:ahyp="http://schemas.microsoft.com/office/drawing/2018/hyperlinkcolor" val="tx"/>
                    </a:ext>
                  </a:extLst>
                </a:hlinkClick>
              </a:rPr>
              <a:t>Social Services &amp; Safety Nets</a:t>
            </a:r>
            <a:endParaRPr lang="en-US" sz="1400" spc="11" dirty="0">
              <a:latin typeface="+mj-lt"/>
              <a:cs typeface="DIN-Regular"/>
            </a:endParaRPr>
          </a:p>
          <a:p>
            <a:pPr marL="296863" marR="381000" lvl="1" indent="-180975" defTabSz="685800">
              <a:lnSpc>
                <a:spcPct val="101600"/>
              </a:lnSpc>
              <a:spcBef>
                <a:spcPts val="71"/>
              </a:spcBef>
              <a:buFont typeface="Arial" panose="020B0604020202020204" pitchFamily="34" charset="0"/>
              <a:buChar char="•"/>
              <a:defRPr/>
            </a:pPr>
            <a:r>
              <a:rPr lang="en-US" sz="1400" spc="11" dirty="0">
                <a:latin typeface="+mj-lt"/>
                <a:cs typeface="DIN-Regular"/>
                <a:hlinkClick r:id="rId5" action="ppaction://hlinksldjump">
                  <a:extLst>
                    <a:ext uri="{A12FA001-AC4F-418D-AE19-62706E023703}">
                      <ahyp:hlinkClr xmlns:ahyp="http://schemas.microsoft.com/office/drawing/2018/hyperlinkcolor" val="tx"/>
                    </a:ext>
                  </a:extLst>
                </a:hlinkClick>
              </a:rPr>
              <a:t>Asset Development</a:t>
            </a:r>
            <a:endParaRPr lang="en-US" sz="1400" spc="11" dirty="0">
              <a:latin typeface="+mj-lt"/>
              <a:cs typeface="DIN-Regular"/>
            </a:endParaRPr>
          </a:p>
        </p:txBody>
      </p:sp>
      <p:pic>
        <p:nvPicPr>
          <p:cNvPr id="62" name="Picture 61">
            <a:extLst>
              <a:ext uri="{FF2B5EF4-FFF2-40B4-BE49-F238E27FC236}">
                <a16:creationId xmlns:a16="http://schemas.microsoft.com/office/drawing/2014/main" id="{CAF2BDD0-1721-BA47-B6DC-E5F15435D995}"/>
              </a:ext>
            </a:extLst>
          </p:cNvPr>
          <p:cNvPicPr>
            <a:picLocks noChangeAspect="1"/>
          </p:cNvPicPr>
          <p:nvPr/>
        </p:nvPicPr>
        <p:blipFill>
          <a:blip r:embed="rId6"/>
          <a:stretch>
            <a:fillRect/>
          </a:stretch>
        </p:blipFill>
        <p:spPr>
          <a:xfrm>
            <a:off x="4509651" y="3578040"/>
            <a:ext cx="838200" cy="431800"/>
          </a:xfrm>
          <a:prstGeom prst="rect">
            <a:avLst/>
          </a:prstGeom>
        </p:spPr>
      </p:pic>
      <p:sp>
        <p:nvSpPr>
          <p:cNvPr id="25" name="object 52">
            <a:extLst>
              <a:ext uri="{FF2B5EF4-FFF2-40B4-BE49-F238E27FC236}">
                <a16:creationId xmlns:a16="http://schemas.microsoft.com/office/drawing/2014/main" id="{7F90890F-4EBE-494B-AF84-D09354D64698}"/>
              </a:ext>
            </a:extLst>
          </p:cNvPr>
          <p:cNvSpPr txBox="1"/>
          <p:nvPr/>
        </p:nvSpPr>
        <p:spPr>
          <a:xfrm>
            <a:off x="4351616" y="4131366"/>
            <a:ext cx="1157769" cy="249748"/>
          </a:xfrm>
          <a:prstGeom prst="rect">
            <a:avLst/>
          </a:prstGeom>
        </p:spPr>
        <p:txBody>
          <a:bodyPr vert="horz" wrap="square" lIns="0" tIns="22860" rIns="0" bIns="0" rtlCol="0">
            <a:noAutofit/>
          </a:bodyPr>
          <a:lstStyle/>
          <a:p>
            <a:pPr marL="177800" marR="156210" algn="ctr">
              <a:lnSpc>
                <a:spcPts val="900"/>
              </a:lnSpc>
              <a:spcBef>
                <a:spcPts val="180"/>
              </a:spcBef>
            </a:pPr>
            <a:r>
              <a:rPr sz="700" b="1" spc="-5" dirty="0">
                <a:solidFill>
                  <a:srgbClr val="0C374B"/>
                </a:solidFill>
                <a:latin typeface="Helvetica" pitchFamily="2" charset="0"/>
                <a:cs typeface="DIN Alternate"/>
              </a:rPr>
              <a:t>OTHER</a:t>
            </a:r>
            <a:r>
              <a:rPr lang="en-GB" sz="700" b="1" spc="-8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SOURCES  OF</a:t>
            </a:r>
            <a:r>
              <a:rPr sz="700" b="1" spc="-20"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cxnSp>
        <p:nvCxnSpPr>
          <p:cNvPr id="70" name="Straight Connector 69">
            <a:extLst>
              <a:ext uri="{FF2B5EF4-FFF2-40B4-BE49-F238E27FC236}">
                <a16:creationId xmlns:a16="http://schemas.microsoft.com/office/drawing/2014/main" id="{BC62F559-ED83-1048-9075-C51D90F5DDF1}"/>
              </a:ext>
            </a:extLst>
          </p:cNvPr>
          <p:cNvCxnSpPr>
            <a:cxnSpLocks/>
          </p:cNvCxnSpPr>
          <p:nvPr/>
        </p:nvCxnSpPr>
        <p:spPr>
          <a:xfrm>
            <a:off x="5509385" y="2309830"/>
            <a:ext cx="12739" cy="29471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125E01A-8A22-A645-B88D-7E68BCF42CAC}"/>
              </a:ext>
            </a:extLst>
          </p:cNvPr>
          <p:cNvCxnSpPr>
            <a:cxnSpLocks/>
          </p:cNvCxnSpPr>
          <p:nvPr/>
        </p:nvCxnSpPr>
        <p:spPr>
          <a:xfrm>
            <a:off x="8015473" y="2309830"/>
            <a:ext cx="0" cy="29777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4A7F929-1780-694B-8E26-55A3E6E956FD}"/>
              </a:ext>
            </a:extLst>
          </p:cNvPr>
          <p:cNvSpPr txBox="1"/>
          <p:nvPr/>
        </p:nvSpPr>
        <p:spPr>
          <a:xfrm>
            <a:off x="8289546" y="3492575"/>
            <a:ext cx="3232349" cy="536044"/>
          </a:xfrm>
          <a:prstGeom prst="rect">
            <a:avLst/>
          </a:prstGeom>
          <a:noFill/>
        </p:spPr>
        <p:txBody>
          <a:bodyPr wrap="square" rtlCol="0">
            <a:spAutoFit/>
          </a:bodyPr>
          <a:lstStyle/>
          <a:p>
            <a:pPr marL="285750" indent="-285750" defTabSz="685800">
              <a:spcAft>
                <a:spcPts val="113"/>
              </a:spcAft>
              <a:buFont typeface="Arial" panose="020B0604020202020204" pitchFamily="34" charset="0"/>
              <a:buChar char="•"/>
              <a:defRPr/>
            </a:pPr>
            <a:r>
              <a:rPr lang="en-US" sz="1400" dirty="0">
                <a:latin typeface="+mj-lt"/>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Social protection </a:t>
            </a:r>
            <a:endParaRPr lang="en-US" sz="1400" dirty="0">
              <a:latin typeface="+mj-lt"/>
              <a:cs typeface="Calibri" panose="020F0502020204030204" pitchFamily="34" charset="0"/>
            </a:endParaRPr>
          </a:p>
          <a:p>
            <a:pPr marL="285750" indent="-285750" defTabSz="685800">
              <a:spcAft>
                <a:spcPts val="113"/>
              </a:spcAft>
              <a:buFont typeface="Arial" panose="020B0604020202020204" pitchFamily="34" charset="0"/>
              <a:buChar char="•"/>
              <a:defRPr/>
            </a:pPr>
            <a:r>
              <a:rPr lang="en-US" sz="1400" dirty="0">
                <a:latin typeface="+mj-lt"/>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Land tenure</a:t>
            </a:r>
            <a:endParaRPr lang="en-US" sz="1400" dirty="0">
              <a:latin typeface="+mj-lt"/>
              <a:cs typeface="Calibri" panose="020F0502020204030204" pitchFamily="34" charset="0"/>
            </a:endParaRPr>
          </a:p>
        </p:txBody>
      </p:sp>
      <p:sp>
        <p:nvSpPr>
          <p:cNvPr id="73" name="TextBox 72">
            <a:hlinkClick r:id="rId9" action="ppaction://hlinksldjump"/>
            <a:extLst>
              <a:ext uri="{FF2B5EF4-FFF2-40B4-BE49-F238E27FC236}">
                <a16:creationId xmlns:a16="http://schemas.microsoft.com/office/drawing/2014/main" id="{AD147B90-D8B4-584A-AC91-975D9E4E9787}"/>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74" name="Right Arrow 73">
            <a:hlinkClick r:id="rId9" action="ppaction://hlinksldjump"/>
            <a:extLst>
              <a:ext uri="{FF2B5EF4-FFF2-40B4-BE49-F238E27FC236}">
                <a16:creationId xmlns:a16="http://schemas.microsoft.com/office/drawing/2014/main" id="{AD831188-6403-214C-9A3D-8947D437A3C4}"/>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235C70A-F896-D044-B278-74C0590FFC98}"/>
              </a:ext>
            </a:extLst>
          </p:cNvPr>
          <p:cNvSpPr txBox="1"/>
          <p:nvPr/>
        </p:nvSpPr>
        <p:spPr>
          <a:xfrm>
            <a:off x="5522124" y="1838126"/>
            <a:ext cx="2493341" cy="369332"/>
          </a:xfrm>
          <a:prstGeom prst="rect">
            <a:avLst/>
          </a:prstGeom>
          <a:noFill/>
        </p:spPr>
        <p:txBody>
          <a:bodyPr wrap="square" rtlCol="0">
            <a:spAutoFit/>
          </a:bodyPr>
          <a:lstStyle/>
          <a:p>
            <a:pPr algn="ctr"/>
            <a:r>
              <a:rPr lang="en-US" dirty="0"/>
              <a:t>Levers</a:t>
            </a:r>
          </a:p>
        </p:txBody>
      </p:sp>
      <p:sp>
        <p:nvSpPr>
          <p:cNvPr id="19" name="TextBox 18">
            <a:extLst>
              <a:ext uri="{FF2B5EF4-FFF2-40B4-BE49-F238E27FC236}">
                <a16:creationId xmlns:a16="http://schemas.microsoft.com/office/drawing/2014/main" id="{C5522C0E-F636-8A4C-AAC8-989E7956E97A}"/>
              </a:ext>
            </a:extLst>
          </p:cNvPr>
          <p:cNvSpPr txBox="1"/>
          <p:nvPr/>
        </p:nvSpPr>
        <p:spPr>
          <a:xfrm>
            <a:off x="8015473" y="1814579"/>
            <a:ext cx="3723598" cy="369332"/>
          </a:xfrm>
          <a:prstGeom prst="rect">
            <a:avLst/>
          </a:prstGeom>
          <a:noFill/>
        </p:spPr>
        <p:txBody>
          <a:bodyPr wrap="square" rtlCol="0">
            <a:spAutoFit/>
          </a:bodyPr>
          <a:lstStyle/>
          <a:p>
            <a:pPr algn="ctr"/>
            <a:r>
              <a:rPr lang="en-US" dirty="0"/>
              <a:t>Strategies</a:t>
            </a:r>
          </a:p>
        </p:txBody>
      </p:sp>
      <p:sp>
        <p:nvSpPr>
          <p:cNvPr id="22" name="Title 1">
            <a:extLst>
              <a:ext uri="{FF2B5EF4-FFF2-40B4-BE49-F238E27FC236}">
                <a16:creationId xmlns:a16="http://schemas.microsoft.com/office/drawing/2014/main" id="{49E6AFD9-AC99-5441-BEE0-360B41BDA053}"/>
              </a:ext>
            </a:extLst>
          </p:cNvPr>
          <p:cNvSpPr txBox="1">
            <a:spLocks/>
          </p:cNvSpPr>
          <p:nvPr/>
        </p:nvSpPr>
        <p:spPr>
          <a:xfrm>
            <a:off x="654297" y="534463"/>
            <a:ext cx="10515600" cy="7204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Increasing Other Income</a:t>
            </a:r>
          </a:p>
        </p:txBody>
      </p:sp>
      <p:pic>
        <p:nvPicPr>
          <p:cNvPr id="21" name="Picture 20" descr="A screenshot of a cell phone&#10;&#10;Description automatically generated">
            <a:hlinkClick r:id="rId5" action="ppaction://hlinksldjump"/>
            <a:extLst>
              <a:ext uri="{FF2B5EF4-FFF2-40B4-BE49-F238E27FC236}">
                <a16:creationId xmlns:a16="http://schemas.microsoft.com/office/drawing/2014/main" id="{24511B16-F0F5-C84F-8805-C359A37710D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46613" y="2137417"/>
            <a:ext cx="719974" cy="738922"/>
          </a:xfrm>
          <a:prstGeom prst="ellipse">
            <a:avLst/>
          </a:prstGeom>
        </p:spPr>
      </p:pic>
      <p:sp>
        <p:nvSpPr>
          <p:cNvPr id="24" name="TextBox 23">
            <a:extLst>
              <a:ext uri="{FF2B5EF4-FFF2-40B4-BE49-F238E27FC236}">
                <a16:creationId xmlns:a16="http://schemas.microsoft.com/office/drawing/2014/main" id="{B6A862DC-1D5B-B644-A945-4733DB71190F}"/>
              </a:ext>
            </a:extLst>
          </p:cNvPr>
          <p:cNvSpPr txBox="1"/>
          <p:nvPr/>
        </p:nvSpPr>
        <p:spPr>
          <a:xfrm>
            <a:off x="754080" y="2969728"/>
            <a:ext cx="1070253" cy="646331"/>
          </a:xfrm>
          <a:prstGeom prst="rect">
            <a:avLst/>
          </a:prstGeom>
          <a:noFill/>
        </p:spPr>
        <p:txBody>
          <a:bodyPr wrap="square" rtlCol="0">
            <a:spAutoFit/>
          </a:bodyPr>
          <a:lstStyle/>
          <a:p>
            <a:pPr algn="ctr"/>
            <a:r>
              <a:rPr lang="en-US" sz="1200" dirty="0"/>
              <a:t>Collaborate at </a:t>
            </a:r>
          </a:p>
          <a:p>
            <a:pPr algn="ctr"/>
            <a:r>
              <a:rPr lang="en-US" sz="1200" dirty="0"/>
              <a:t>the sector level</a:t>
            </a:r>
          </a:p>
        </p:txBody>
      </p:sp>
    </p:spTree>
    <p:extLst>
      <p:ext uri="{BB962C8B-B14F-4D97-AF65-F5344CB8AC3E}">
        <p14:creationId xmlns:p14="http://schemas.microsoft.com/office/powerpoint/2010/main" val="3574196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7E880-5A91-3D47-8727-F5779BAA1498}"/>
              </a:ext>
            </a:extLst>
          </p:cNvPr>
          <p:cNvSpPr>
            <a:spLocks noGrp="1"/>
          </p:cNvSpPr>
          <p:nvPr>
            <p:ph type="title"/>
          </p:nvPr>
        </p:nvSpPr>
        <p:spPr>
          <a:xfrm>
            <a:off x="619696" y="204814"/>
            <a:ext cx="10515600" cy="1325563"/>
          </a:xfrm>
        </p:spPr>
        <p:txBody>
          <a:bodyPr/>
          <a:lstStyle/>
          <a:p>
            <a:r>
              <a:rPr lang="en-US" b="1" dirty="0"/>
              <a:t>Asset Development</a:t>
            </a:r>
          </a:p>
        </p:txBody>
      </p:sp>
      <p:sp>
        <p:nvSpPr>
          <p:cNvPr id="3" name="Content Placeholder 2">
            <a:extLst>
              <a:ext uri="{FF2B5EF4-FFF2-40B4-BE49-F238E27FC236}">
                <a16:creationId xmlns:a16="http://schemas.microsoft.com/office/drawing/2014/main" id="{F88ADF46-5683-0E4E-8C70-F5A687AD2ED2}"/>
              </a:ext>
            </a:extLst>
          </p:cNvPr>
          <p:cNvSpPr>
            <a:spLocks noGrp="1"/>
          </p:cNvSpPr>
          <p:nvPr>
            <p:ph idx="1"/>
          </p:nvPr>
        </p:nvSpPr>
        <p:spPr>
          <a:xfrm>
            <a:off x="635738" y="1466209"/>
            <a:ext cx="5909441" cy="5032375"/>
          </a:xfrm>
        </p:spPr>
        <p:txBody>
          <a:bodyPr>
            <a:noAutofit/>
          </a:bodyPr>
          <a:lstStyle/>
          <a:p>
            <a:pPr marL="0" indent="0">
              <a:lnSpc>
                <a:spcPct val="100000"/>
              </a:lnSpc>
              <a:buNone/>
            </a:pPr>
            <a:r>
              <a:rPr lang="en-US" sz="1800" b="1" dirty="0"/>
              <a:t>Why</a:t>
            </a:r>
          </a:p>
          <a:p>
            <a:pPr marL="0" indent="0">
              <a:lnSpc>
                <a:spcPct val="100000"/>
              </a:lnSpc>
              <a:buNone/>
            </a:pPr>
            <a:r>
              <a:rPr lang="en-US" sz="1600" dirty="0">
                <a:latin typeface="+mj-lt"/>
              </a:rPr>
              <a:t>Asset Development is best laid out by the Sustainable Livelihoods Framework developed by </a:t>
            </a:r>
            <a:r>
              <a:rPr lang="en-US" sz="1600" dirty="0">
                <a:latin typeface="+mj-lt"/>
                <a:hlinkClick r:id="rId3"/>
              </a:rPr>
              <a:t>DFID</a:t>
            </a:r>
            <a:r>
              <a:rPr lang="en-US" sz="1600" dirty="0">
                <a:latin typeface="+mj-lt"/>
              </a:rPr>
              <a:t>. The approach is founded on a belief that people require a range of assets to achieve positive livelihood outcomes, including the ability to earn a living income. The Sustainable Livelihoods Framework identifies five types of assets, or capitals, upon which livelihoods are built, namely </a:t>
            </a:r>
            <a:r>
              <a:rPr lang="en-US" sz="1600" i="1" dirty="0">
                <a:latin typeface="+mj-lt"/>
              </a:rPr>
              <a:t>human capital, social capital, natural capital, physical capital </a:t>
            </a:r>
            <a:r>
              <a:rPr lang="en-US" sz="1600" dirty="0">
                <a:latin typeface="+mj-lt"/>
              </a:rPr>
              <a:t>and </a:t>
            </a:r>
            <a:r>
              <a:rPr lang="en-US" sz="1600" i="1" dirty="0">
                <a:latin typeface="+mj-lt"/>
              </a:rPr>
              <a:t>financial capital. </a:t>
            </a:r>
            <a:r>
              <a:rPr lang="en-US" sz="1600" dirty="0">
                <a:latin typeface="+mj-lt"/>
              </a:rPr>
              <a:t>As assets become available or increase, there is a direct relationship to a smallholder family’s resilience and  ability to earn a living income.</a:t>
            </a:r>
          </a:p>
          <a:p>
            <a:pPr marL="0" indent="0">
              <a:lnSpc>
                <a:spcPct val="100000"/>
              </a:lnSpc>
              <a:buNone/>
            </a:pPr>
            <a:br>
              <a:rPr lang="en-US" sz="1800" b="1" dirty="0"/>
            </a:br>
            <a:r>
              <a:rPr lang="en-US" sz="1800" b="1" dirty="0"/>
              <a:t>What</a:t>
            </a:r>
          </a:p>
          <a:p>
            <a:pPr marL="0" indent="0">
              <a:lnSpc>
                <a:spcPct val="100000"/>
              </a:lnSpc>
              <a:buNone/>
            </a:pPr>
            <a:r>
              <a:rPr lang="en-US" sz="1600" dirty="0">
                <a:latin typeface="+mj-lt"/>
              </a:rPr>
              <a:t>By collaborating at the sector level and engaging with governments, companies can assist in asset development. Policies, institutions and processes can determine </a:t>
            </a:r>
            <a:r>
              <a:rPr lang="en-US" sz="1600" i="1" dirty="0">
                <a:latin typeface="+mj-lt"/>
              </a:rPr>
              <a:t>access </a:t>
            </a:r>
            <a:r>
              <a:rPr lang="en-US" sz="1600" dirty="0">
                <a:latin typeface="+mj-lt"/>
              </a:rPr>
              <a:t>(to various types of capital, to livelihood strategies and to decision-making bodies and source of influence), </a:t>
            </a:r>
            <a:r>
              <a:rPr lang="en-US" sz="1600" i="1" dirty="0">
                <a:latin typeface="+mj-lt"/>
              </a:rPr>
              <a:t>terms of exchange </a:t>
            </a:r>
            <a:r>
              <a:rPr lang="en-US" sz="1600" dirty="0">
                <a:latin typeface="+mj-lt"/>
              </a:rPr>
              <a:t>between different types of capitals, and </a:t>
            </a:r>
            <a:r>
              <a:rPr lang="en-US" sz="1600" i="1" dirty="0">
                <a:latin typeface="+mj-lt"/>
              </a:rPr>
              <a:t>returns </a:t>
            </a:r>
            <a:r>
              <a:rPr lang="en-US" sz="1600" dirty="0">
                <a:latin typeface="+mj-lt"/>
              </a:rPr>
              <a:t>to any given livelihood strategy (DFID, 2000). </a:t>
            </a:r>
          </a:p>
        </p:txBody>
      </p:sp>
      <p:sp>
        <p:nvSpPr>
          <p:cNvPr id="4" name="TextBox 3">
            <a:hlinkClick r:id="rId4" action="ppaction://hlinksldjump"/>
            <a:extLst>
              <a:ext uri="{FF2B5EF4-FFF2-40B4-BE49-F238E27FC236}">
                <a16:creationId xmlns:a16="http://schemas.microsoft.com/office/drawing/2014/main" id="{89580DE8-D193-7644-B185-B9619A67CF5E}"/>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4" action="ppaction://hlinksldjump"/>
            <a:extLst>
              <a:ext uri="{FF2B5EF4-FFF2-40B4-BE49-F238E27FC236}">
                <a16:creationId xmlns:a16="http://schemas.microsoft.com/office/drawing/2014/main" id="{D81E542B-08A5-7C41-B245-1B767891DB1E}"/>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FL_WCF_FinalSlides_13f.pdf">
            <a:extLst>
              <a:ext uri="{FF2B5EF4-FFF2-40B4-BE49-F238E27FC236}">
                <a16:creationId xmlns:a16="http://schemas.microsoft.com/office/drawing/2014/main" id="{367CC92C-378C-9741-87B5-8912AD18E583}"/>
              </a:ext>
            </a:extLst>
          </p:cNvPr>
          <p:cNvPicPr>
            <a:picLocks noChangeAspect="1"/>
          </p:cNvPicPr>
          <p:nvPr/>
        </p:nvPicPr>
        <p:blipFill>
          <a:blip r:embed="rId5"/>
          <a:stretch>
            <a:fillRect/>
          </a:stretch>
        </p:blipFill>
        <p:spPr>
          <a:xfrm>
            <a:off x="6689557" y="834428"/>
            <a:ext cx="6121770" cy="5189144"/>
          </a:xfrm>
          <a:prstGeom prst="rect">
            <a:avLst/>
          </a:prstGeom>
          <a:ln w="12700">
            <a:miter lim="400000"/>
          </a:ln>
        </p:spPr>
      </p:pic>
      <p:sp>
        <p:nvSpPr>
          <p:cNvPr id="9" name="TextBox 8">
            <a:extLst>
              <a:ext uri="{FF2B5EF4-FFF2-40B4-BE49-F238E27FC236}">
                <a16:creationId xmlns:a16="http://schemas.microsoft.com/office/drawing/2014/main" id="{CE7E98AF-08C4-E348-B3C0-924E2EE2991B}"/>
              </a:ext>
            </a:extLst>
          </p:cNvPr>
          <p:cNvSpPr txBox="1"/>
          <p:nvPr/>
        </p:nvSpPr>
        <p:spPr>
          <a:xfrm>
            <a:off x="9299216" y="6227071"/>
            <a:ext cx="2388795" cy="215444"/>
          </a:xfrm>
          <a:prstGeom prst="rect">
            <a:avLst/>
          </a:prstGeom>
          <a:noFill/>
        </p:spPr>
        <p:txBody>
          <a:bodyPr wrap="none" rtlCol="0">
            <a:spAutoFit/>
          </a:bodyPr>
          <a:lstStyle/>
          <a:p>
            <a:r>
              <a:rPr lang="en-US" sz="800" i="1" dirty="0"/>
              <a:t>Informed by DFID’s Sustainable Livelihoods Pentagon</a:t>
            </a:r>
          </a:p>
        </p:txBody>
      </p:sp>
      <p:grpSp>
        <p:nvGrpSpPr>
          <p:cNvPr id="8" name="Group 7">
            <a:extLst>
              <a:ext uri="{FF2B5EF4-FFF2-40B4-BE49-F238E27FC236}">
                <a16:creationId xmlns:a16="http://schemas.microsoft.com/office/drawing/2014/main" id="{6243C559-AF1C-DE49-9657-491B2F648623}"/>
              </a:ext>
            </a:extLst>
          </p:cNvPr>
          <p:cNvGrpSpPr/>
          <p:nvPr/>
        </p:nvGrpSpPr>
        <p:grpSpPr>
          <a:xfrm>
            <a:off x="7830056" y="602998"/>
            <a:ext cx="4361944" cy="4401309"/>
            <a:chOff x="7830056" y="602998"/>
            <a:chExt cx="4361944" cy="4401309"/>
          </a:xfrm>
        </p:grpSpPr>
        <p:sp>
          <p:nvSpPr>
            <p:cNvPr id="7" name="Rectangle 6">
              <a:extLst>
                <a:ext uri="{FF2B5EF4-FFF2-40B4-BE49-F238E27FC236}">
                  <a16:creationId xmlns:a16="http://schemas.microsoft.com/office/drawing/2014/main" id="{710B4114-3B28-4342-982F-F98CA30A2C4E}"/>
                </a:ext>
              </a:extLst>
            </p:cNvPr>
            <p:cNvSpPr/>
            <p:nvPr/>
          </p:nvSpPr>
          <p:spPr>
            <a:xfrm>
              <a:off x="7830056" y="602998"/>
              <a:ext cx="4026896" cy="686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C05CB8-F66C-4048-943C-66BEF08372D2}"/>
                </a:ext>
              </a:extLst>
            </p:cNvPr>
            <p:cNvSpPr/>
            <p:nvPr/>
          </p:nvSpPr>
          <p:spPr>
            <a:xfrm>
              <a:off x="9843504" y="982959"/>
              <a:ext cx="2348496" cy="880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802EDA-4C1A-1F49-B387-E300C22EAA47}"/>
                </a:ext>
              </a:extLst>
            </p:cNvPr>
            <p:cNvSpPr/>
            <p:nvPr/>
          </p:nvSpPr>
          <p:spPr>
            <a:xfrm>
              <a:off x="11556262" y="1548600"/>
              <a:ext cx="635738" cy="3455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751870FC-38A0-3A4F-89F8-F96D8AC5C3B7}"/>
              </a:ext>
            </a:extLst>
          </p:cNvPr>
          <p:cNvSpPr/>
          <p:nvPr/>
        </p:nvSpPr>
        <p:spPr>
          <a:xfrm rot="2180513">
            <a:off x="10196694" y="1580372"/>
            <a:ext cx="1839132" cy="1200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5D0427-F100-344B-83B1-D335CBE9D46B}"/>
              </a:ext>
            </a:extLst>
          </p:cNvPr>
          <p:cNvSpPr/>
          <p:nvPr/>
        </p:nvSpPr>
        <p:spPr>
          <a:xfrm rot="6563218">
            <a:off x="10091183" y="3998840"/>
            <a:ext cx="2842323" cy="1200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A03D9C7-9171-AC46-AD36-E3FEE64A84D2}"/>
              </a:ext>
            </a:extLst>
          </p:cNvPr>
          <p:cNvSpPr txBox="1"/>
          <p:nvPr/>
        </p:nvSpPr>
        <p:spPr>
          <a:xfrm rot="2198532">
            <a:off x="10234010" y="2375077"/>
            <a:ext cx="1399742" cy="369332"/>
          </a:xfrm>
          <a:prstGeom prst="rect">
            <a:avLst/>
          </a:prstGeom>
          <a:noFill/>
        </p:spPr>
        <p:txBody>
          <a:bodyPr wrap="none" rtlCol="0">
            <a:spAutoFit/>
          </a:bodyPr>
          <a:lstStyle/>
          <a:p>
            <a:r>
              <a:rPr lang="en-US" b="1" dirty="0">
                <a:solidFill>
                  <a:srgbClr val="E4B12A"/>
                </a:solidFill>
              </a:rPr>
              <a:t>Social Assets</a:t>
            </a:r>
          </a:p>
        </p:txBody>
      </p:sp>
      <p:sp>
        <p:nvSpPr>
          <p:cNvPr id="15" name="TextBox 14">
            <a:extLst>
              <a:ext uri="{FF2B5EF4-FFF2-40B4-BE49-F238E27FC236}">
                <a16:creationId xmlns:a16="http://schemas.microsoft.com/office/drawing/2014/main" id="{C87E17FF-237B-DF45-8A27-9CB65768F911}"/>
              </a:ext>
            </a:extLst>
          </p:cNvPr>
          <p:cNvSpPr txBox="1"/>
          <p:nvPr/>
        </p:nvSpPr>
        <p:spPr>
          <a:xfrm rot="6462004">
            <a:off x="10123914" y="4764768"/>
            <a:ext cx="1689886" cy="369332"/>
          </a:xfrm>
          <a:prstGeom prst="rect">
            <a:avLst/>
          </a:prstGeom>
          <a:noFill/>
        </p:spPr>
        <p:txBody>
          <a:bodyPr wrap="none" rtlCol="0">
            <a:spAutoFit/>
          </a:bodyPr>
          <a:lstStyle/>
          <a:p>
            <a:r>
              <a:rPr lang="en-US" b="1" dirty="0">
                <a:solidFill>
                  <a:srgbClr val="6B7B15"/>
                </a:solidFill>
              </a:rPr>
              <a:t>Financial Assets</a:t>
            </a:r>
          </a:p>
        </p:txBody>
      </p:sp>
    </p:spTree>
    <p:extLst>
      <p:ext uri="{BB962C8B-B14F-4D97-AF65-F5344CB8AC3E}">
        <p14:creationId xmlns:p14="http://schemas.microsoft.com/office/powerpoint/2010/main" val="251250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9A73-190F-5D41-A05D-486565617A0D}"/>
              </a:ext>
            </a:extLst>
          </p:cNvPr>
          <p:cNvSpPr>
            <a:spLocks noGrp="1"/>
          </p:cNvSpPr>
          <p:nvPr>
            <p:ph type="title"/>
          </p:nvPr>
        </p:nvSpPr>
        <p:spPr>
          <a:xfrm>
            <a:off x="617544" y="199288"/>
            <a:ext cx="10515600" cy="1325563"/>
          </a:xfrm>
        </p:spPr>
        <p:txBody>
          <a:bodyPr/>
          <a:lstStyle/>
          <a:p>
            <a:r>
              <a:rPr lang="en-US" b="1" dirty="0"/>
              <a:t>Asset Development Example</a:t>
            </a:r>
          </a:p>
        </p:txBody>
      </p:sp>
      <p:sp>
        <p:nvSpPr>
          <p:cNvPr id="3" name="Content Placeholder 2">
            <a:extLst>
              <a:ext uri="{FF2B5EF4-FFF2-40B4-BE49-F238E27FC236}">
                <a16:creationId xmlns:a16="http://schemas.microsoft.com/office/drawing/2014/main" id="{94B4F481-A770-324B-988F-18893BC87CB2}"/>
              </a:ext>
            </a:extLst>
          </p:cNvPr>
          <p:cNvSpPr>
            <a:spLocks noGrp="1"/>
          </p:cNvSpPr>
          <p:nvPr>
            <p:ph idx="1"/>
          </p:nvPr>
        </p:nvSpPr>
        <p:spPr>
          <a:xfrm>
            <a:off x="672675" y="1592035"/>
            <a:ext cx="5702300" cy="4667250"/>
          </a:xfrm>
        </p:spPr>
        <p:txBody>
          <a:bodyPr>
            <a:noAutofit/>
          </a:bodyPr>
          <a:lstStyle/>
          <a:p>
            <a:pPr marL="0" indent="0">
              <a:buNone/>
            </a:pPr>
            <a:r>
              <a:rPr lang="en-US" sz="2000" b="1" dirty="0"/>
              <a:t>Consultative Group to Assist the Poor</a:t>
            </a:r>
          </a:p>
          <a:p>
            <a:pPr marL="0" indent="0">
              <a:lnSpc>
                <a:spcPct val="100000"/>
              </a:lnSpc>
              <a:buNone/>
            </a:pPr>
            <a:r>
              <a:rPr lang="en-US" sz="1800" dirty="0">
                <a:latin typeface="+mj-lt"/>
              </a:rPr>
              <a:t>CGAP is a global partnership of more than 30 leading development organizations that works to advance the lives of poor people through financial inclusion.  They have a vision of a world where poor people, especially women, are empowered to capture opportunities and build resilience through financial services. </a:t>
            </a:r>
          </a:p>
          <a:p>
            <a:pPr marL="0" indent="0">
              <a:buNone/>
            </a:pPr>
            <a:endParaRPr lang="en-US" b="1" dirty="0"/>
          </a:p>
        </p:txBody>
      </p:sp>
      <p:pic>
        <p:nvPicPr>
          <p:cNvPr id="5" name="Picture 4" descr="A picture containing drawing&#10;&#10;Description automatically generated">
            <a:extLst>
              <a:ext uri="{FF2B5EF4-FFF2-40B4-BE49-F238E27FC236}">
                <a16:creationId xmlns:a16="http://schemas.microsoft.com/office/drawing/2014/main" id="{FB730CF1-CF8F-2F48-9A63-2424F9A5FFAD}"/>
              </a:ext>
            </a:extLst>
          </p:cNvPr>
          <p:cNvPicPr>
            <a:picLocks noChangeAspect="1"/>
          </p:cNvPicPr>
          <p:nvPr/>
        </p:nvPicPr>
        <p:blipFill>
          <a:blip r:embed="rId3"/>
          <a:stretch>
            <a:fillRect/>
          </a:stretch>
        </p:blipFill>
        <p:spPr>
          <a:xfrm>
            <a:off x="9172405" y="430269"/>
            <a:ext cx="2349500" cy="863600"/>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36D2CF61-5601-A44A-81A3-922B1EC04F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6316" y="1672245"/>
            <a:ext cx="4403009" cy="2751881"/>
          </a:xfrm>
          <a:prstGeom prst="rect">
            <a:avLst/>
          </a:prstGeom>
        </p:spPr>
      </p:pic>
      <p:sp>
        <p:nvSpPr>
          <p:cNvPr id="8" name="TextBox 7">
            <a:hlinkClick r:id="rId5" action="ppaction://hlinksldjump"/>
            <a:extLst>
              <a:ext uri="{FF2B5EF4-FFF2-40B4-BE49-F238E27FC236}">
                <a16:creationId xmlns:a16="http://schemas.microsoft.com/office/drawing/2014/main" id="{42968A44-0540-D044-B6CD-C6FE3B7A432C}"/>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9" name="Right Arrow 8">
            <a:hlinkClick r:id="rId5" action="ppaction://hlinksldjump"/>
            <a:extLst>
              <a:ext uri="{FF2B5EF4-FFF2-40B4-BE49-F238E27FC236}">
                <a16:creationId xmlns:a16="http://schemas.microsoft.com/office/drawing/2014/main" id="{921F5C11-056C-4448-976E-C56E4841B0A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4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a:xfrm>
            <a:off x="677777" y="255231"/>
            <a:ext cx="10515600" cy="1325563"/>
          </a:xfrm>
        </p:spPr>
        <p:txBody>
          <a:bodyPr/>
          <a:lstStyle/>
          <a:p>
            <a:r>
              <a:rPr lang="en-US" b="1" dirty="0"/>
              <a:t>Cost of Production</a:t>
            </a:r>
          </a:p>
        </p:txBody>
      </p:sp>
      <p:sp>
        <p:nvSpPr>
          <p:cNvPr id="3" name="Content Placeholder 2">
            <a:extLst>
              <a:ext uri="{FF2B5EF4-FFF2-40B4-BE49-F238E27FC236}">
                <a16:creationId xmlns:a16="http://schemas.microsoft.com/office/drawing/2014/main" id="{FCBB1384-0064-FD4D-92A7-E808B44AE64D}"/>
              </a:ext>
            </a:extLst>
          </p:cNvPr>
          <p:cNvSpPr>
            <a:spLocks noGrp="1"/>
          </p:cNvSpPr>
          <p:nvPr>
            <p:ph idx="1"/>
          </p:nvPr>
        </p:nvSpPr>
        <p:spPr>
          <a:xfrm>
            <a:off x="741946" y="1548710"/>
            <a:ext cx="10311064" cy="4362593"/>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When the cost of production, including the cost of implementing suggested good agricultural practices (GAPS), is higher than the price received by farmers, that crop is almost certainly not supporting a farmer in reaching a living income. Cost of production should be be low enough—relative to price—to allow for the farmer to reinvest in his/her farm.  For many smallholder farmers this is not the case, and they are forced to “hang in” due to lack of alternatives and high barriers of exit as their productivity decreases and they fall further into poverty. </a:t>
            </a:r>
            <a:endParaRPr lang="en-US" sz="1600" b="1" dirty="0"/>
          </a:p>
          <a:p>
            <a:pPr marL="0" indent="0">
              <a:lnSpc>
                <a:spcPct val="100000"/>
              </a:lnSpc>
              <a:buNone/>
            </a:pPr>
            <a:br>
              <a:rPr lang="en-US" sz="2000" b="1" dirty="0"/>
            </a:br>
            <a:r>
              <a:rPr lang="en-US" sz="2000" b="1" dirty="0"/>
              <a:t>What</a:t>
            </a:r>
          </a:p>
          <a:p>
            <a:pPr marL="0" indent="0">
              <a:lnSpc>
                <a:spcPct val="100000"/>
              </a:lnSpc>
              <a:buNone/>
            </a:pPr>
            <a:r>
              <a:rPr lang="en-US" sz="1600" dirty="0">
                <a:latin typeface="+mj-lt"/>
              </a:rPr>
              <a:t>Companies should work to understand the cost of production for farmers. Do farmers have </a:t>
            </a:r>
            <a:r>
              <a:rPr lang="en-US" sz="1600" dirty="0">
                <a:latin typeface="+mj-lt"/>
                <a:hlinkClick r:id="rId3" action="ppaction://hlinksldjump"/>
              </a:rPr>
              <a:t>access to quality affordable inputs</a:t>
            </a:r>
            <a:r>
              <a:rPr lang="en-US" sz="1600" dirty="0">
                <a:latin typeface="+mj-lt"/>
              </a:rPr>
              <a:t>? Are there any ways to reduce cost of production or smooth it over the year? What types of tools could help farmers track their actual production costs and revenues, providing them with the best information to make on-farm decisions.</a:t>
            </a:r>
          </a:p>
        </p:txBody>
      </p:sp>
      <p:sp>
        <p:nvSpPr>
          <p:cNvPr id="4" name="TextBox 3">
            <a:hlinkClick r:id="rId4" action="ppaction://hlinksldjump"/>
            <a:extLst>
              <a:ext uri="{FF2B5EF4-FFF2-40B4-BE49-F238E27FC236}">
                <a16:creationId xmlns:a16="http://schemas.microsoft.com/office/drawing/2014/main" id="{EFC1D8AF-59DF-8C4A-8750-EDAD3411A185}"/>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4" action="ppaction://hlinksldjump"/>
            <a:extLst>
              <a:ext uri="{FF2B5EF4-FFF2-40B4-BE49-F238E27FC236}">
                <a16:creationId xmlns:a16="http://schemas.microsoft.com/office/drawing/2014/main" id="{7F5F4676-6E7F-B84C-A629-C63AE756A275}"/>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731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a:xfrm>
            <a:off x="707143" y="265248"/>
            <a:ext cx="10515600" cy="1325563"/>
          </a:xfrm>
        </p:spPr>
        <p:txBody>
          <a:bodyPr/>
          <a:lstStyle/>
          <a:p>
            <a:r>
              <a:rPr lang="en-US" b="1" dirty="0"/>
              <a:t>Cost of Production Example</a:t>
            </a:r>
          </a:p>
        </p:txBody>
      </p:sp>
      <p:sp>
        <p:nvSpPr>
          <p:cNvPr id="3" name="Content Placeholder 2">
            <a:extLst>
              <a:ext uri="{FF2B5EF4-FFF2-40B4-BE49-F238E27FC236}">
                <a16:creationId xmlns:a16="http://schemas.microsoft.com/office/drawing/2014/main" id="{BCF38D23-B391-9040-B6F7-2FB2E8A5DDA7}"/>
              </a:ext>
            </a:extLst>
          </p:cNvPr>
          <p:cNvSpPr>
            <a:spLocks noGrp="1"/>
          </p:cNvSpPr>
          <p:nvPr>
            <p:ph idx="1"/>
          </p:nvPr>
        </p:nvSpPr>
        <p:spPr>
          <a:xfrm>
            <a:off x="725905" y="1693844"/>
            <a:ext cx="10515600" cy="3208911"/>
          </a:xfrm>
        </p:spPr>
        <p:txBody>
          <a:bodyPr>
            <a:normAutofit/>
          </a:bodyPr>
          <a:lstStyle/>
          <a:p>
            <a:pPr marL="0" indent="0">
              <a:buNone/>
            </a:pPr>
            <a:r>
              <a:rPr lang="en-US" sz="2000" b="1" dirty="0"/>
              <a:t>Cargill Training Coaches in Cote d’Ivoire</a:t>
            </a:r>
          </a:p>
          <a:p>
            <a:pPr marL="0" indent="0">
              <a:lnSpc>
                <a:spcPct val="100000"/>
              </a:lnSpc>
              <a:buNone/>
            </a:pPr>
            <a:r>
              <a:rPr lang="en-US" sz="1800" dirty="0">
                <a:latin typeface="+mj-lt"/>
              </a:rPr>
              <a:t>Together with partners, ANADER (</a:t>
            </a:r>
            <a:r>
              <a:rPr lang="en-US" sz="1800" dirty="0" err="1">
                <a:latin typeface="+mj-lt"/>
              </a:rPr>
              <a:t>Agence</a:t>
            </a:r>
            <a:r>
              <a:rPr lang="en-US" sz="1800" dirty="0">
                <a:latin typeface="+mj-lt"/>
              </a:rPr>
              <a:t> </a:t>
            </a:r>
            <a:r>
              <a:rPr lang="en-US" sz="1800" dirty="0" err="1">
                <a:latin typeface="+mj-lt"/>
              </a:rPr>
              <a:t>Nationale</a:t>
            </a:r>
            <a:r>
              <a:rPr lang="en-US" sz="1800" dirty="0">
                <a:latin typeface="+mj-lt"/>
              </a:rPr>
              <a:t> D’appui au </a:t>
            </a:r>
            <a:r>
              <a:rPr lang="en-US" sz="1800" dirty="0" err="1">
                <a:latin typeface="+mj-lt"/>
              </a:rPr>
              <a:t>Développment</a:t>
            </a:r>
            <a:r>
              <a:rPr lang="en-US" sz="1800" dirty="0">
                <a:latin typeface="+mj-lt"/>
              </a:rPr>
              <a:t> Rural) and ICRAF (International Center for Research in Agroforestry), Cargill is training more than 1,000 coaches in </a:t>
            </a:r>
            <a:r>
              <a:rPr lang="en-US" sz="1800" dirty="0" err="1">
                <a:latin typeface="+mj-lt"/>
              </a:rPr>
              <a:t>Côte</a:t>
            </a:r>
            <a:r>
              <a:rPr lang="en-US" sz="1800" dirty="0">
                <a:latin typeface="+mj-lt"/>
              </a:rPr>
              <a:t> d’Ivoire. Together, they will help around 70,000 farmers to create and implement Farm Development Plans, helping farmers to increase their profitability by becoming more efficient and cost- conscious as they also increase productivity. </a:t>
            </a:r>
          </a:p>
        </p:txBody>
      </p:sp>
      <p:sp>
        <p:nvSpPr>
          <p:cNvPr id="7" name="TextBox 6">
            <a:hlinkClick r:id="rId3" action="ppaction://hlinksldjump"/>
            <a:extLst>
              <a:ext uri="{FF2B5EF4-FFF2-40B4-BE49-F238E27FC236}">
                <a16:creationId xmlns:a16="http://schemas.microsoft.com/office/drawing/2014/main" id="{35733E80-616B-0840-B139-C68F1834EB5F}"/>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8" name="Right Arrow 7">
            <a:hlinkClick r:id="rId3" action="ppaction://hlinksldjump"/>
            <a:extLst>
              <a:ext uri="{FF2B5EF4-FFF2-40B4-BE49-F238E27FC236}">
                <a16:creationId xmlns:a16="http://schemas.microsoft.com/office/drawing/2014/main" id="{6CE62074-7325-6A4D-8BF8-25C927D1187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itting, drawing, food&#10;&#10;Description automatically generated">
            <a:extLst>
              <a:ext uri="{FF2B5EF4-FFF2-40B4-BE49-F238E27FC236}">
                <a16:creationId xmlns:a16="http://schemas.microsoft.com/office/drawing/2014/main" id="{B742CCA8-CCC1-9249-863D-C204416C9D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8214" y="486251"/>
            <a:ext cx="1895609" cy="846705"/>
          </a:xfrm>
          <a:prstGeom prst="rect">
            <a:avLst/>
          </a:prstGeom>
        </p:spPr>
      </p:pic>
    </p:spTree>
    <p:extLst>
      <p:ext uri="{BB962C8B-B14F-4D97-AF65-F5344CB8AC3E}">
        <p14:creationId xmlns:p14="http://schemas.microsoft.com/office/powerpoint/2010/main" val="299035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0C90-C8E7-D643-88BF-234AB1339169}"/>
              </a:ext>
            </a:extLst>
          </p:cNvPr>
          <p:cNvSpPr>
            <a:spLocks noGrp="1"/>
          </p:cNvSpPr>
          <p:nvPr>
            <p:ph type="title"/>
          </p:nvPr>
        </p:nvSpPr>
        <p:spPr>
          <a:xfrm>
            <a:off x="661737" y="236789"/>
            <a:ext cx="10515600" cy="1325563"/>
          </a:xfrm>
        </p:spPr>
        <p:txBody>
          <a:bodyPr/>
          <a:lstStyle/>
          <a:p>
            <a:r>
              <a:rPr lang="en-US" b="1" dirty="0"/>
              <a:t>Economic Development</a:t>
            </a:r>
          </a:p>
        </p:txBody>
      </p:sp>
      <p:sp>
        <p:nvSpPr>
          <p:cNvPr id="3" name="Content Placeholder 2">
            <a:extLst>
              <a:ext uri="{FF2B5EF4-FFF2-40B4-BE49-F238E27FC236}">
                <a16:creationId xmlns:a16="http://schemas.microsoft.com/office/drawing/2014/main" id="{72888A41-6AEB-9644-8D6A-45740EA30090}"/>
              </a:ext>
            </a:extLst>
          </p:cNvPr>
          <p:cNvSpPr>
            <a:spLocks noGrp="1"/>
          </p:cNvSpPr>
          <p:nvPr>
            <p:ph idx="1"/>
          </p:nvPr>
        </p:nvSpPr>
        <p:spPr>
          <a:xfrm>
            <a:off x="661737" y="1697289"/>
            <a:ext cx="10515600" cy="4351338"/>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Smallholder farming families </a:t>
            </a:r>
            <a:r>
              <a:rPr lang="en-US" sz="1600">
                <a:latin typeface="+mj-lt"/>
              </a:rPr>
              <a:t>often have </a:t>
            </a:r>
            <a:r>
              <a:rPr lang="en-US" sz="1600" dirty="0">
                <a:latin typeface="+mj-lt"/>
              </a:rPr>
              <a:t>income generating activities offside the farm. When Economic Development takes place in a community, smallholder families benefit through potential increased earnings of current activities and the opportunity for new income generating activities, which help to support a living income.</a:t>
            </a:r>
            <a:br>
              <a:rPr lang="en-US" sz="1600" b="1" dirty="0">
                <a:latin typeface="+mj-lt"/>
              </a:rPr>
            </a:br>
            <a:br>
              <a:rPr lang="en-US" sz="1600" b="1" dirty="0">
                <a:latin typeface="+mj-lt"/>
              </a:rPr>
            </a:br>
            <a:r>
              <a:rPr lang="en-US" sz="2000" b="1" dirty="0"/>
              <a:t>What</a:t>
            </a:r>
          </a:p>
          <a:p>
            <a:pPr marL="0" indent="0">
              <a:lnSpc>
                <a:spcPct val="100000"/>
              </a:lnSpc>
              <a:buNone/>
            </a:pPr>
            <a:r>
              <a:rPr lang="en-US" sz="1600" dirty="0">
                <a:latin typeface="+mj-lt"/>
              </a:rPr>
              <a:t>Economic development can include increased market access, business skills training and business development, and other activities increase wealth within local communities through employment and improved household incomes. </a:t>
            </a:r>
          </a:p>
        </p:txBody>
      </p:sp>
      <p:sp>
        <p:nvSpPr>
          <p:cNvPr id="4" name="TextBox 3">
            <a:hlinkClick r:id="rId2" action="ppaction://hlinksldjump"/>
            <a:extLst>
              <a:ext uri="{FF2B5EF4-FFF2-40B4-BE49-F238E27FC236}">
                <a16:creationId xmlns:a16="http://schemas.microsoft.com/office/drawing/2014/main" id="{7D57D607-11AE-B44B-A033-7F1D19E0F109}"/>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2" action="ppaction://hlinksldjump"/>
            <a:extLst>
              <a:ext uri="{FF2B5EF4-FFF2-40B4-BE49-F238E27FC236}">
                <a16:creationId xmlns:a16="http://schemas.microsoft.com/office/drawing/2014/main" id="{19769BE3-457F-F44E-B7B9-DF1E467B7879}"/>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403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2C531-5F48-5E44-894D-56CB87B1527C}"/>
              </a:ext>
            </a:extLst>
          </p:cNvPr>
          <p:cNvSpPr>
            <a:spLocks noGrp="1"/>
          </p:cNvSpPr>
          <p:nvPr>
            <p:ph type="title"/>
          </p:nvPr>
        </p:nvSpPr>
        <p:spPr>
          <a:xfrm>
            <a:off x="645695" y="252940"/>
            <a:ext cx="10515600" cy="1325563"/>
          </a:xfrm>
        </p:spPr>
        <p:txBody>
          <a:bodyPr/>
          <a:lstStyle/>
          <a:p>
            <a:r>
              <a:rPr lang="en-US" b="1" dirty="0"/>
              <a:t>Economic Development Examples</a:t>
            </a:r>
          </a:p>
        </p:txBody>
      </p:sp>
      <p:sp>
        <p:nvSpPr>
          <p:cNvPr id="3" name="Content Placeholder 2">
            <a:extLst>
              <a:ext uri="{FF2B5EF4-FFF2-40B4-BE49-F238E27FC236}">
                <a16:creationId xmlns:a16="http://schemas.microsoft.com/office/drawing/2014/main" id="{675BD853-419D-3447-904D-DAF757FB0E42}"/>
              </a:ext>
            </a:extLst>
          </p:cNvPr>
          <p:cNvSpPr>
            <a:spLocks noGrp="1"/>
          </p:cNvSpPr>
          <p:nvPr>
            <p:ph idx="1"/>
          </p:nvPr>
        </p:nvSpPr>
        <p:spPr>
          <a:xfrm>
            <a:off x="741947" y="1729482"/>
            <a:ext cx="10515600" cy="4351338"/>
          </a:xfrm>
        </p:spPr>
        <p:txBody>
          <a:bodyPr>
            <a:normAutofit/>
          </a:bodyPr>
          <a:lstStyle/>
          <a:p>
            <a:pPr marL="0" indent="0">
              <a:buNone/>
            </a:pPr>
            <a:r>
              <a:rPr lang="en-US" sz="2000" b="1" dirty="0"/>
              <a:t>Yam Sector Development in Ghana</a:t>
            </a:r>
          </a:p>
          <a:p>
            <a:pPr marL="0" indent="0" algn="just">
              <a:lnSpc>
                <a:spcPct val="100000"/>
              </a:lnSpc>
              <a:buNone/>
            </a:pPr>
            <a:r>
              <a:rPr lang="en-US" sz="1800" dirty="0">
                <a:latin typeface="+mj-lt"/>
              </a:rPr>
              <a:t>The Alliances for Action Ghana (A4A) is a multi-stakeholder initiative started by the Government of Ghana, ITC and IITA, aiming to enable more inclusive and sustainable market systems for agribusiness. It brings together private and public actors with the aim to promote partnerships, invest in income diversification for smallholder farmers and MSMEs, improve commercial linkages and target multiple products and markets. As part of their work, A4A has created a Yam Sector Development plan, seeking to create a profitable export market and increase in-country processing.</a:t>
            </a:r>
          </a:p>
        </p:txBody>
      </p:sp>
      <p:sp>
        <p:nvSpPr>
          <p:cNvPr id="4" name="TextBox 3">
            <a:hlinkClick r:id="rId3" action="ppaction://hlinksldjump"/>
            <a:extLst>
              <a:ext uri="{FF2B5EF4-FFF2-40B4-BE49-F238E27FC236}">
                <a16:creationId xmlns:a16="http://schemas.microsoft.com/office/drawing/2014/main" id="{5BE5B30C-ACDA-654C-871F-D09586390B19}"/>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C1E1DA79-0E1D-0446-8680-4AA8C377B145}"/>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554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a:xfrm>
            <a:off x="838199" y="365125"/>
            <a:ext cx="10515600" cy="1325563"/>
          </a:xfrm>
        </p:spPr>
        <p:txBody>
          <a:bodyPr/>
          <a:lstStyle/>
          <a:p>
            <a:r>
              <a:rPr lang="en-US" b="1" dirty="0"/>
              <a:t>Food Security &amp; Resilience</a:t>
            </a:r>
          </a:p>
        </p:txBody>
      </p:sp>
      <p:sp>
        <p:nvSpPr>
          <p:cNvPr id="3" name="Content Placeholder 2">
            <a:extLst>
              <a:ext uri="{FF2B5EF4-FFF2-40B4-BE49-F238E27FC236}">
                <a16:creationId xmlns:a16="http://schemas.microsoft.com/office/drawing/2014/main" id="{FCBB1384-0064-FD4D-92A7-E808B44AE64D}"/>
              </a:ext>
            </a:extLst>
          </p:cNvPr>
          <p:cNvSpPr>
            <a:spLocks noGrp="1"/>
          </p:cNvSpPr>
          <p:nvPr>
            <p:ph idx="1"/>
          </p:nvPr>
        </p:nvSpPr>
        <p:spPr>
          <a:xfrm>
            <a:off x="902367" y="1690688"/>
            <a:ext cx="10515600" cy="4935394"/>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The cost of food often represents a large portion of total household costs for smallholder farming families, many of which face seasonal or year-round food insecurity.  Food insecurity and malnutrition can negatively affect current and future family health, child development and productivity.  At the same time, high food costs can inhibit farmers from earning a living income. </a:t>
            </a:r>
            <a:endParaRPr lang="en-US" sz="2000" dirty="0">
              <a:latin typeface="+mj-lt"/>
            </a:endParaRPr>
          </a:p>
          <a:p>
            <a:pPr marL="0" indent="0">
              <a:lnSpc>
                <a:spcPct val="100000"/>
              </a:lnSpc>
              <a:buNone/>
            </a:pPr>
            <a:br>
              <a:rPr lang="en-US" sz="2000" b="1" dirty="0"/>
            </a:br>
            <a:r>
              <a:rPr lang="en-US" sz="2000" b="1" dirty="0"/>
              <a:t>What</a:t>
            </a:r>
          </a:p>
          <a:p>
            <a:pPr marL="0" indent="0">
              <a:lnSpc>
                <a:spcPct val="100000"/>
              </a:lnSpc>
              <a:buNone/>
            </a:pPr>
            <a:r>
              <a:rPr lang="en-US" sz="1600" dirty="0">
                <a:latin typeface="+mj-lt"/>
              </a:rPr>
              <a:t>Understanding the cost of decent diet (which varies across regions) and providing educational support and programming the promoting food crop diversification can help smallholder families reduce their food costs, improve food security, and move closer toward earning a living income.</a:t>
            </a:r>
            <a:r>
              <a:rPr lang="en-US" sz="1600" b="1" dirty="0">
                <a:latin typeface="+mj-lt"/>
              </a:rPr>
              <a:t> </a:t>
            </a:r>
            <a:r>
              <a:rPr lang="en-US" sz="1600" dirty="0">
                <a:latin typeface="+mj-lt"/>
              </a:rPr>
              <a:t>The addition of livestock on a farm can also have food security and resilience benefits while contributing to improved dietary diversity and nutrition, which is vital to ensuring general health and wellness.</a:t>
            </a:r>
          </a:p>
        </p:txBody>
      </p:sp>
      <p:sp>
        <p:nvSpPr>
          <p:cNvPr id="4" name="TextBox 3">
            <a:hlinkClick r:id="rId3" action="ppaction://hlinksldjump"/>
            <a:extLst>
              <a:ext uri="{FF2B5EF4-FFF2-40B4-BE49-F238E27FC236}">
                <a16:creationId xmlns:a16="http://schemas.microsoft.com/office/drawing/2014/main" id="{EFC1D8AF-59DF-8C4A-8750-EDAD3411A185}"/>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7F5F4676-6E7F-B84C-A629-C63AE756A275}"/>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554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F1E3-9C84-534F-A6CF-5B04D3917A7C}"/>
              </a:ext>
            </a:extLst>
          </p:cNvPr>
          <p:cNvSpPr>
            <a:spLocks noGrp="1"/>
          </p:cNvSpPr>
          <p:nvPr>
            <p:ph type="title"/>
          </p:nvPr>
        </p:nvSpPr>
        <p:spPr>
          <a:xfrm>
            <a:off x="993535" y="1561775"/>
            <a:ext cx="10515600" cy="1325563"/>
          </a:xfrm>
        </p:spPr>
        <p:txBody>
          <a:bodyPr/>
          <a:lstStyle/>
          <a:p>
            <a:r>
              <a:rPr lang="en-US" b="1" dirty="0">
                <a:latin typeface="Helvetica"/>
                <a:cs typeface="Helvetica"/>
              </a:rPr>
              <a:t>Table of Contents</a:t>
            </a:r>
          </a:p>
        </p:txBody>
      </p:sp>
      <p:sp>
        <p:nvSpPr>
          <p:cNvPr id="5" name="Rectangle 4">
            <a:extLst>
              <a:ext uri="{FF2B5EF4-FFF2-40B4-BE49-F238E27FC236}">
                <a16:creationId xmlns:a16="http://schemas.microsoft.com/office/drawing/2014/main" id="{C6E829A7-3BFB-49B5-833A-26C7FBA1C671}"/>
              </a:ext>
            </a:extLst>
          </p:cNvPr>
          <p:cNvSpPr/>
          <p:nvPr/>
        </p:nvSpPr>
        <p:spPr>
          <a:xfrm>
            <a:off x="1101857" y="1459902"/>
            <a:ext cx="608605" cy="99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84EBFD7C-A8CD-5149-A44B-AA3661521E9D}"/>
              </a:ext>
            </a:extLst>
          </p:cNvPr>
          <p:cNvSpPr txBox="1">
            <a:spLocks/>
          </p:cNvSpPr>
          <p:nvPr/>
        </p:nvSpPr>
        <p:spPr>
          <a:xfrm>
            <a:off x="1116148" y="2709112"/>
            <a:ext cx="94436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6B7B15"/>
                </a:solidFill>
                <a:hlinkClick r:id="rId3" action="ppaction://hlinksldjump">
                  <a:extLst>
                    <a:ext uri="{A12FA001-AC4F-418D-AE19-62706E023703}">
                      <ahyp:hlinkClr xmlns:ahyp="http://schemas.microsoft.com/office/drawing/2018/hyperlinkcolor" val="tx"/>
                    </a:ext>
                  </a:extLst>
                </a:hlinkClick>
              </a:rPr>
              <a:t>Step 6: Formulate living income strategy and set an internal policy and targets</a:t>
            </a:r>
            <a:br>
              <a:rPr lang="en-US" dirty="0">
                <a:solidFill>
                  <a:srgbClr val="6B7B15"/>
                </a:solidFill>
              </a:rPr>
            </a:br>
            <a:endParaRPr lang="en-US" dirty="0">
              <a:solidFill>
                <a:srgbClr val="6B7B15"/>
              </a:solidFill>
            </a:endParaRPr>
          </a:p>
          <a:p>
            <a:pPr marL="0" indent="0">
              <a:buNone/>
            </a:pPr>
            <a:r>
              <a:rPr lang="en-US" dirty="0">
                <a:solidFill>
                  <a:srgbClr val="6B7B15"/>
                </a:solidFill>
                <a:hlinkClick r:id="rId4" action="ppaction://hlinksldjump">
                  <a:extLst>
                    <a:ext uri="{A12FA001-AC4F-418D-AE19-62706E023703}">
                      <ahyp:hlinkClr xmlns:ahyp="http://schemas.microsoft.com/office/drawing/2018/hyperlinkcolor" val="tx"/>
                    </a:ext>
                  </a:extLst>
                </a:hlinkClick>
              </a:rPr>
              <a:t>Step 7: Assess and implement interventions</a:t>
            </a:r>
            <a:br>
              <a:rPr lang="en-US" dirty="0">
                <a:solidFill>
                  <a:srgbClr val="6B7B15"/>
                </a:solidFill>
              </a:rPr>
            </a:br>
            <a:endParaRPr lang="en-US" dirty="0">
              <a:solidFill>
                <a:srgbClr val="6B7B15"/>
              </a:solidFill>
            </a:endParaRPr>
          </a:p>
          <a:p>
            <a:pPr marL="0" indent="0">
              <a:buNone/>
            </a:pPr>
            <a:r>
              <a:rPr lang="en-US" dirty="0">
                <a:solidFill>
                  <a:srgbClr val="6B7B15"/>
                </a:solidFill>
                <a:hlinkClick r:id="rId5" action="ppaction://hlinksldjump">
                  <a:extLst>
                    <a:ext uri="{A12FA001-AC4F-418D-AE19-62706E023703}">
                      <ahyp:hlinkClr xmlns:ahyp="http://schemas.microsoft.com/office/drawing/2018/hyperlinkcolor" val="tx"/>
                    </a:ext>
                  </a:extLst>
                </a:hlinkClick>
              </a:rPr>
              <a:t>Step 8: Monitor results</a:t>
            </a:r>
            <a:endParaRPr lang="en-US" dirty="0">
              <a:solidFill>
                <a:srgbClr val="6B7B15"/>
              </a:solidFill>
            </a:endParaRPr>
          </a:p>
          <a:p>
            <a:pPr marL="0" indent="0">
              <a:buNone/>
            </a:pPr>
            <a:endParaRPr lang="en-US" dirty="0"/>
          </a:p>
        </p:txBody>
      </p:sp>
    </p:spTree>
    <p:extLst>
      <p:ext uri="{BB962C8B-B14F-4D97-AF65-F5344CB8AC3E}">
        <p14:creationId xmlns:p14="http://schemas.microsoft.com/office/powerpoint/2010/main" val="3331116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a:xfrm>
            <a:off x="669902" y="340409"/>
            <a:ext cx="10515600" cy="1325563"/>
          </a:xfrm>
        </p:spPr>
        <p:txBody>
          <a:bodyPr>
            <a:normAutofit/>
          </a:bodyPr>
          <a:lstStyle/>
          <a:p>
            <a:r>
              <a:rPr lang="en-US" b="1" dirty="0"/>
              <a:t>Food Security &amp; Resilience Examples</a:t>
            </a:r>
          </a:p>
        </p:txBody>
      </p:sp>
      <p:sp>
        <p:nvSpPr>
          <p:cNvPr id="3" name="Content Placeholder 2">
            <a:extLst>
              <a:ext uri="{FF2B5EF4-FFF2-40B4-BE49-F238E27FC236}">
                <a16:creationId xmlns:a16="http://schemas.microsoft.com/office/drawing/2014/main" id="{3625C61C-17EB-1A44-9B6D-926A2D3950DC}"/>
              </a:ext>
            </a:extLst>
          </p:cNvPr>
          <p:cNvSpPr>
            <a:spLocks noGrp="1"/>
          </p:cNvSpPr>
          <p:nvPr>
            <p:ph idx="1"/>
          </p:nvPr>
        </p:nvSpPr>
        <p:spPr>
          <a:xfrm>
            <a:off x="705829" y="1517253"/>
            <a:ext cx="10816076" cy="3823494"/>
          </a:xfrm>
        </p:spPr>
        <p:txBody>
          <a:bodyPr>
            <a:noAutofit/>
          </a:bodyPr>
          <a:lstStyle/>
          <a:p>
            <a:pPr marL="0" indent="0">
              <a:lnSpc>
                <a:spcPct val="100000"/>
              </a:lnSpc>
              <a:buNone/>
            </a:pPr>
            <a:r>
              <a:rPr lang="en-US" sz="2000" b="1" dirty="0"/>
              <a:t>Food 4 Farmers</a:t>
            </a:r>
            <a:br>
              <a:rPr lang="en-US" sz="2000" dirty="0">
                <a:latin typeface="+mj-lt"/>
              </a:rPr>
            </a:br>
            <a:br>
              <a:rPr lang="en-US" sz="2000" dirty="0">
                <a:latin typeface="+mj-lt"/>
              </a:rPr>
            </a:br>
            <a:r>
              <a:rPr lang="en-US" sz="1700" dirty="0">
                <a:latin typeface="+mj-lt"/>
              </a:rPr>
              <a:t>Food 4 Farmers works with coffee farmers in Latin America, building capacity from the inside out by cultivating leadership and expertise locally that leads to lasting solutions. Their community-based partners build and sustain long-term, effective solutions to food insecurity. In Colombia, Food 4 Famers continues to work with Nuevo </a:t>
            </a:r>
            <a:r>
              <a:rPr lang="en-US" sz="1700" dirty="0" err="1">
                <a:latin typeface="+mj-lt"/>
              </a:rPr>
              <a:t>Futuro</a:t>
            </a:r>
            <a:r>
              <a:rPr lang="en-US" sz="1700" dirty="0">
                <a:latin typeface="+mj-lt"/>
              </a:rPr>
              <a:t>, and have developed the following tools and strategies to help the community improve food security, nutrition, and livelihoods:</a:t>
            </a:r>
            <a:br>
              <a:rPr lang="en-US" sz="1700" dirty="0">
                <a:latin typeface="+mj-lt"/>
              </a:rPr>
            </a:br>
            <a:endParaRPr lang="en-US" sz="1700" dirty="0">
              <a:latin typeface="+mj-lt"/>
            </a:endParaRPr>
          </a:p>
          <a:p>
            <a:pPr marL="403225" lvl="1" indent="-165100">
              <a:lnSpc>
                <a:spcPct val="100000"/>
              </a:lnSpc>
            </a:pPr>
            <a:r>
              <a:rPr lang="en-US" sz="1700" dirty="0">
                <a:latin typeface="+mj-lt"/>
              </a:rPr>
              <a:t>A food security curriculum to educate families and embed knowledge within communities—focusing on women, because they purchase and prepare family meals — about healthy diets, food storage techniques to prevent waste, and other topics.</a:t>
            </a:r>
          </a:p>
          <a:p>
            <a:pPr marL="403225" lvl="1" indent="-165100">
              <a:lnSpc>
                <a:spcPct val="100000"/>
              </a:lnSpc>
            </a:pPr>
            <a:r>
              <a:rPr lang="en-US" sz="1700" dirty="0">
                <a:latin typeface="+mj-lt"/>
              </a:rPr>
              <a:t>Home gardens with water management systems to combat water issues, a key challenge to sustaining home gardens.</a:t>
            </a:r>
          </a:p>
          <a:p>
            <a:pPr marL="403225" lvl="1" indent="-165100">
              <a:lnSpc>
                <a:spcPct val="100000"/>
              </a:lnSpc>
            </a:pPr>
            <a:r>
              <a:rPr lang="en-US" sz="1700" dirty="0">
                <a:latin typeface="+mj-lt"/>
              </a:rPr>
              <a:t>Chicken and egg production to provide a regular source of protein for families and supplement their coffee income with local sales.</a:t>
            </a:r>
          </a:p>
          <a:p>
            <a:pPr marL="403225" lvl="1" indent="-165100">
              <a:lnSpc>
                <a:spcPct val="100000"/>
              </a:lnSpc>
            </a:pPr>
            <a:r>
              <a:rPr lang="en-US" sz="1700" dirty="0">
                <a:latin typeface="+mj-lt"/>
              </a:rPr>
              <a:t>Farm diversification to reduce reliance on coffee, improve nutrition, supplement income, and restore farm biodiversity.</a:t>
            </a:r>
          </a:p>
        </p:txBody>
      </p:sp>
      <p:sp>
        <p:nvSpPr>
          <p:cNvPr id="7" name="TextBox 6">
            <a:hlinkClick r:id="rId3" action="ppaction://hlinksldjump"/>
            <a:extLst>
              <a:ext uri="{FF2B5EF4-FFF2-40B4-BE49-F238E27FC236}">
                <a16:creationId xmlns:a16="http://schemas.microsoft.com/office/drawing/2014/main" id="{35733E80-616B-0840-B139-C68F1834EB5F}"/>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8" name="Right Arrow 7">
            <a:hlinkClick r:id="rId3" action="ppaction://hlinksldjump"/>
            <a:extLst>
              <a:ext uri="{FF2B5EF4-FFF2-40B4-BE49-F238E27FC236}">
                <a16:creationId xmlns:a16="http://schemas.microsoft.com/office/drawing/2014/main" id="{6CE62074-7325-6A4D-8BF8-25C927D1187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869187E9-C66E-4743-A094-DB6E73FEBD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8269" y="848539"/>
            <a:ext cx="2103636" cy="404950"/>
          </a:xfrm>
          <a:prstGeom prst="rect">
            <a:avLst/>
          </a:prstGeom>
        </p:spPr>
      </p:pic>
    </p:spTree>
    <p:extLst>
      <p:ext uri="{BB962C8B-B14F-4D97-AF65-F5344CB8AC3E}">
        <p14:creationId xmlns:p14="http://schemas.microsoft.com/office/powerpoint/2010/main" val="2146343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a:xfrm>
            <a:off x="838199" y="365125"/>
            <a:ext cx="10515600" cy="1325563"/>
          </a:xfrm>
        </p:spPr>
        <p:txBody>
          <a:bodyPr/>
          <a:lstStyle/>
          <a:p>
            <a:r>
              <a:rPr lang="en-US" b="1" dirty="0"/>
              <a:t>Lower Cost of Living</a:t>
            </a:r>
          </a:p>
        </p:txBody>
      </p:sp>
      <p:sp>
        <p:nvSpPr>
          <p:cNvPr id="3" name="Content Placeholder 2">
            <a:extLst>
              <a:ext uri="{FF2B5EF4-FFF2-40B4-BE49-F238E27FC236}">
                <a16:creationId xmlns:a16="http://schemas.microsoft.com/office/drawing/2014/main" id="{FCBB1384-0064-FD4D-92A7-E808B44AE64D}"/>
              </a:ext>
            </a:extLst>
          </p:cNvPr>
          <p:cNvSpPr>
            <a:spLocks noGrp="1"/>
          </p:cNvSpPr>
          <p:nvPr>
            <p:ph idx="1"/>
          </p:nvPr>
        </p:nvSpPr>
        <p:spPr>
          <a:xfrm>
            <a:off x="838199" y="1557481"/>
            <a:ext cx="10816077" cy="4935394"/>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Similar to the cost of a decent diet, the cost of living directly affects the ability of  farming households to reach a Living Income. By understanding smallholders’ costs and availability of decent housing and other essential needs such as water, education, health care, transport and clothing, we can better understand how to “close the income gap”.</a:t>
            </a:r>
            <a:endParaRPr lang="en-US" sz="2000" b="1" dirty="0">
              <a:latin typeface="+mj-lt"/>
            </a:endParaRPr>
          </a:p>
          <a:p>
            <a:pPr marL="0" indent="0">
              <a:lnSpc>
                <a:spcPct val="100000"/>
              </a:lnSpc>
              <a:buNone/>
            </a:pPr>
            <a:br>
              <a:rPr lang="en-US" sz="2000" b="1" dirty="0"/>
            </a:br>
            <a:r>
              <a:rPr lang="en-US" sz="2000" b="1" dirty="0"/>
              <a:t>What</a:t>
            </a:r>
          </a:p>
          <a:p>
            <a:pPr marL="0" indent="0">
              <a:lnSpc>
                <a:spcPct val="100000"/>
              </a:lnSpc>
              <a:buNone/>
            </a:pPr>
            <a:r>
              <a:rPr lang="en-US" sz="1600" dirty="0">
                <a:latin typeface="+mj-lt"/>
              </a:rPr>
              <a:t>In some instances the creation of a local school, marketplace or health and wellness center can provide necessary essentials in close proximity and at a lower cost.  For these essentials, and others like local access to clean water, smallholder families can increase their available time by reducing their travel time.</a:t>
            </a:r>
          </a:p>
        </p:txBody>
      </p:sp>
      <p:sp>
        <p:nvSpPr>
          <p:cNvPr id="4" name="TextBox 3">
            <a:hlinkClick r:id="rId3" action="ppaction://hlinksldjump"/>
            <a:extLst>
              <a:ext uri="{FF2B5EF4-FFF2-40B4-BE49-F238E27FC236}">
                <a16:creationId xmlns:a16="http://schemas.microsoft.com/office/drawing/2014/main" id="{EFC1D8AF-59DF-8C4A-8750-EDAD3411A185}"/>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7F5F4676-6E7F-B84C-A629-C63AE756A275}"/>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884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p:txBody>
          <a:bodyPr/>
          <a:lstStyle/>
          <a:p>
            <a:r>
              <a:rPr lang="en-US" b="1" dirty="0"/>
              <a:t>Lower Cost of Living Examples</a:t>
            </a:r>
          </a:p>
        </p:txBody>
      </p:sp>
      <p:sp>
        <p:nvSpPr>
          <p:cNvPr id="3" name="Content Placeholder 2">
            <a:extLst>
              <a:ext uri="{FF2B5EF4-FFF2-40B4-BE49-F238E27FC236}">
                <a16:creationId xmlns:a16="http://schemas.microsoft.com/office/drawing/2014/main" id="{A20F2EE6-D844-534C-8557-6E7DF9F92253}"/>
              </a:ext>
            </a:extLst>
          </p:cNvPr>
          <p:cNvSpPr>
            <a:spLocks noGrp="1"/>
          </p:cNvSpPr>
          <p:nvPr>
            <p:ph idx="1"/>
          </p:nvPr>
        </p:nvSpPr>
        <p:spPr>
          <a:xfrm>
            <a:off x="838201" y="1604033"/>
            <a:ext cx="10515600" cy="4251337"/>
          </a:xfrm>
        </p:spPr>
        <p:txBody>
          <a:bodyPr>
            <a:noAutofit/>
          </a:bodyPr>
          <a:lstStyle/>
          <a:p>
            <a:pPr marL="0" indent="0">
              <a:buNone/>
            </a:pPr>
            <a:r>
              <a:rPr lang="en-US" sz="2000" b="1" dirty="0"/>
              <a:t>Acumen &amp; Unilever Provide Efficient Cook Stoves</a:t>
            </a:r>
            <a:br>
              <a:rPr lang="en-US" sz="2000" b="1" dirty="0"/>
            </a:br>
            <a:br>
              <a:rPr lang="en-US" sz="2000" b="1" dirty="0"/>
            </a:br>
            <a:r>
              <a:rPr lang="en-US" sz="1800" dirty="0">
                <a:latin typeface="+mj-lt"/>
              </a:rPr>
              <a:t>Understanding smallholder families need for clean cooking facilities, Unilever and Acumen teamed up in 2015 to provide families with low-cost, energy-efficient, wood-burning cook stoves. Beyond reducing the cost of living, through a more efficient stove Unilever and Acumen have provided the following benefits:</a:t>
            </a:r>
            <a:br>
              <a:rPr lang="en-US" sz="1800" dirty="0">
                <a:latin typeface="+mj-lt"/>
              </a:rPr>
            </a:br>
            <a:endParaRPr lang="en-US" sz="1800" dirty="0">
              <a:latin typeface="+mj-lt"/>
            </a:endParaRPr>
          </a:p>
          <a:p>
            <a:pPr lvl="1">
              <a:lnSpc>
                <a:spcPct val="100000"/>
              </a:lnSpc>
            </a:pPr>
            <a:r>
              <a:rPr lang="en-US" sz="1800" dirty="0">
                <a:latin typeface="+mj-lt"/>
              </a:rPr>
              <a:t>Reduced health and environmental problems (by removing the need to use an open wood-burning fire (e.g. the “three-stone fire”)</a:t>
            </a:r>
          </a:p>
          <a:p>
            <a:pPr lvl="1">
              <a:lnSpc>
                <a:spcPct val="100000"/>
              </a:lnSpc>
            </a:pPr>
            <a:r>
              <a:rPr lang="en-US" sz="1800" dirty="0">
                <a:latin typeface="+mj-lt"/>
              </a:rPr>
              <a:t>Reduction in time and costs as farmers can spend five to ten hours per week collecting firewood and up to a third of their income purchasing fuel</a:t>
            </a:r>
          </a:p>
          <a:p>
            <a:pPr lvl="1">
              <a:lnSpc>
                <a:spcPct val="100000"/>
              </a:lnSpc>
            </a:pPr>
            <a:r>
              <a:rPr lang="en-US" sz="1800" dirty="0">
                <a:latin typeface="+mj-lt"/>
              </a:rPr>
              <a:t>Reduced deforestation, as 50 percent of the destruction of Africa’s forests is due to collection of firewood or wood for charcoal production. Efficiently designed cook stoves require up to 60 percent less fuel and emit less CO2 into the air.</a:t>
            </a:r>
          </a:p>
        </p:txBody>
      </p:sp>
      <p:sp>
        <p:nvSpPr>
          <p:cNvPr id="7" name="TextBox 6">
            <a:hlinkClick r:id="rId3" action="ppaction://hlinksldjump"/>
            <a:extLst>
              <a:ext uri="{FF2B5EF4-FFF2-40B4-BE49-F238E27FC236}">
                <a16:creationId xmlns:a16="http://schemas.microsoft.com/office/drawing/2014/main" id="{35733E80-616B-0840-B139-C68F1834EB5F}"/>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8" name="Right Arrow 7">
            <a:hlinkClick r:id="rId3" action="ppaction://hlinksldjump"/>
            <a:extLst>
              <a:ext uri="{FF2B5EF4-FFF2-40B4-BE49-F238E27FC236}">
                <a16:creationId xmlns:a16="http://schemas.microsoft.com/office/drawing/2014/main" id="{6CE62074-7325-6A4D-8BF8-25C927D1187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ood, glass&#10;&#10;Description automatically generated">
            <a:extLst>
              <a:ext uri="{FF2B5EF4-FFF2-40B4-BE49-F238E27FC236}">
                <a16:creationId xmlns:a16="http://schemas.microsoft.com/office/drawing/2014/main" id="{C2E2CEA1-860F-144A-8F9B-E5919B901021}"/>
              </a:ext>
            </a:extLst>
          </p:cNvPr>
          <p:cNvPicPr>
            <a:picLocks noChangeAspect="1"/>
          </p:cNvPicPr>
          <p:nvPr/>
        </p:nvPicPr>
        <p:blipFill>
          <a:blip r:embed="rId4"/>
          <a:stretch>
            <a:fillRect/>
          </a:stretch>
        </p:blipFill>
        <p:spPr>
          <a:xfrm>
            <a:off x="8819571" y="584775"/>
            <a:ext cx="1739900" cy="11557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5A0B5F96-4D9D-A94C-881E-A9865AF24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96023" y="674582"/>
            <a:ext cx="957777" cy="957777"/>
          </a:xfrm>
          <a:prstGeom prst="rect">
            <a:avLst/>
          </a:prstGeom>
        </p:spPr>
      </p:pic>
    </p:spTree>
    <p:extLst>
      <p:ext uri="{BB962C8B-B14F-4D97-AF65-F5344CB8AC3E}">
        <p14:creationId xmlns:p14="http://schemas.microsoft.com/office/powerpoint/2010/main" val="1246794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a:xfrm>
            <a:off x="838199" y="365125"/>
            <a:ext cx="10515600" cy="1325563"/>
          </a:xfrm>
        </p:spPr>
        <p:txBody>
          <a:bodyPr/>
          <a:lstStyle/>
          <a:p>
            <a:r>
              <a:rPr lang="en-US" b="1" dirty="0"/>
              <a:t>Market Access</a:t>
            </a:r>
          </a:p>
        </p:txBody>
      </p:sp>
      <p:sp>
        <p:nvSpPr>
          <p:cNvPr id="3" name="Content Placeholder 2">
            <a:extLst>
              <a:ext uri="{FF2B5EF4-FFF2-40B4-BE49-F238E27FC236}">
                <a16:creationId xmlns:a16="http://schemas.microsoft.com/office/drawing/2014/main" id="{FCBB1384-0064-FD4D-92A7-E808B44AE64D}"/>
              </a:ext>
            </a:extLst>
          </p:cNvPr>
          <p:cNvSpPr>
            <a:spLocks noGrp="1"/>
          </p:cNvSpPr>
          <p:nvPr>
            <p:ph idx="1"/>
          </p:nvPr>
        </p:nvSpPr>
        <p:spPr>
          <a:xfrm>
            <a:off x="838199" y="1557481"/>
            <a:ext cx="11021291" cy="4935394"/>
          </a:xfrm>
        </p:spPr>
        <p:txBody>
          <a:bodyPr>
            <a:noAutofit/>
          </a:bodyPr>
          <a:lstStyle/>
          <a:p>
            <a:pPr marL="0" indent="0">
              <a:lnSpc>
                <a:spcPct val="100000"/>
              </a:lnSpc>
              <a:buNone/>
            </a:pPr>
            <a:r>
              <a:rPr lang="en-US" sz="2000" b="1" dirty="0"/>
              <a:t>Why</a:t>
            </a:r>
          </a:p>
          <a:p>
            <a:pPr marL="0" indent="0">
              <a:lnSpc>
                <a:spcPct val="100000"/>
              </a:lnSpc>
              <a:buNone/>
            </a:pPr>
            <a:r>
              <a:rPr lang="en-US" sz="1500" dirty="0">
                <a:latin typeface="+mj-lt"/>
              </a:rPr>
              <a:t>Despite their large numbers in agriculture, smallholder farmers are often excluded from formal value chains because barriers to entry are high, there is little infrastructure in rural areas and there is poor or no access to services and training. In order to secure supply from smallholders in remote and rural areas, companies must make markets inclusive by adapting business operations to meet smallholder needs.</a:t>
            </a:r>
            <a:r>
              <a:rPr lang="en-US" sz="1500" baseline="30000" dirty="0">
                <a:latin typeface="+mj-lt"/>
              </a:rPr>
              <a:t>20</a:t>
            </a:r>
            <a:r>
              <a:rPr lang="en-US" sz="1500" dirty="0">
                <a:latin typeface="+mj-lt"/>
              </a:rPr>
              <a:t> When given the right support, smallholder farmers can be invaluable partners to companies. When provided information and access, they can produce a sustainable supply of premium quality products. As companies learn to work with smallholders, they can lower transaction costs and begin to reach economies of scale. In return, smallholders can receive increase prices as product quality improves. Furthermore, they can benefit from donor assistance as well as political and social capital associated with working with poor farmers to build rural economies.</a:t>
            </a:r>
            <a:r>
              <a:rPr lang="en-US" sz="1500" baseline="30000" dirty="0">
                <a:latin typeface="+mj-lt"/>
              </a:rPr>
              <a:t>21</a:t>
            </a:r>
            <a:endParaRPr lang="en-US" sz="1500" dirty="0">
              <a:latin typeface="+mj-lt"/>
            </a:endParaRPr>
          </a:p>
          <a:p>
            <a:pPr marL="0" indent="0" algn="just">
              <a:lnSpc>
                <a:spcPct val="100000"/>
              </a:lnSpc>
              <a:buNone/>
            </a:pPr>
            <a:br>
              <a:rPr lang="en-US" sz="2000" b="1" dirty="0"/>
            </a:br>
            <a:r>
              <a:rPr lang="en-US" sz="2000" b="1" dirty="0"/>
              <a:t>What</a:t>
            </a:r>
          </a:p>
          <a:p>
            <a:pPr marL="0" indent="0" algn="just">
              <a:lnSpc>
                <a:spcPct val="100000"/>
              </a:lnSpc>
              <a:buNone/>
            </a:pPr>
            <a:r>
              <a:rPr lang="en-US" sz="1500" dirty="0">
                <a:latin typeface="+mj-lt"/>
              </a:rPr>
              <a:t>Tailor your business practices to the particular context to make it easier for smallholders to engage in the supply chain and ensure there is a path to meeting your company’s quality specifications.</a:t>
            </a:r>
          </a:p>
          <a:p>
            <a:pPr lvl="1">
              <a:lnSpc>
                <a:spcPct val="100000"/>
              </a:lnSpc>
            </a:pPr>
            <a:r>
              <a:rPr lang="en-US" sz="1500" dirty="0">
                <a:latin typeface="+mj-lt"/>
              </a:rPr>
              <a:t>Ensure transparent price and quality information</a:t>
            </a:r>
          </a:p>
          <a:p>
            <a:pPr lvl="1">
              <a:lnSpc>
                <a:spcPct val="100000"/>
              </a:lnSpc>
            </a:pPr>
            <a:r>
              <a:rPr lang="en-US" sz="1500" dirty="0">
                <a:latin typeface="+mj-lt"/>
              </a:rPr>
              <a:t>Adjust payment terms and contracts to minimize side selling</a:t>
            </a:r>
          </a:p>
          <a:p>
            <a:pPr lvl="1">
              <a:lnSpc>
                <a:spcPct val="100000"/>
              </a:lnSpc>
            </a:pPr>
            <a:r>
              <a:rPr lang="en-US" sz="1500" dirty="0">
                <a:latin typeface="+mj-lt"/>
              </a:rPr>
              <a:t>Provide necessary training and services that help farmers meet your company specifications</a:t>
            </a:r>
          </a:p>
          <a:p>
            <a:pPr lvl="1">
              <a:lnSpc>
                <a:spcPct val="100000"/>
              </a:lnSpc>
            </a:pPr>
            <a:r>
              <a:rPr lang="en-US" sz="1500" dirty="0" err="1">
                <a:latin typeface="+mj-lt"/>
              </a:rPr>
              <a:t>Incentivise</a:t>
            </a:r>
            <a:r>
              <a:rPr lang="en-US" sz="1500" dirty="0">
                <a:latin typeface="+mj-lt"/>
              </a:rPr>
              <a:t> suppliers to create income improvement strategies in areas of high poverty</a:t>
            </a:r>
          </a:p>
          <a:p>
            <a:pPr lvl="1">
              <a:lnSpc>
                <a:spcPct val="100000"/>
              </a:lnSpc>
            </a:pPr>
            <a:r>
              <a:rPr lang="en-US" sz="1500" dirty="0">
                <a:latin typeface="+mj-lt"/>
              </a:rPr>
              <a:t>Ensure programs allow for and promote inclusion of women and youth</a:t>
            </a:r>
          </a:p>
        </p:txBody>
      </p:sp>
      <p:sp>
        <p:nvSpPr>
          <p:cNvPr id="4" name="TextBox 3">
            <a:hlinkClick r:id="rId3" action="ppaction://hlinksldjump"/>
            <a:extLst>
              <a:ext uri="{FF2B5EF4-FFF2-40B4-BE49-F238E27FC236}">
                <a16:creationId xmlns:a16="http://schemas.microsoft.com/office/drawing/2014/main" id="{EFC1D8AF-59DF-8C4A-8750-EDAD3411A185}"/>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7F5F4676-6E7F-B84C-A629-C63AE756A275}"/>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541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p:txBody>
          <a:bodyPr/>
          <a:lstStyle/>
          <a:p>
            <a:r>
              <a:rPr lang="en-US" dirty="0"/>
              <a:t>Market Access Examples</a:t>
            </a:r>
          </a:p>
        </p:txBody>
      </p:sp>
      <p:sp>
        <p:nvSpPr>
          <p:cNvPr id="4" name="Rectangle 3">
            <a:extLst>
              <a:ext uri="{FF2B5EF4-FFF2-40B4-BE49-F238E27FC236}">
                <a16:creationId xmlns:a16="http://schemas.microsoft.com/office/drawing/2014/main" id="{1FD88214-FFE3-034C-B649-1C9077F1220E}"/>
              </a:ext>
            </a:extLst>
          </p:cNvPr>
          <p:cNvSpPr/>
          <p:nvPr/>
        </p:nvSpPr>
        <p:spPr>
          <a:xfrm>
            <a:off x="6716261" y="1610954"/>
            <a:ext cx="4938015" cy="4401205"/>
          </a:xfrm>
          <a:prstGeom prst="rect">
            <a:avLst/>
          </a:prstGeom>
        </p:spPr>
        <p:txBody>
          <a:bodyPr wrap="square">
            <a:spAutoFit/>
          </a:bodyPr>
          <a:lstStyle/>
          <a:p>
            <a:r>
              <a:rPr lang="en-US" sz="2000" b="1" dirty="0" err="1"/>
              <a:t>Valuelinks</a:t>
            </a:r>
            <a:endParaRPr lang="en-US" sz="2000" b="1" dirty="0"/>
          </a:p>
          <a:p>
            <a:endParaRPr lang="en-US" sz="2000" dirty="0">
              <a:latin typeface="+mj-lt"/>
            </a:endParaRPr>
          </a:p>
          <a:p>
            <a:r>
              <a:rPr lang="en-US" sz="1600" dirty="0">
                <a:latin typeface="+mj-lt"/>
              </a:rPr>
              <a:t>Deutsche Gesellschaft </a:t>
            </a:r>
            <a:r>
              <a:rPr lang="en-US" sz="1600" dirty="0" err="1">
                <a:latin typeface="+mj-lt"/>
              </a:rPr>
              <a:t>für</a:t>
            </a:r>
            <a:r>
              <a:rPr lang="en-US" sz="1600" dirty="0">
                <a:latin typeface="+mj-lt"/>
              </a:rPr>
              <a:t> </a:t>
            </a:r>
            <a:r>
              <a:rPr lang="en-US" sz="1600" dirty="0" err="1">
                <a:latin typeface="+mj-lt"/>
              </a:rPr>
              <a:t>Internationale</a:t>
            </a:r>
            <a:r>
              <a:rPr lang="en-US" sz="1600" dirty="0">
                <a:latin typeface="+mj-lt"/>
              </a:rPr>
              <a:t> </a:t>
            </a:r>
            <a:r>
              <a:rPr lang="en-US" sz="1600" dirty="0" err="1">
                <a:latin typeface="+mj-lt"/>
              </a:rPr>
              <a:t>Zusammenarbeit</a:t>
            </a:r>
            <a:r>
              <a:rPr lang="en-US" sz="1600" dirty="0">
                <a:latin typeface="+mj-lt"/>
              </a:rPr>
              <a:t> (GIZ) GmbH has developed an action- oriented methodology called </a:t>
            </a:r>
            <a:r>
              <a:rPr lang="en-US" sz="1600" dirty="0" err="1">
                <a:latin typeface="+mj-lt"/>
              </a:rPr>
              <a:t>ValueLinks</a:t>
            </a:r>
            <a:r>
              <a:rPr lang="en-US" sz="1600" dirty="0">
                <a:latin typeface="+mj-lt"/>
              </a:rPr>
              <a:t> 2.0 that compiles the most important tools for value chain promotion. It provides the framework for a systematic approach to </a:t>
            </a:r>
            <a:r>
              <a:rPr lang="en-US" sz="1600" dirty="0" err="1">
                <a:latin typeface="+mj-lt"/>
              </a:rPr>
              <a:t>analysing</a:t>
            </a:r>
            <a:r>
              <a:rPr lang="en-US" sz="1600" dirty="0">
                <a:latin typeface="+mj-lt"/>
              </a:rPr>
              <a:t> value chains and the joint strategy development of value chain stakeholders. It aims to strengthen business linkages, service provision and the regulatory framework for improving competitiveness and stimulating sustainable and inclusive pro-poor growth. </a:t>
            </a:r>
            <a:r>
              <a:rPr lang="en-US" sz="1600" dirty="0" err="1">
                <a:latin typeface="+mj-lt"/>
              </a:rPr>
              <a:t>ValueLinks</a:t>
            </a:r>
            <a:r>
              <a:rPr lang="en-US" sz="1600" dirty="0">
                <a:latin typeface="+mj-lt"/>
              </a:rPr>
              <a:t> 2.0 refers to living incomes for discussing strategic considerations for value chain development and suggests using the concept for an informed dialogue between stakeholders on fair pricing policies and setting targets for value chain upgrading.</a:t>
            </a:r>
          </a:p>
        </p:txBody>
      </p:sp>
      <p:sp>
        <p:nvSpPr>
          <p:cNvPr id="5" name="TextBox 4">
            <a:extLst>
              <a:ext uri="{FF2B5EF4-FFF2-40B4-BE49-F238E27FC236}">
                <a16:creationId xmlns:a16="http://schemas.microsoft.com/office/drawing/2014/main" id="{B91F93A9-4C58-C84E-A963-CF9C04A38477}"/>
              </a:ext>
            </a:extLst>
          </p:cNvPr>
          <p:cNvSpPr txBox="1"/>
          <p:nvPr/>
        </p:nvSpPr>
        <p:spPr>
          <a:xfrm>
            <a:off x="838201" y="1626468"/>
            <a:ext cx="5709955" cy="1969770"/>
          </a:xfrm>
          <a:prstGeom prst="rect">
            <a:avLst/>
          </a:prstGeom>
          <a:noFill/>
        </p:spPr>
        <p:txBody>
          <a:bodyPr wrap="square" rtlCol="0">
            <a:spAutoFit/>
          </a:bodyPr>
          <a:lstStyle/>
          <a:p>
            <a:r>
              <a:rPr lang="en-US" sz="2000" b="1" dirty="0"/>
              <a:t>Nestle Understanding Farmers’ Challenges</a:t>
            </a:r>
            <a:br>
              <a:rPr lang="en-US" sz="2000" b="1" dirty="0"/>
            </a:br>
            <a:br>
              <a:rPr lang="en-US" sz="2000" dirty="0">
                <a:latin typeface="+mj-lt"/>
              </a:rPr>
            </a:br>
            <a:r>
              <a:rPr lang="en-US" sz="1600" dirty="0">
                <a:latin typeface="+mj-lt"/>
              </a:rPr>
              <a:t>Nestlé has developed a global approach to conducting regional contextual assessments of its supply chain. It is called the Rural Development Framework. These assessments lay the foundation for identifying barriers and opportunities to improve livelihoods.</a:t>
            </a:r>
          </a:p>
          <a:p>
            <a:endParaRPr lang="en-US" dirty="0"/>
          </a:p>
        </p:txBody>
      </p:sp>
      <p:sp>
        <p:nvSpPr>
          <p:cNvPr id="6" name="TextBox 5">
            <a:extLst>
              <a:ext uri="{FF2B5EF4-FFF2-40B4-BE49-F238E27FC236}">
                <a16:creationId xmlns:a16="http://schemas.microsoft.com/office/drawing/2014/main" id="{C008A2F5-9E0D-F940-9439-99CF8F26F6C4}"/>
              </a:ext>
            </a:extLst>
          </p:cNvPr>
          <p:cNvSpPr txBox="1"/>
          <p:nvPr/>
        </p:nvSpPr>
        <p:spPr>
          <a:xfrm>
            <a:off x="838201" y="3593710"/>
            <a:ext cx="5709954" cy="2954655"/>
          </a:xfrm>
          <a:prstGeom prst="rect">
            <a:avLst/>
          </a:prstGeom>
          <a:noFill/>
        </p:spPr>
        <p:txBody>
          <a:bodyPr wrap="square" rtlCol="0">
            <a:spAutoFit/>
          </a:bodyPr>
          <a:lstStyle/>
          <a:p>
            <a:r>
              <a:rPr lang="en-US" sz="2000" b="1" dirty="0"/>
              <a:t>Cargill: Coop Academy</a:t>
            </a:r>
            <a:br>
              <a:rPr lang="en-US" sz="2000" b="1" dirty="0"/>
            </a:br>
            <a:endParaRPr lang="en-US" sz="2000" b="1" dirty="0"/>
          </a:p>
          <a:p>
            <a:r>
              <a:rPr lang="en-US" sz="1600" dirty="0">
                <a:latin typeface="+mj-lt"/>
              </a:rPr>
              <a:t>Cargill’s Coop Academy is aimed at empowering farmer </a:t>
            </a:r>
            <a:r>
              <a:rPr lang="en-US" sz="1600" dirty="0" err="1">
                <a:latin typeface="+mj-lt"/>
              </a:rPr>
              <a:t>organisations</a:t>
            </a:r>
            <a:r>
              <a:rPr lang="en-US" sz="1600" dirty="0">
                <a:latin typeface="+mj-lt"/>
              </a:rPr>
              <a:t> as a starting point for reaching farmers and their communities. The Coop Academy is a “mini-MBA </a:t>
            </a:r>
            <a:r>
              <a:rPr lang="en-US" sz="1600" dirty="0" err="1">
                <a:latin typeface="+mj-lt"/>
              </a:rPr>
              <a:t>programme</a:t>
            </a:r>
            <a:r>
              <a:rPr lang="en-US" sz="1600" dirty="0">
                <a:latin typeface="+mj-lt"/>
              </a:rPr>
              <a:t>” pairing classroom training with on-the-ground coaching to support leaders to improve how they run their businesses and support long-term cooperative growth. Since the start of the </a:t>
            </a:r>
            <a:r>
              <a:rPr lang="en-US" sz="1600" dirty="0" err="1">
                <a:latin typeface="+mj-lt"/>
              </a:rPr>
              <a:t>programme</a:t>
            </a:r>
            <a:r>
              <a:rPr lang="en-US" sz="1600" dirty="0">
                <a:latin typeface="+mj-lt"/>
              </a:rPr>
              <a:t>, 36% of cooperatives have now been rated as professional, up from 3% before engagement with the </a:t>
            </a:r>
            <a:r>
              <a:rPr lang="en-US" sz="1600" dirty="0" err="1">
                <a:latin typeface="+mj-lt"/>
              </a:rPr>
              <a:t>programme</a:t>
            </a:r>
            <a:r>
              <a:rPr lang="en-US" sz="1600" dirty="0">
                <a:latin typeface="+mj-lt"/>
              </a:rPr>
              <a:t>.</a:t>
            </a:r>
          </a:p>
          <a:p>
            <a:endParaRPr lang="en-US" dirty="0">
              <a:latin typeface="Times" pitchFamily="2" charset="0"/>
            </a:endParaRPr>
          </a:p>
        </p:txBody>
      </p:sp>
      <p:sp>
        <p:nvSpPr>
          <p:cNvPr id="7" name="TextBox 6">
            <a:hlinkClick r:id="rId3" action="ppaction://hlinksldjump"/>
            <a:extLst>
              <a:ext uri="{FF2B5EF4-FFF2-40B4-BE49-F238E27FC236}">
                <a16:creationId xmlns:a16="http://schemas.microsoft.com/office/drawing/2014/main" id="{35733E80-616B-0840-B139-C68F1834EB5F}"/>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8" name="Right Arrow 7">
            <a:hlinkClick r:id="rId3" action="ppaction://hlinksldjump"/>
            <a:extLst>
              <a:ext uri="{FF2B5EF4-FFF2-40B4-BE49-F238E27FC236}">
                <a16:creationId xmlns:a16="http://schemas.microsoft.com/office/drawing/2014/main" id="{6CE62074-7325-6A4D-8BF8-25C927D1187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company name&#10;&#10;Description automatically generated">
            <a:extLst>
              <a:ext uri="{FF2B5EF4-FFF2-40B4-BE49-F238E27FC236}">
                <a16:creationId xmlns:a16="http://schemas.microsoft.com/office/drawing/2014/main" id="{3AEF9216-A303-D146-83D3-CBAF48499C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1914" y="531970"/>
            <a:ext cx="846706" cy="846706"/>
          </a:xfrm>
          <a:prstGeom prst="rect">
            <a:avLst/>
          </a:prstGeom>
        </p:spPr>
      </p:pic>
      <p:pic>
        <p:nvPicPr>
          <p:cNvPr id="10" name="Picture 9" descr="A picture containing sitting, drawing, food&#10;&#10;Description automatically generated">
            <a:extLst>
              <a:ext uri="{FF2B5EF4-FFF2-40B4-BE49-F238E27FC236}">
                <a16:creationId xmlns:a16="http://schemas.microsoft.com/office/drawing/2014/main" id="{E87F258D-8E7B-CF41-9F3C-AAFE2DAE57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9996" y="580288"/>
            <a:ext cx="1614041" cy="720938"/>
          </a:xfrm>
          <a:prstGeom prst="rect">
            <a:avLst/>
          </a:prstGeom>
        </p:spPr>
      </p:pic>
    </p:spTree>
    <p:extLst>
      <p:ext uri="{BB962C8B-B14F-4D97-AF65-F5344CB8AC3E}">
        <p14:creationId xmlns:p14="http://schemas.microsoft.com/office/powerpoint/2010/main" val="139709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a:xfrm>
            <a:off x="838199" y="365125"/>
            <a:ext cx="10515600" cy="1325563"/>
          </a:xfrm>
        </p:spPr>
        <p:txBody>
          <a:bodyPr/>
          <a:lstStyle/>
          <a:p>
            <a:r>
              <a:rPr lang="en-US" dirty="0"/>
              <a:t>Price</a:t>
            </a:r>
          </a:p>
        </p:txBody>
      </p:sp>
      <p:sp>
        <p:nvSpPr>
          <p:cNvPr id="3" name="Content Placeholder 2">
            <a:extLst>
              <a:ext uri="{FF2B5EF4-FFF2-40B4-BE49-F238E27FC236}">
                <a16:creationId xmlns:a16="http://schemas.microsoft.com/office/drawing/2014/main" id="{FCBB1384-0064-FD4D-92A7-E808B44AE64D}"/>
              </a:ext>
            </a:extLst>
          </p:cNvPr>
          <p:cNvSpPr>
            <a:spLocks noGrp="1"/>
          </p:cNvSpPr>
          <p:nvPr>
            <p:ph idx="1"/>
          </p:nvPr>
        </p:nvSpPr>
        <p:spPr>
          <a:xfrm>
            <a:off x="838199" y="1619479"/>
            <a:ext cx="10816077" cy="4873396"/>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Smallholder farmers are often “price takers”, meaning that they are subject to the price provided by the world market. Price volatility is common in smallholder farming systems like cocoa, coffee and vanilla. The boom and bust cycle is caused by swings in supply and demand. When prices are low, farmers remain in a poverty trap and do not invest in their crop, leading to a possible reduction in quality. When prices rise, insecurity also rises, with theft prevalent in some commodities (like vanilla), or an increase in production, leading to oversupply and a low price. With a main cash crop making up a large portion of a smallholder farmer’s income, price is a key factor to income generation and stability.</a:t>
            </a:r>
            <a:endParaRPr lang="en-US" sz="1600" b="1" dirty="0">
              <a:latin typeface="+mj-lt"/>
            </a:endParaRPr>
          </a:p>
          <a:p>
            <a:pPr marL="0" indent="0">
              <a:lnSpc>
                <a:spcPct val="100000"/>
              </a:lnSpc>
              <a:buNone/>
            </a:pPr>
            <a:br>
              <a:rPr lang="en-US" sz="2000" b="1" dirty="0"/>
            </a:br>
            <a:r>
              <a:rPr lang="en-US" sz="2000" b="1" dirty="0"/>
              <a:t>What</a:t>
            </a:r>
          </a:p>
          <a:p>
            <a:pPr marL="0" indent="0">
              <a:lnSpc>
                <a:spcPct val="100000"/>
              </a:lnSpc>
              <a:buNone/>
            </a:pPr>
            <a:r>
              <a:rPr lang="en-US" sz="1600" dirty="0">
                <a:latin typeface="+mj-lt"/>
              </a:rPr>
              <a:t>A variety of pricing mechanisms exist to support farms to make a living income. Certifications and premiums, such as Fairtrade ensure that farmers are following sustainable practices, and in return receive a price premium. Living Income Reference Prices consider the price needed for an average farmer household with a viable farm size and an adequate productivity level for that crop to contribute to a farming family’s living income.  Lastly, supply management has been utilized in some countries of origin, to help stabilize prices.</a:t>
            </a:r>
          </a:p>
        </p:txBody>
      </p:sp>
      <p:sp>
        <p:nvSpPr>
          <p:cNvPr id="10" name="TextBox 9">
            <a:hlinkClick r:id="rId3" action="ppaction://hlinksldjump"/>
            <a:extLst>
              <a:ext uri="{FF2B5EF4-FFF2-40B4-BE49-F238E27FC236}">
                <a16:creationId xmlns:a16="http://schemas.microsoft.com/office/drawing/2014/main" id="{5F191208-850F-9F43-8933-2C2E6DA1F6E4}"/>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11" name="Right Arrow 10">
            <a:hlinkClick r:id="rId3" action="ppaction://hlinksldjump"/>
            <a:extLst>
              <a:ext uri="{FF2B5EF4-FFF2-40B4-BE49-F238E27FC236}">
                <a16:creationId xmlns:a16="http://schemas.microsoft.com/office/drawing/2014/main" id="{CDBA10DF-EE91-1A42-AC70-84579E72125F}"/>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117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a:xfrm>
            <a:off x="838200" y="365125"/>
            <a:ext cx="10515600" cy="1306443"/>
          </a:xfrm>
        </p:spPr>
        <p:txBody>
          <a:bodyPr>
            <a:normAutofit/>
          </a:bodyPr>
          <a:lstStyle/>
          <a:p>
            <a:r>
              <a:rPr lang="en-US" dirty="0"/>
              <a:t>Price Example</a:t>
            </a:r>
          </a:p>
        </p:txBody>
      </p:sp>
      <p:sp>
        <p:nvSpPr>
          <p:cNvPr id="13" name="TextBox 12">
            <a:extLst>
              <a:ext uri="{FF2B5EF4-FFF2-40B4-BE49-F238E27FC236}">
                <a16:creationId xmlns:a16="http://schemas.microsoft.com/office/drawing/2014/main" id="{48429226-BBD3-DE4A-866E-803B7ACFED5A}"/>
              </a:ext>
            </a:extLst>
          </p:cNvPr>
          <p:cNvSpPr txBox="1"/>
          <p:nvPr/>
        </p:nvSpPr>
        <p:spPr>
          <a:xfrm>
            <a:off x="970571" y="1690062"/>
            <a:ext cx="10383229" cy="2923877"/>
          </a:xfrm>
          <a:prstGeom prst="rect">
            <a:avLst/>
          </a:prstGeom>
          <a:noFill/>
        </p:spPr>
        <p:txBody>
          <a:bodyPr wrap="square" rtlCol="0">
            <a:spAutoFit/>
          </a:bodyPr>
          <a:lstStyle/>
          <a:p>
            <a:r>
              <a:rPr lang="en-US" sz="2000" b="1" dirty="0"/>
              <a:t>Fairtrade International Living Income Reference Price</a:t>
            </a:r>
            <a:br>
              <a:rPr lang="en-US" sz="2000" b="1" dirty="0"/>
            </a:br>
            <a:endParaRPr lang="en-US" sz="2000" b="1" dirty="0"/>
          </a:p>
          <a:p>
            <a:r>
              <a:rPr lang="en-US" dirty="0">
                <a:latin typeface="+mj-lt"/>
              </a:rPr>
              <a:t>The Fairtrade methodology is based on the following key parameters:</a:t>
            </a:r>
          </a:p>
          <a:p>
            <a:pPr marL="742950" lvl="1" indent="-285750">
              <a:buFont typeface="Arial" panose="020B0604020202020204" pitchFamily="34" charset="0"/>
              <a:buChar char="•"/>
            </a:pPr>
            <a:r>
              <a:rPr lang="en-US" dirty="0">
                <a:latin typeface="+mj-lt"/>
              </a:rPr>
              <a:t>Cost of a decent standard of living (Living Income benchmark)</a:t>
            </a:r>
          </a:p>
          <a:p>
            <a:pPr marL="742950" lvl="1" indent="-285750">
              <a:buFont typeface="Arial" panose="020B0604020202020204" pitchFamily="34" charset="0"/>
              <a:buChar char="•"/>
            </a:pPr>
            <a:r>
              <a:rPr lang="en-US" dirty="0">
                <a:latin typeface="+mj-lt"/>
              </a:rPr>
              <a:t>Sustainable yields (productivity benchmark)</a:t>
            </a:r>
          </a:p>
          <a:p>
            <a:pPr marL="742950" lvl="1" indent="-285750">
              <a:buFont typeface="Arial" panose="020B0604020202020204" pitchFamily="34" charset="0"/>
              <a:buChar char="•"/>
            </a:pPr>
            <a:r>
              <a:rPr lang="en-US" dirty="0">
                <a:latin typeface="+mj-lt"/>
              </a:rPr>
              <a:t>Viable farm size (to fully employ the available household </a:t>
            </a:r>
            <a:r>
              <a:rPr lang="en-GB" dirty="0">
                <a:latin typeface="+mj-lt"/>
              </a:rPr>
              <a:t>labour</a:t>
            </a:r>
            <a:r>
              <a:rPr lang="en-US" dirty="0">
                <a:latin typeface="+mj-lt"/>
              </a:rPr>
              <a:t>)</a:t>
            </a:r>
          </a:p>
          <a:p>
            <a:pPr marL="742950" lvl="1" indent="-285750">
              <a:buFont typeface="Arial" panose="020B0604020202020204" pitchFamily="34" charset="0"/>
              <a:buChar char="•"/>
            </a:pPr>
            <a:r>
              <a:rPr lang="en-US" dirty="0">
                <a:latin typeface="+mj-lt"/>
              </a:rPr>
              <a:t>Cost of sustainable production (in order to achieve above mentioned yields)</a:t>
            </a:r>
          </a:p>
          <a:p>
            <a:pPr marL="742950" lvl="1" indent="-285750">
              <a:buFont typeface="Arial" panose="020B0604020202020204" pitchFamily="34" charset="0"/>
              <a:buChar char="•"/>
            </a:pPr>
            <a:endParaRPr lang="en-US" dirty="0">
              <a:latin typeface="+mj-lt"/>
            </a:endParaRPr>
          </a:p>
          <a:p>
            <a:r>
              <a:rPr lang="en-US" dirty="0">
                <a:latin typeface="+mj-lt"/>
              </a:rPr>
              <a:t>Fairtrade has published Living Income Reference Prices for </a:t>
            </a:r>
            <a:r>
              <a:rPr lang="en-US" dirty="0">
                <a:latin typeface="+mj-lt"/>
                <a:hlinkClick r:id="rId3"/>
              </a:rPr>
              <a:t>cocoa in Ghana and Cote d’Iviore</a:t>
            </a:r>
            <a:r>
              <a:rPr lang="en-US" dirty="0">
                <a:latin typeface="+mj-lt"/>
              </a:rPr>
              <a:t> and </a:t>
            </a:r>
            <a:r>
              <a:rPr lang="en-US" dirty="0">
                <a:latin typeface="+mj-lt"/>
                <a:hlinkClick r:id="rId4"/>
              </a:rPr>
              <a:t>vanilla in Uganda and Madagascar</a:t>
            </a:r>
            <a:r>
              <a:rPr lang="en-US" dirty="0">
                <a:latin typeface="+mj-lt"/>
              </a:rPr>
              <a:t>.</a:t>
            </a:r>
          </a:p>
        </p:txBody>
      </p:sp>
      <p:sp>
        <p:nvSpPr>
          <p:cNvPr id="11" name="TextBox 10">
            <a:hlinkClick r:id="rId5" action="ppaction://hlinksldjump"/>
            <a:extLst>
              <a:ext uri="{FF2B5EF4-FFF2-40B4-BE49-F238E27FC236}">
                <a16:creationId xmlns:a16="http://schemas.microsoft.com/office/drawing/2014/main" id="{BD287C33-C074-ED4C-99C4-CD409B754B38}"/>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14" name="Right Arrow 13">
            <a:hlinkClick r:id="rId5" action="ppaction://hlinksldjump"/>
            <a:extLst>
              <a:ext uri="{FF2B5EF4-FFF2-40B4-BE49-F238E27FC236}">
                <a16:creationId xmlns:a16="http://schemas.microsoft.com/office/drawing/2014/main" id="{F1979ED5-5E04-4949-A511-9633787A16B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10;&#10;Description automatically generated">
            <a:extLst>
              <a:ext uri="{FF2B5EF4-FFF2-40B4-BE49-F238E27FC236}">
                <a16:creationId xmlns:a16="http://schemas.microsoft.com/office/drawing/2014/main" id="{8DE2A3F2-C727-8B46-899E-C765D3CCC3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8152"/>
          <a:stretch/>
        </p:blipFill>
        <p:spPr>
          <a:xfrm>
            <a:off x="9496926" y="249418"/>
            <a:ext cx="1958794" cy="1799109"/>
          </a:xfrm>
          <a:prstGeom prst="rect">
            <a:avLst/>
          </a:prstGeom>
        </p:spPr>
      </p:pic>
    </p:spTree>
    <p:extLst>
      <p:ext uri="{BB962C8B-B14F-4D97-AF65-F5344CB8AC3E}">
        <p14:creationId xmlns:p14="http://schemas.microsoft.com/office/powerpoint/2010/main" val="3821116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a:xfrm>
            <a:off x="838199" y="365125"/>
            <a:ext cx="10515600" cy="1325563"/>
          </a:xfrm>
        </p:spPr>
        <p:txBody>
          <a:bodyPr/>
          <a:lstStyle/>
          <a:p>
            <a:r>
              <a:rPr lang="en-US" dirty="0"/>
              <a:t>Productivity</a:t>
            </a:r>
          </a:p>
        </p:txBody>
      </p:sp>
      <p:sp>
        <p:nvSpPr>
          <p:cNvPr id="3" name="Content Placeholder 2">
            <a:extLst>
              <a:ext uri="{FF2B5EF4-FFF2-40B4-BE49-F238E27FC236}">
                <a16:creationId xmlns:a16="http://schemas.microsoft.com/office/drawing/2014/main" id="{FCBB1384-0064-FD4D-92A7-E808B44AE64D}"/>
              </a:ext>
            </a:extLst>
          </p:cNvPr>
          <p:cNvSpPr>
            <a:spLocks noGrp="1"/>
          </p:cNvSpPr>
          <p:nvPr>
            <p:ph idx="1"/>
          </p:nvPr>
        </p:nvSpPr>
        <p:spPr>
          <a:xfrm>
            <a:off x="838199" y="1690688"/>
            <a:ext cx="10683706" cy="4935394"/>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To reach a living income smallholder farmers generally need to reach a good productivity level.  Productivity is directly related to cost of production, which influences overall income from a crop.  In many cases smallholder farmers don’t have adequate funds to invest in their farm or access to resources such as </a:t>
            </a:r>
            <a:r>
              <a:rPr lang="en-US" sz="1600" dirty="0">
                <a:latin typeface="+mj-lt"/>
                <a:hlinkClick r:id="rId3" action="ppaction://hlinksldjump"/>
              </a:rPr>
              <a:t>inputs</a:t>
            </a:r>
            <a:r>
              <a:rPr lang="en-US" sz="1600" dirty="0">
                <a:latin typeface="+mj-lt"/>
              </a:rPr>
              <a:t>, </a:t>
            </a:r>
            <a:r>
              <a:rPr lang="en-US" sz="1600" dirty="0">
                <a:latin typeface="+mj-lt"/>
                <a:hlinkClick r:id="rId4" action="ppaction://hlinksldjump"/>
              </a:rPr>
              <a:t>technical assistance</a:t>
            </a:r>
            <a:r>
              <a:rPr lang="en-US" sz="1600" dirty="0">
                <a:latin typeface="+mj-lt"/>
              </a:rPr>
              <a:t> or </a:t>
            </a:r>
            <a:r>
              <a:rPr lang="en-US" sz="1600" dirty="0">
                <a:latin typeface="+mj-lt"/>
                <a:hlinkClick r:id="rId5" action="ppaction://hlinksldjump"/>
              </a:rPr>
              <a:t>financing</a:t>
            </a:r>
            <a:r>
              <a:rPr lang="en-US" sz="1600" dirty="0">
                <a:latin typeface="+mj-lt"/>
              </a:rPr>
              <a:t> needed to increase productivity.  In some contexts, this is further exacerbated by climate change. </a:t>
            </a:r>
            <a:br>
              <a:rPr lang="en-US" sz="2000" dirty="0">
                <a:latin typeface="+mj-lt"/>
              </a:rPr>
            </a:br>
            <a:endParaRPr lang="en-US" sz="2000" b="1" dirty="0">
              <a:latin typeface="+mj-lt"/>
            </a:endParaRPr>
          </a:p>
          <a:p>
            <a:pPr marL="0" indent="0">
              <a:lnSpc>
                <a:spcPct val="100000"/>
              </a:lnSpc>
              <a:buNone/>
            </a:pPr>
            <a:r>
              <a:rPr lang="en-US" sz="2000" b="1" dirty="0"/>
              <a:t>What</a:t>
            </a:r>
          </a:p>
          <a:p>
            <a:pPr marL="0" indent="0">
              <a:lnSpc>
                <a:spcPct val="100000"/>
              </a:lnSpc>
              <a:buNone/>
            </a:pPr>
            <a:r>
              <a:rPr lang="en-US" sz="1600" dirty="0">
                <a:latin typeface="+mj-lt"/>
              </a:rPr>
              <a:t>Increased productivity following good agricultural practices (GAPs) provides farmers with tools and resources that will improve resilience to climate change and increase yield.  Supporting farmers both in building knowledge and changing attitudes around adopting good agricultural practices and linking them with the resources to help them to invest in these practices, can help farmers to achieve ideal yields that will in turn help them to earn a living income. </a:t>
            </a:r>
          </a:p>
        </p:txBody>
      </p:sp>
      <p:sp>
        <p:nvSpPr>
          <p:cNvPr id="4" name="TextBox 3">
            <a:hlinkClick r:id="rId6" action="ppaction://hlinksldjump"/>
            <a:extLst>
              <a:ext uri="{FF2B5EF4-FFF2-40B4-BE49-F238E27FC236}">
                <a16:creationId xmlns:a16="http://schemas.microsoft.com/office/drawing/2014/main" id="{EFC1D8AF-59DF-8C4A-8750-EDAD3411A185}"/>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6" action="ppaction://hlinksldjump"/>
            <a:extLst>
              <a:ext uri="{FF2B5EF4-FFF2-40B4-BE49-F238E27FC236}">
                <a16:creationId xmlns:a16="http://schemas.microsoft.com/office/drawing/2014/main" id="{7F5F4676-6E7F-B84C-A629-C63AE756A275}"/>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3531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F9D2-32A1-2F41-84D0-4B6E4C06FCF4}"/>
              </a:ext>
            </a:extLst>
          </p:cNvPr>
          <p:cNvSpPr>
            <a:spLocks noGrp="1"/>
          </p:cNvSpPr>
          <p:nvPr>
            <p:ph type="title"/>
          </p:nvPr>
        </p:nvSpPr>
        <p:spPr/>
        <p:txBody>
          <a:bodyPr/>
          <a:lstStyle/>
          <a:p>
            <a:r>
              <a:rPr lang="en-US" dirty="0"/>
              <a:t>Productivity Example</a:t>
            </a:r>
          </a:p>
        </p:txBody>
      </p:sp>
      <p:sp>
        <p:nvSpPr>
          <p:cNvPr id="7" name="TextBox 6">
            <a:hlinkClick r:id="rId3" action="ppaction://hlinksldjump"/>
            <a:extLst>
              <a:ext uri="{FF2B5EF4-FFF2-40B4-BE49-F238E27FC236}">
                <a16:creationId xmlns:a16="http://schemas.microsoft.com/office/drawing/2014/main" id="{35733E80-616B-0840-B139-C68F1834EB5F}"/>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8" name="Right Arrow 7">
            <a:hlinkClick r:id="rId3" action="ppaction://hlinksldjump"/>
            <a:extLst>
              <a:ext uri="{FF2B5EF4-FFF2-40B4-BE49-F238E27FC236}">
                <a16:creationId xmlns:a16="http://schemas.microsoft.com/office/drawing/2014/main" id="{6CE62074-7325-6A4D-8BF8-25C927D1187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C7A4317-44DF-AF45-899C-A5ADE680EDC5}"/>
              </a:ext>
            </a:extLst>
          </p:cNvPr>
          <p:cNvSpPr txBox="1"/>
          <p:nvPr/>
        </p:nvSpPr>
        <p:spPr>
          <a:xfrm>
            <a:off x="838200" y="1748910"/>
            <a:ext cx="10515600" cy="3200876"/>
          </a:xfrm>
          <a:prstGeom prst="rect">
            <a:avLst/>
          </a:prstGeom>
          <a:noFill/>
        </p:spPr>
        <p:txBody>
          <a:bodyPr wrap="square" rtlCol="0">
            <a:spAutoFit/>
          </a:bodyPr>
          <a:lstStyle/>
          <a:p>
            <a:r>
              <a:rPr lang="en-US" sz="2000" b="1" dirty="0"/>
              <a:t>IITA’s Stepwise Approach</a:t>
            </a:r>
            <a:br>
              <a:rPr lang="en-US" sz="2000" b="1" dirty="0"/>
            </a:br>
            <a:endParaRPr lang="en-US" sz="2000" b="1" dirty="0"/>
          </a:p>
          <a:p>
            <a:pPr algn="just"/>
            <a:r>
              <a:rPr lang="en-US" dirty="0">
                <a:latin typeface="+mj-lt"/>
              </a:rPr>
              <a:t>Farmers often know the types of practices needed but are unable to invest or unwilling to risk investment in climate smart practices that can increase their productivity. By breaking down the basket of recommended CSA practices into smaller, incremental steps, the IITA team has developed an innovative investment pathway (Stepwise) to make CSA adoption affordable for smallholder coffee farmers. Stepwise is easily adaptable to the varying needs and aspirations of coffee farmers and their agroecological site differences and thus presents a contextually specific set of climate smart practices for each region. Laying out specific practices in a way that factors in the resources and motivations of farmers helps to increase uptake and target company resources more effectively.</a:t>
            </a:r>
          </a:p>
          <a:p>
            <a:endParaRPr lang="en-US" dirty="0"/>
          </a:p>
        </p:txBody>
      </p:sp>
      <p:pic>
        <p:nvPicPr>
          <p:cNvPr id="5" name="Picture 4" descr="A close up of a logo&#10;&#10;Description automatically generated">
            <a:extLst>
              <a:ext uri="{FF2B5EF4-FFF2-40B4-BE49-F238E27FC236}">
                <a16:creationId xmlns:a16="http://schemas.microsoft.com/office/drawing/2014/main" id="{156069C0-9ADE-9245-96BE-F6F1D01A16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8753" b="22854"/>
          <a:stretch/>
        </p:blipFill>
        <p:spPr>
          <a:xfrm>
            <a:off x="8726905" y="584775"/>
            <a:ext cx="2626895" cy="1271246"/>
          </a:xfrm>
          <a:prstGeom prst="rect">
            <a:avLst/>
          </a:prstGeom>
        </p:spPr>
      </p:pic>
    </p:spTree>
    <p:extLst>
      <p:ext uri="{BB962C8B-B14F-4D97-AF65-F5344CB8AC3E}">
        <p14:creationId xmlns:p14="http://schemas.microsoft.com/office/powerpoint/2010/main" val="2635556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44E8-BC25-5940-AE49-CA29C484394C}"/>
              </a:ext>
            </a:extLst>
          </p:cNvPr>
          <p:cNvSpPr>
            <a:spLocks noGrp="1"/>
          </p:cNvSpPr>
          <p:nvPr>
            <p:ph type="title"/>
          </p:nvPr>
        </p:nvSpPr>
        <p:spPr/>
        <p:txBody>
          <a:bodyPr/>
          <a:lstStyle/>
          <a:p>
            <a:r>
              <a:rPr lang="en-US" dirty="0"/>
              <a:t>Social Services &amp; Safety Nets</a:t>
            </a:r>
          </a:p>
        </p:txBody>
      </p:sp>
      <p:sp>
        <p:nvSpPr>
          <p:cNvPr id="3" name="Content Placeholder 2">
            <a:extLst>
              <a:ext uri="{FF2B5EF4-FFF2-40B4-BE49-F238E27FC236}">
                <a16:creationId xmlns:a16="http://schemas.microsoft.com/office/drawing/2014/main" id="{8004F3FF-BE6E-B34A-AAC7-DAE9E849529F}"/>
              </a:ext>
            </a:extLst>
          </p:cNvPr>
          <p:cNvSpPr>
            <a:spLocks noGrp="1"/>
          </p:cNvSpPr>
          <p:nvPr>
            <p:ph idx="1"/>
          </p:nvPr>
        </p:nvSpPr>
        <p:spPr>
          <a:xfrm>
            <a:off x="838200" y="1690688"/>
            <a:ext cx="10515600" cy="4351338"/>
          </a:xfrm>
        </p:spPr>
        <p:txBody>
          <a:bodyPr>
            <a:normAutofit/>
          </a:bodyPr>
          <a:lstStyle/>
          <a:p>
            <a:pPr marL="0" indent="0">
              <a:lnSpc>
                <a:spcPct val="100000"/>
              </a:lnSpc>
              <a:buNone/>
            </a:pPr>
            <a:r>
              <a:rPr lang="en-US" sz="2000" b="1" dirty="0"/>
              <a:t>Why </a:t>
            </a:r>
          </a:p>
          <a:p>
            <a:pPr marL="0" indent="0">
              <a:lnSpc>
                <a:spcPct val="100000"/>
              </a:lnSpc>
              <a:buNone/>
            </a:pPr>
            <a:r>
              <a:rPr lang="en-US" sz="1600" dirty="0">
                <a:latin typeface="+mj-lt"/>
              </a:rPr>
              <a:t>Similar to lowering the cost of living, the provision of social services such as education, healthcare, land tenure and other safety nets provide farmers with resources that build resilience reduce costs and consequently the gap between an actual income and a living income. </a:t>
            </a:r>
            <a:endParaRPr lang="en-US" sz="2000" dirty="0">
              <a:latin typeface="+mj-lt"/>
            </a:endParaRPr>
          </a:p>
          <a:p>
            <a:pPr marL="0" indent="0">
              <a:lnSpc>
                <a:spcPct val="100000"/>
              </a:lnSpc>
              <a:buNone/>
            </a:pPr>
            <a:br>
              <a:rPr lang="en-US" sz="2000" b="1" dirty="0"/>
            </a:br>
            <a:r>
              <a:rPr lang="en-US" sz="2000" b="1" dirty="0"/>
              <a:t>What</a:t>
            </a:r>
          </a:p>
          <a:p>
            <a:pPr marL="0" indent="0">
              <a:lnSpc>
                <a:spcPct val="100000"/>
              </a:lnSpc>
              <a:buNone/>
            </a:pPr>
            <a:r>
              <a:rPr lang="en-US" sz="1600" dirty="0">
                <a:latin typeface="+mj-lt"/>
              </a:rPr>
              <a:t>Work with local governments and NGOs to understand current rules and regulations and the communities’ affordable access to these resources. Where farming families do not have access to basic services, companies may be able to use their influence and resources to help reduce costs and/or increase access. </a:t>
            </a:r>
          </a:p>
        </p:txBody>
      </p:sp>
      <p:sp>
        <p:nvSpPr>
          <p:cNvPr id="4" name="TextBox 3">
            <a:hlinkClick r:id="rId2" action="ppaction://hlinksldjump"/>
            <a:extLst>
              <a:ext uri="{FF2B5EF4-FFF2-40B4-BE49-F238E27FC236}">
                <a16:creationId xmlns:a16="http://schemas.microsoft.com/office/drawing/2014/main" id="{A823DD7A-B289-674F-846F-29921261BC69}"/>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2" action="ppaction://hlinksldjump"/>
            <a:extLst>
              <a:ext uri="{FF2B5EF4-FFF2-40B4-BE49-F238E27FC236}">
                <a16:creationId xmlns:a16="http://schemas.microsoft.com/office/drawing/2014/main" id="{153188DB-732D-BC4C-B569-48E8FA108DEB}"/>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0211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a:extLst>
              <a:ext uri="{FF2B5EF4-FFF2-40B4-BE49-F238E27FC236}">
                <a16:creationId xmlns:a16="http://schemas.microsoft.com/office/drawing/2014/main" id="{87C2BC83-EDB9-AD48-90DB-88617DE86ECA}"/>
              </a:ext>
            </a:extLst>
          </p:cNvPr>
          <p:cNvSpPr/>
          <p:nvPr/>
        </p:nvSpPr>
        <p:spPr>
          <a:xfrm>
            <a:off x="2262252" y="4968727"/>
            <a:ext cx="1643209" cy="1643209"/>
          </a:xfrm>
          <a:prstGeom prst="ellipse">
            <a:avLst/>
          </a:prstGeom>
          <a:solidFill>
            <a:srgbClr val="AFB74D">
              <a:alpha val="25000"/>
            </a:srgbClr>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AEE966D3-A2EB-4D48-A0AC-ED828CDA76B9}"/>
              </a:ext>
            </a:extLst>
          </p:cNvPr>
          <p:cNvSpPr/>
          <p:nvPr/>
        </p:nvSpPr>
        <p:spPr>
          <a:xfrm>
            <a:off x="1654695" y="824348"/>
            <a:ext cx="1643209" cy="1643209"/>
          </a:xfrm>
          <a:prstGeom prst="ellipse">
            <a:avLst/>
          </a:prstGeom>
          <a:solidFill>
            <a:srgbClr val="AFB74D">
              <a:alpha val="25000"/>
            </a:srgbClr>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Graphic 61">
            <a:extLst>
              <a:ext uri="{FF2B5EF4-FFF2-40B4-BE49-F238E27FC236}">
                <a16:creationId xmlns:a16="http://schemas.microsoft.com/office/drawing/2014/main" id="{64CAA5DC-C7B7-4F4D-805C-04441CDEAF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6917" y="831489"/>
            <a:ext cx="996042" cy="996042"/>
          </a:xfrm>
          <a:prstGeom prst="rect">
            <a:avLst/>
          </a:prstGeom>
        </p:spPr>
      </p:pic>
      <p:pic>
        <p:nvPicPr>
          <p:cNvPr id="75" name="Graphic 74">
            <a:extLst>
              <a:ext uri="{FF2B5EF4-FFF2-40B4-BE49-F238E27FC236}">
                <a16:creationId xmlns:a16="http://schemas.microsoft.com/office/drawing/2014/main" id="{7E9186D8-14E8-9940-8E41-A8FA704255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8240" y="1200631"/>
            <a:ext cx="996042" cy="996042"/>
          </a:xfrm>
          <a:prstGeom prst="rect">
            <a:avLst/>
          </a:prstGeom>
        </p:spPr>
      </p:pic>
      <p:sp>
        <p:nvSpPr>
          <p:cNvPr id="63" name="Oval 62">
            <a:extLst>
              <a:ext uri="{FF2B5EF4-FFF2-40B4-BE49-F238E27FC236}">
                <a16:creationId xmlns:a16="http://schemas.microsoft.com/office/drawing/2014/main" id="{FF5B0650-5B10-054E-B446-F91AF722A99A}"/>
              </a:ext>
            </a:extLst>
          </p:cNvPr>
          <p:cNvSpPr/>
          <p:nvPr/>
        </p:nvSpPr>
        <p:spPr>
          <a:xfrm>
            <a:off x="9383581" y="847965"/>
            <a:ext cx="1643209" cy="1643209"/>
          </a:xfrm>
          <a:prstGeom prst="ellipse">
            <a:avLst/>
          </a:prstGeom>
          <a:no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Graphic 67">
            <a:extLst>
              <a:ext uri="{FF2B5EF4-FFF2-40B4-BE49-F238E27FC236}">
                <a16:creationId xmlns:a16="http://schemas.microsoft.com/office/drawing/2014/main" id="{362BF213-913A-5B47-BBBC-1BFE5604D5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3717" y="1133193"/>
            <a:ext cx="1080310" cy="1036834"/>
          </a:xfrm>
          <a:prstGeom prst="rect">
            <a:avLst/>
          </a:prstGeom>
        </p:spPr>
      </p:pic>
      <p:sp>
        <p:nvSpPr>
          <p:cNvPr id="64" name="Oval 63">
            <a:extLst>
              <a:ext uri="{FF2B5EF4-FFF2-40B4-BE49-F238E27FC236}">
                <a16:creationId xmlns:a16="http://schemas.microsoft.com/office/drawing/2014/main" id="{189188F3-DB00-ED42-A629-338BBD55723C}"/>
              </a:ext>
            </a:extLst>
          </p:cNvPr>
          <p:cNvSpPr/>
          <p:nvPr/>
        </p:nvSpPr>
        <p:spPr>
          <a:xfrm>
            <a:off x="8638160" y="4670500"/>
            <a:ext cx="1643209" cy="1643209"/>
          </a:xfrm>
          <a:prstGeom prst="ellipse">
            <a:avLst/>
          </a:prstGeom>
          <a:no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880D7BB6-F559-CA45-B65E-3B1F8A10BEC1}"/>
              </a:ext>
            </a:extLst>
          </p:cNvPr>
          <p:cNvSpPr/>
          <p:nvPr/>
        </p:nvSpPr>
        <p:spPr>
          <a:xfrm>
            <a:off x="3605550" y="815462"/>
            <a:ext cx="5128109" cy="5128109"/>
          </a:xfrm>
          <a:prstGeom prst="ellipse">
            <a:avLst/>
          </a:prstGeom>
          <a:noFill/>
          <a:ln w="57150">
            <a:solidFill>
              <a:srgbClr val="AFB74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D9C5871B-2B47-C449-9712-B9C28A899A37}"/>
              </a:ext>
            </a:extLst>
          </p:cNvPr>
          <p:cNvSpPr/>
          <p:nvPr/>
        </p:nvSpPr>
        <p:spPr>
          <a:xfrm>
            <a:off x="6729610" y="5210856"/>
            <a:ext cx="504040" cy="641685"/>
          </a:xfrm>
          <a:custGeom>
            <a:avLst/>
            <a:gdLst>
              <a:gd name="connsiteX0" fmla="*/ 0 w 549451"/>
              <a:gd name="connsiteY0" fmla="*/ 139899 h 699497"/>
              <a:gd name="connsiteX1" fmla="*/ 274726 w 549451"/>
              <a:gd name="connsiteY1" fmla="*/ 139899 h 699497"/>
              <a:gd name="connsiteX2" fmla="*/ 274726 w 549451"/>
              <a:gd name="connsiteY2" fmla="*/ 0 h 699497"/>
              <a:gd name="connsiteX3" fmla="*/ 549451 w 549451"/>
              <a:gd name="connsiteY3" fmla="*/ 349749 h 699497"/>
              <a:gd name="connsiteX4" fmla="*/ 274726 w 549451"/>
              <a:gd name="connsiteY4" fmla="*/ 699497 h 699497"/>
              <a:gd name="connsiteX5" fmla="*/ 274726 w 549451"/>
              <a:gd name="connsiteY5" fmla="*/ 559598 h 699497"/>
              <a:gd name="connsiteX6" fmla="*/ 0 w 549451"/>
              <a:gd name="connsiteY6" fmla="*/ 559598 h 699497"/>
              <a:gd name="connsiteX7" fmla="*/ 0 w 549451"/>
              <a:gd name="connsiteY7" fmla="*/ 139899 h 69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451" h="699497">
                <a:moveTo>
                  <a:pt x="549451" y="559598"/>
                </a:moveTo>
                <a:lnTo>
                  <a:pt x="274725" y="559598"/>
                </a:lnTo>
                <a:lnTo>
                  <a:pt x="274725" y="699497"/>
                </a:lnTo>
                <a:lnTo>
                  <a:pt x="0" y="349748"/>
                </a:lnTo>
                <a:lnTo>
                  <a:pt x="274725" y="0"/>
                </a:lnTo>
                <a:lnTo>
                  <a:pt x="274725" y="139899"/>
                </a:lnTo>
                <a:lnTo>
                  <a:pt x="549451" y="139899"/>
                </a:lnTo>
                <a:lnTo>
                  <a:pt x="549451" y="559598"/>
                </a:lnTo>
                <a:close/>
              </a:path>
            </a:pathLst>
          </a:custGeom>
          <a:solidFill>
            <a:srgbClr val="AFB74D">
              <a:alpha val="5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4835" tIns="139900" rIns="1" bIns="139899"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21" name="TextBox 20">
            <a:extLst>
              <a:ext uri="{FF2B5EF4-FFF2-40B4-BE49-F238E27FC236}">
                <a16:creationId xmlns:a16="http://schemas.microsoft.com/office/drawing/2014/main" id="{93E0EF84-C834-344C-9359-3D1E206B22DD}"/>
              </a:ext>
            </a:extLst>
          </p:cNvPr>
          <p:cNvSpPr txBox="1"/>
          <p:nvPr/>
        </p:nvSpPr>
        <p:spPr>
          <a:xfrm>
            <a:off x="8854857" y="-1304693"/>
            <a:ext cx="2805332" cy="1077218"/>
          </a:xfrm>
          <a:prstGeom prst="rect">
            <a:avLst/>
          </a:prstGeom>
          <a:noFill/>
        </p:spPr>
        <p:txBody>
          <a:bodyPr wrap="square" rtlCol="0">
            <a:spAutoFit/>
          </a:bodyPr>
          <a:lstStyle/>
          <a:p>
            <a:r>
              <a:rPr lang="en-US" sz="1600" i="1" dirty="0"/>
              <a:t>Find Materiality, Benchmarking &amp; Actual Incomes in the Living Income Toolkit “Prepare for Action”</a:t>
            </a:r>
          </a:p>
        </p:txBody>
      </p:sp>
      <p:sp>
        <p:nvSpPr>
          <p:cNvPr id="15" name="TextBox 14">
            <a:extLst>
              <a:ext uri="{FF2B5EF4-FFF2-40B4-BE49-F238E27FC236}">
                <a16:creationId xmlns:a16="http://schemas.microsoft.com/office/drawing/2014/main" id="{F9B8C90B-04D7-1144-9C3D-52A153A385F5}"/>
              </a:ext>
            </a:extLst>
          </p:cNvPr>
          <p:cNvSpPr txBox="1"/>
          <p:nvPr/>
        </p:nvSpPr>
        <p:spPr>
          <a:xfrm>
            <a:off x="505700" y="3406850"/>
            <a:ext cx="1720602" cy="830997"/>
          </a:xfrm>
          <a:prstGeom prst="rect">
            <a:avLst/>
          </a:prstGeom>
          <a:noFill/>
        </p:spPr>
        <p:txBody>
          <a:bodyPr wrap="square" rtlCol="0">
            <a:spAutoFit/>
          </a:bodyPr>
          <a:lstStyle/>
          <a:p>
            <a:pPr algn="ctr"/>
            <a:r>
              <a:rPr lang="en-US" sz="1600" dirty="0">
                <a:solidFill>
                  <a:schemeClr val="accent6">
                    <a:lumMod val="75000"/>
                  </a:schemeClr>
                </a:solidFill>
              </a:rPr>
              <a:t>Measurement &amp; Evaluation informs strategy re-design</a:t>
            </a:r>
          </a:p>
        </p:txBody>
      </p:sp>
      <p:sp>
        <p:nvSpPr>
          <p:cNvPr id="45" name="Arc 44">
            <a:extLst>
              <a:ext uri="{FF2B5EF4-FFF2-40B4-BE49-F238E27FC236}">
                <a16:creationId xmlns:a16="http://schemas.microsoft.com/office/drawing/2014/main" id="{F57E69AA-63FB-E748-ADEF-2323E2B6FE4E}"/>
              </a:ext>
            </a:extLst>
          </p:cNvPr>
          <p:cNvSpPr/>
          <p:nvPr/>
        </p:nvSpPr>
        <p:spPr>
          <a:xfrm rot="12133528">
            <a:off x="2393172" y="2070354"/>
            <a:ext cx="2810142" cy="2700580"/>
          </a:xfrm>
          <a:prstGeom prst="arc">
            <a:avLst>
              <a:gd name="adj1" fmla="val 16200000"/>
              <a:gd name="adj2" fmla="val 10033"/>
            </a:avLst>
          </a:prstGeom>
          <a:ln w="63500">
            <a:solidFill>
              <a:srgbClr val="AFB74D">
                <a:alpha val="50000"/>
              </a:srgbClr>
            </a:solidFill>
            <a:prstDash val="sysDot"/>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Oval 46">
            <a:extLst>
              <a:ext uri="{FF2B5EF4-FFF2-40B4-BE49-F238E27FC236}">
                <a16:creationId xmlns:a16="http://schemas.microsoft.com/office/drawing/2014/main" id="{471494D6-1C2D-F64D-B0CA-8243C44B8BEC}"/>
              </a:ext>
            </a:extLst>
          </p:cNvPr>
          <p:cNvSpPr/>
          <p:nvPr/>
        </p:nvSpPr>
        <p:spPr>
          <a:xfrm>
            <a:off x="2650232" y="1272146"/>
            <a:ext cx="2333783" cy="2438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E0F3C016-59D4-D64D-8BE8-0DBDA0D675B5}"/>
              </a:ext>
            </a:extLst>
          </p:cNvPr>
          <p:cNvSpPr/>
          <p:nvPr/>
        </p:nvSpPr>
        <p:spPr>
          <a:xfrm>
            <a:off x="2757690" y="1393669"/>
            <a:ext cx="2164412" cy="2164412"/>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0100">
              <a:lnSpc>
                <a:spcPct val="90000"/>
              </a:lnSpc>
              <a:spcBef>
                <a:spcPct val="0"/>
              </a:spcBef>
              <a:spcAft>
                <a:spcPct val="35000"/>
              </a:spcAft>
            </a:pPr>
            <a:endParaRPr lang="en-US" sz="2000" b="1" dirty="0"/>
          </a:p>
          <a:p>
            <a:pPr lvl="0" algn="ctr" defTabSz="800100">
              <a:lnSpc>
                <a:spcPct val="90000"/>
              </a:lnSpc>
              <a:spcBef>
                <a:spcPct val="0"/>
              </a:spcBef>
              <a:spcAft>
                <a:spcPct val="35000"/>
              </a:spcAft>
            </a:pPr>
            <a:r>
              <a:rPr lang="en-US" sz="2000" b="1" dirty="0"/>
              <a:t>Measurement &amp; Evaluation</a:t>
            </a:r>
          </a:p>
          <a:p>
            <a:pPr lvl="0" algn="ctr" defTabSz="800100">
              <a:lnSpc>
                <a:spcPct val="90000"/>
              </a:lnSpc>
              <a:spcBef>
                <a:spcPct val="0"/>
              </a:spcBef>
              <a:spcAft>
                <a:spcPct val="35000"/>
              </a:spcAft>
            </a:pPr>
            <a:r>
              <a:rPr lang="en-US" sz="1600" dirty="0"/>
              <a:t>Are strategies working?</a:t>
            </a:r>
          </a:p>
          <a:p>
            <a:pPr algn="ctr"/>
            <a:endParaRPr lang="en-US" dirty="0"/>
          </a:p>
        </p:txBody>
      </p:sp>
      <p:sp>
        <p:nvSpPr>
          <p:cNvPr id="48" name="Oval 47">
            <a:extLst>
              <a:ext uri="{FF2B5EF4-FFF2-40B4-BE49-F238E27FC236}">
                <a16:creationId xmlns:a16="http://schemas.microsoft.com/office/drawing/2014/main" id="{1BEA4278-2AF4-7F4E-99BC-6EF7134AD324}"/>
              </a:ext>
            </a:extLst>
          </p:cNvPr>
          <p:cNvSpPr/>
          <p:nvPr/>
        </p:nvSpPr>
        <p:spPr>
          <a:xfrm>
            <a:off x="3383894" y="4021030"/>
            <a:ext cx="2433317" cy="2366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B5601D2-F2DF-B24F-8F00-EA02E104C2B3}"/>
              </a:ext>
            </a:extLst>
          </p:cNvPr>
          <p:cNvSpPr/>
          <p:nvPr/>
        </p:nvSpPr>
        <p:spPr>
          <a:xfrm>
            <a:off x="3517215" y="4080287"/>
            <a:ext cx="2164412" cy="2164412"/>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0100">
              <a:lnSpc>
                <a:spcPct val="90000"/>
              </a:lnSpc>
              <a:spcBef>
                <a:spcPct val="0"/>
              </a:spcBef>
              <a:spcAft>
                <a:spcPct val="35000"/>
              </a:spcAft>
            </a:pPr>
            <a:endParaRPr lang="en-US" sz="1900" b="1" dirty="0"/>
          </a:p>
          <a:p>
            <a:pPr lvl="0" algn="ctr" defTabSz="800100">
              <a:lnSpc>
                <a:spcPct val="90000"/>
              </a:lnSpc>
              <a:spcBef>
                <a:spcPct val="0"/>
              </a:spcBef>
              <a:spcAft>
                <a:spcPct val="35000"/>
              </a:spcAft>
            </a:pPr>
            <a:r>
              <a:rPr lang="en-US" b="1" dirty="0"/>
              <a:t>Strategy Development &amp; Implementation</a:t>
            </a:r>
          </a:p>
          <a:p>
            <a:pPr lvl="0" algn="ctr" defTabSz="800100">
              <a:lnSpc>
                <a:spcPct val="90000"/>
              </a:lnSpc>
              <a:spcBef>
                <a:spcPct val="0"/>
              </a:spcBef>
              <a:spcAft>
                <a:spcPct val="35000"/>
              </a:spcAft>
            </a:pPr>
            <a:r>
              <a:rPr lang="en-US" sz="1600" dirty="0"/>
              <a:t>What strategies will you use to ”close the gap”?</a:t>
            </a:r>
          </a:p>
          <a:p>
            <a:pPr algn="ctr"/>
            <a:endParaRPr lang="en-US" dirty="0"/>
          </a:p>
        </p:txBody>
      </p:sp>
      <p:sp>
        <p:nvSpPr>
          <p:cNvPr id="49" name="Oval 48">
            <a:extLst>
              <a:ext uri="{FF2B5EF4-FFF2-40B4-BE49-F238E27FC236}">
                <a16:creationId xmlns:a16="http://schemas.microsoft.com/office/drawing/2014/main" id="{D46D19C6-037C-E44B-8107-3FC381901994}"/>
              </a:ext>
            </a:extLst>
          </p:cNvPr>
          <p:cNvSpPr/>
          <p:nvPr/>
        </p:nvSpPr>
        <p:spPr>
          <a:xfrm>
            <a:off x="4933825" y="48008"/>
            <a:ext cx="2416745" cy="24716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089336B8-6F9C-D14D-B3D2-4F3E9D9E9824}"/>
              </a:ext>
            </a:extLst>
          </p:cNvPr>
          <p:cNvSpPr/>
          <p:nvPr/>
        </p:nvSpPr>
        <p:spPr>
          <a:xfrm>
            <a:off x="7026061" y="1272147"/>
            <a:ext cx="2744029" cy="2550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07764CD4-8E12-9E4C-AAE0-88AB1DAE173B}"/>
              </a:ext>
            </a:extLst>
          </p:cNvPr>
          <p:cNvSpPr/>
          <p:nvPr/>
        </p:nvSpPr>
        <p:spPr>
          <a:xfrm>
            <a:off x="6435323" y="4041011"/>
            <a:ext cx="2433317" cy="26289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0465E7A5-389F-8343-B688-078C4A24468F}"/>
              </a:ext>
            </a:extLst>
          </p:cNvPr>
          <p:cNvSpPr/>
          <p:nvPr/>
        </p:nvSpPr>
        <p:spPr>
          <a:xfrm>
            <a:off x="5087784" y="319834"/>
            <a:ext cx="2233398" cy="2233398"/>
          </a:xfrm>
          <a:prstGeom prst="ellipse">
            <a:avLst/>
          </a:prstGeom>
          <a:solidFill>
            <a:srgbClr val="5482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89000">
              <a:lnSpc>
                <a:spcPct val="90000"/>
              </a:lnSpc>
              <a:spcBef>
                <a:spcPct val="0"/>
              </a:spcBef>
            </a:pPr>
            <a:endParaRPr lang="en-US" sz="2800" b="1" dirty="0"/>
          </a:p>
          <a:p>
            <a:pPr lvl="0" algn="ctr" defTabSz="889000">
              <a:lnSpc>
                <a:spcPct val="90000"/>
              </a:lnSpc>
              <a:spcBef>
                <a:spcPct val="0"/>
              </a:spcBef>
            </a:pPr>
            <a:r>
              <a:rPr lang="en-US" sz="2000" b="1" dirty="0"/>
              <a:t>Materiality</a:t>
            </a:r>
            <a:endParaRPr lang="en-US" sz="2000" dirty="0"/>
          </a:p>
          <a:p>
            <a:pPr lvl="0" algn="ctr" defTabSz="889000">
              <a:lnSpc>
                <a:spcPct val="90000"/>
              </a:lnSpc>
              <a:spcBef>
                <a:spcPct val="0"/>
              </a:spcBef>
              <a:spcAft>
                <a:spcPct val="35000"/>
              </a:spcAft>
            </a:pPr>
            <a:br>
              <a:rPr lang="en-US" sz="1600" dirty="0"/>
            </a:br>
            <a:r>
              <a:rPr lang="en-US" sz="1600" dirty="0"/>
              <a:t>What raw materials will you focus on and in what location(s)?</a:t>
            </a:r>
          </a:p>
          <a:p>
            <a:pPr algn="ctr"/>
            <a:endParaRPr lang="en-US" dirty="0"/>
          </a:p>
        </p:txBody>
      </p:sp>
      <p:sp>
        <p:nvSpPr>
          <p:cNvPr id="22" name="Oval 21">
            <a:extLst>
              <a:ext uri="{FF2B5EF4-FFF2-40B4-BE49-F238E27FC236}">
                <a16:creationId xmlns:a16="http://schemas.microsoft.com/office/drawing/2014/main" id="{44776EE5-D713-2A4E-84D3-A9B6FA16199B}"/>
              </a:ext>
            </a:extLst>
          </p:cNvPr>
          <p:cNvSpPr/>
          <p:nvPr/>
        </p:nvSpPr>
        <p:spPr>
          <a:xfrm>
            <a:off x="7455580" y="1459192"/>
            <a:ext cx="2233397" cy="2233397"/>
          </a:xfrm>
          <a:prstGeom prst="ellipse">
            <a:avLst/>
          </a:prstGeom>
          <a:solidFill>
            <a:srgbClr val="5482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0100">
              <a:lnSpc>
                <a:spcPct val="90000"/>
              </a:lnSpc>
              <a:spcBef>
                <a:spcPct val="0"/>
              </a:spcBef>
              <a:spcAft>
                <a:spcPct val="35000"/>
              </a:spcAft>
            </a:pPr>
            <a:endParaRPr lang="en-US" b="1" dirty="0"/>
          </a:p>
          <a:p>
            <a:pPr lvl="0" algn="ctr" defTabSz="800100">
              <a:lnSpc>
                <a:spcPct val="90000"/>
              </a:lnSpc>
              <a:spcBef>
                <a:spcPct val="0"/>
              </a:spcBef>
              <a:spcAft>
                <a:spcPct val="35000"/>
              </a:spcAft>
            </a:pPr>
            <a:r>
              <a:rPr lang="en-US" b="1" dirty="0"/>
              <a:t>Benchmarking</a:t>
            </a:r>
          </a:p>
          <a:p>
            <a:pPr lvl="0" algn="ctr" defTabSz="800100">
              <a:lnSpc>
                <a:spcPct val="90000"/>
              </a:lnSpc>
              <a:spcBef>
                <a:spcPct val="0"/>
              </a:spcBef>
              <a:spcAft>
                <a:spcPct val="35000"/>
              </a:spcAft>
            </a:pPr>
            <a:r>
              <a:rPr lang="en-US" sz="1600" dirty="0"/>
              <a:t>Is there a benchmark for the location(s)?</a:t>
            </a:r>
          </a:p>
          <a:p>
            <a:pPr algn="ctr"/>
            <a:endParaRPr lang="en-US" dirty="0"/>
          </a:p>
        </p:txBody>
      </p:sp>
      <p:sp>
        <p:nvSpPr>
          <p:cNvPr id="23" name="Oval 22">
            <a:extLst>
              <a:ext uri="{FF2B5EF4-FFF2-40B4-BE49-F238E27FC236}">
                <a16:creationId xmlns:a16="http://schemas.microsoft.com/office/drawing/2014/main" id="{8E9F212F-B24F-004C-9614-2940F9189593}"/>
              </a:ext>
            </a:extLst>
          </p:cNvPr>
          <p:cNvSpPr/>
          <p:nvPr/>
        </p:nvSpPr>
        <p:spPr>
          <a:xfrm>
            <a:off x="6543335" y="4285689"/>
            <a:ext cx="2233398" cy="2233398"/>
          </a:xfrm>
          <a:prstGeom prst="ellipse">
            <a:avLst/>
          </a:prstGeom>
          <a:solidFill>
            <a:srgbClr val="5482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defTabSz="800100">
              <a:lnSpc>
                <a:spcPct val="90000"/>
              </a:lnSpc>
              <a:spcBef>
                <a:spcPct val="0"/>
              </a:spcBef>
              <a:spcAft>
                <a:spcPct val="35000"/>
              </a:spcAft>
            </a:pPr>
            <a:endParaRPr lang="en-US" sz="2000" b="1" dirty="0"/>
          </a:p>
          <a:p>
            <a:pPr lvl="0" algn="ctr" defTabSz="800100">
              <a:lnSpc>
                <a:spcPct val="90000"/>
              </a:lnSpc>
              <a:spcBef>
                <a:spcPct val="0"/>
              </a:spcBef>
              <a:spcAft>
                <a:spcPct val="35000"/>
              </a:spcAft>
            </a:pPr>
            <a:r>
              <a:rPr lang="en-US" sz="2000" b="1" dirty="0"/>
              <a:t>Actual Incomes</a:t>
            </a:r>
          </a:p>
          <a:p>
            <a:pPr lvl="0" algn="ctr" defTabSz="800100">
              <a:lnSpc>
                <a:spcPct val="90000"/>
              </a:lnSpc>
              <a:spcBef>
                <a:spcPct val="0"/>
              </a:spcBef>
              <a:spcAft>
                <a:spcPct val="35000"/>
              </a:spcAft>
            </a:pPr>
            <a:r>
              <a:rPr lang="en-US" sz="1600" dirty="0"/>
              <a:t>Do you know farmers’ actual incomes?</a:t>
            </a:r>
          </a:p>
          <a:p>
            <a:pPr algn="ctr"/>
            <a:endParaRPr lang="en-US" dirty="0"/>
          </a:p>
        </p:txBody>
      </p:sp>
      <p:sp>
        <p:nvSpPr>
          <p:cNvPr id="56" name="Triangle 55">
            <a:extLst>
              <a:ext uri="{FF2B5EF4-FFF2-40B4-BE49-F238E27FC236}">
                <a16:creationId xmlns:a16="http://schemas.microsoft.com/office/drawing/2014/main" id="{BD7AE48F-BEBD-134B-9C31-18681737C2E3}"/>
              </a:ext>
            </a:extLst>
          </p:cNvPr>
          <p:cNvSpPr/>
          <p:nvPr/>
        </p:nvSpPr>
        <p:spPr>
          <a:xfrm rot="8150892">
            <a:off x="7758430" y="1308458"/>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3B3DCC6E-42D7-F140-A53F-AFCE070F889E}"/>
              </a:ext>
            </a:extLst>
          </p:cNvPr>
          <p:cNvSpPr/>
          <p:nvPr/>
        </p:nvSpPr>
        <p:spPr>
          <a:xfrm rot="12449144">
            <a:off x="8446032" y="4283548"/>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6F107A87-6699-2E44-91C3-49D1E386DE11}"/>
              </a:ext>
            </a:extLst>
          </p:cNvPr>
          <p:cNvSpPr/>
          <p:nvPr/>
        </p:nvSpPr>
        <p:spPr>
          <a:xfrm rot="16525224">
            <a:off x="5596007" y="5772531"/>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12047231-B19E-FA4F-8386-EB4E15B315FF}"/>
              </a:ext>
            </a:extLst>
          </p:cNvPr>
          <p:cNvSpPr/>
          <p:nvPr/>
        </p:nvSpPr>
        <p:spPr>
          <a:xfrm rot="21053075">
            <a:off x="3555544" y="3602570"/>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7F9D53D8-415D-3641-919E-12ACD3E98A0E}"/>
              </a:ext>
            </a:extLst>
          </p:cNvPr>
          <p:cNvSpPr/>
          <p:nvPr/>
        </p:nvSpPr>
        <p:spPr>
          <a:xfrm rot="4132336">
            <a:off x="4862735" y="1011779"/>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Graphic 65">
            <a:extLst>
              <a:ext uri="{FF2B5EF4-FFF2-40B4-BE49-F238E27FC236}">
                <a16:creationId xmlns:a16="http://schemas.microsoft.com/office/drawing/2014/main" id="{32E79620-D2B6-984C-9DA5-0BBBC6E821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4860" y="4767564"/>
            <a:ext cx="1269648" cy="1269648"/>
          </a:xfrm>
          <a:prstGeom prst="rect">
            <a:avLst/>
          </a:prstGeom>
        </p:spPr>
      </p:pic>
      <p:pic>
        <p:nvPicPr>
          <p:cNvPr id="72" name="Graphic 71">
            <a:extLst>
              <a:ext uri="{FF2B5EF4-FFF2-40B4-BE49-F238E27FC236}">
                <a16:creationId xmlns:a16="http://schemas.microsoft.com/office/drawing/2014/main" id="{A74CB530-2818-2645-9B22-80AC9D7183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40342" y="5362610"/>
            <a:ext cx="884089" cy="884089"/>
          </a:xfrm>
          <a:prstGeom prst="rect">
            <a:avLst/>
          </a:prstGeom>
        </p:spPr>
      </p:pic>
      <p:sp>
        <p:nvSpPr>
          <p:cNvPr id="31" name="TextBox 30">
            <a:extLst>
              <a:ext uri="{FF2B5EF4-FFF2-40B4-BE49-F238E27FC236}">
                <a16:creationId xmlns:a16="http://schemas.microsoft.com/office/drawing/2014/main" id="{7FA8A6B1-93BE-0441-9649-DF9FCBBB982B}"/>
              </a:ext>
            </a:extLst>
          </p:cNvPr>
          <p:cNvSpPr txBox="1"/>
          <p:nvPr/>
        </p:nvSpPr>
        <p:spPr>
          <a:xfrm>
            <a:off x="9904488" y="2886495"/>
            <a:ext cx="1643209" cy="1569660"/>
          </a:xfrm>
          <a:prstGeom prst="rect">
            <a:avLst/>
          </a:prstGeom>
          <a:noFill/>
        </p:spPr>
        <p:txBody>
          <a:bodyPr wrap="square" rtlCol="0">
            <a:spAutoFit/>
          </a:bodyPr>
          <a:lstStyle/>
          <a:p>
            <a:r>
              <a:rPr lang="en-US" sz="1600" i="1" dirty="0">
                <a:solidFill>
                  <a:schemeClr val="accent6">
                    <a:lumMod val="75000"/>
                  </a:schemeClr>
                </a:solidFill>
              </a:rPr>
              <a:t>Find Materiality, Benchmarking &amp; Actual Incomes in the Living Income Toolkit “Prepare for Action”</a:t>
            </a:r>
          </a:p>
        </p:txBody>
      </p:sp>
    </p:spTree>
    <p:extLst>
      <p:ext uri="{BB962C8B-B14F-4D97-AF65-F5344CB8AC3E}">
        <p14:creationId xmlns:p14="http://schemas.microsoft.com/office/powerpoint/2010/main" val="606699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72C8-EB25-7D46-8793-1BC5343155CD}"/>
              </a:ext>
            </a:extLst>
          </p:cNvPr>
          <p:cNvSpPr>
            <a:spLocks noGrp="1"/>
          </p:cNvSpPr>
          <p:nvPr>
            <p:ph type="title"/>
          </p:nvPr>
        </p:nvSpPr>
        <p:spPr/>
        <p:txBody>
          <a:bodyPr/>
          <a:lstStyle/>
          <a:p>
            <a:r>
              <a:rPr lang="en-US" dirty="0"/>
              <a:t>Social Services &amp; Safety Nets</a:t>
            </a:r>
          </a:p>
        </p:txBody>
      </p:sp>
      <p:sp>
        <p:nvSpPr>
          <p:cNvPr id="3" name="Content Placeholder 2">
            <a:extLst>
              <a:ext uri="{FF2B5EF4-FFF2-40B4-BE49-F238E27FC236}">
                <a16:creationId xmlns:a16="http://schemas.microsoft.com/office/drawing/2014/main" id="{0E9CFE2F-769D-4F41-B35E-DBFF478C8703}"/>
              </a:ext>
            </a:extLst>
          </p:cNvPr>
          <p:cNvSpPr>
            <a:spLocks noGrp="1"/>
          </p:cNvSpPr>
          <p:nvPr>
            <p:ph idx="1"/>
          </p:nvPr>
        </p:nvSpPr>
        <p:spPr>
          <a:xfrm>
            <a:off x="838200" y="1825624"/>
            <a:ext cx="10515600" cy="5473533"/>
          </a:xfrm>
        </p:spPr>
        <p:txBody>
          <a:bodyPr>
            <a:normAutofit/>
          </a:bodyPr>
          <a:lstStyle/>
          <a:p>
            <a:pPr marL="0" indent="0">
              <a:lnSpc>
                <a:spcPct val="100000"/>
              </a:lnSpc>
              <a:buNone/>
            </a:pPr>
            <a:r>
              <a:rPr lang="en-US" sz="2000" b="1" dirty="0"/>
              <a:t>Vanilla for Change</a:t>
            </a:r>
          </a:p>
          <a:p>
            <a:pPr marL="0" indent="0" algn="just">
              <a:lnSpc>
                <a:spcPct val="100000"/>
              </a:lnSpc>
              <a:buNone/>
            </a:pPr>
            <a:r>
              <a:rPr lang="en-US" sz="1800" dirty="0">
                <a:latin typeface="+mj-lt"/>
              </a:rPr>
              <a:t>In 2019 Unilever’s brand Wall’s launched the “Vanilla for Change” campaign. With this campaign, Unilever and its partners Save the Children, ME to WE and Symrise are helping families earn a sustainable living from vanilla farming, by improving resilience and empowering young people with skills and training. </a:t>
            </a:r>
            <a:r>
              <a:rPr lang="en-US" sz="1800" dirty="0" err="1">
                <a:latin typeface="+mj-lt"/>
              </a:rPr>
              <a:t>Programme</a:t>
            </a:r>
            <a:r>
              <a:rPr lang="en-US" sz="1800" dirty="0">
                <a:latin typeface="+mj-lt"/>
              </a:rPr>
              <a:t> activities have positively impacted over 40,000 people across 76 villages – including over 18,000 boys and girls who are benefiting from access to healthcare, education and training.</a:t>
            </a:r>
          </a:p>
        </p:txBody>
      </p:sp>
      <p:sp>
        <p:nvSpPr>
          <p:cNvPr id="4" name="TextBox 3">
            <a:hlinkClick r:id="rId3" action="ppaction://hlinksldjump"/>
            <a:extLst>
              <a:ext uri="{FF2B5EF4-FFF2-40B4-BE49-F238E27FC236}">
                <a16:creationId xmlns:a16="http://schemas.microsoft.com/office/drawing/2014/main" id="{FE887135-5DA8-1D41-A03C-486D67AA1751}"/>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90ACA9C4-F1E4-F44E-A59A-4064CEA24417}"/>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3963F16C-C152-CA4E-8EA7-EA80B54105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6317" y="584775"/>
            <a:ext cx="1094885" cy="1094885"/>
          </a:xfrm>
          <a:prstGeom prst="rect">
            <a:avLst/>
          </a:prstGeom>
        </p:spPr>
      </p:pic>
      <p:pic>
        <p:nvPicPr>
          <p:cNvPr id="8" name="Picture 7" descr="A picture containing food, glass&#10;&#10;Description automatically generated">
            <a:extLst>
              <a:ext uri="{FF2B5EF4-FFF2-40B4-BE49-F238E27FC236}">
                <a16:creationId xmlns:a16="http://schemas.microsoft.com/office/drawing/2014/main" id="{4D18234B-5A94-3542-9E59-9685039622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615" r="23499"/>
          <a:stretch/>
        </p:blipFill>
        <p:spPr>
          <a:xfrm>
            <a:off x="8970380" y="584775"/>
            <a:ext cx="937549" cy="1155700"/>
          </a:xfrm>
          <a:prstGeom prst="rect">
            <a:avLst/>
          </a:prstGeom>
        </p:spPr>
      </p:pic>
    </p:spTree>
    <p:extLst>
      <p:ext uri="{BB962C8B-B14F-4D97-AF65-F5344CB8AC3E}">
        <p14:creationId xmlns:p14="http://schemas.microsoft.com/office/powerpoint/2010/main" val="54392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6C53-03E1-E243-B2AC-4B94C72329FE}"/>
              </a:ext>
            </a:extLst>
          </p:cNvPr>
          <p:cNvSpPr>
            <a:spLocks noGrp="1"/>
          </p:cNvSpPr>
          <p:nvPr>
            <p:ph type="title"/>
          </p:nvPr>
        </p:nvSpPr>
        <p:spPr/>
        <p:txBody>
          <a:bodyPr/>
          <a:lstStyle/>
          <a:p>
            <a:r>
              <a:rPr lang="en-US" dirty="0"/>
              <a:t>Access to Finance/Economic Empowerment</a:t>
            </a:r>
          </a:p>
        </p:txBody>
      </p:sp>
      <p:sp>
        <p:nvSpPr>
          <p:cNvPr id="3" name="Content Placeholder 2">
            <a:extLst>
              <a:ext uri="{FF2B5EF4-FFF2-40B4-BE49-F238E27FC236}">
                <a16:creationId xmlns:a16="http://schemas.microsoft.com/office/drawing/2014/main" id="{6F719D21-CBB2-0D4E-B693-CA268B1AFBA3}"/>
              </a:ext>
            </a:extLst>
          </p:cNvPr>
          <p:cNvSpPr>
            <a:spLocks noGrp="1"/>
          </p:cNvSpPr>
          <p:nvPr>
            <p:ph idx="1"/>
          </p:nvPr>
        </p:nvSpPr>
        <p:spPr>
          <a:xfrm>
            <a:off x="838200" y="1558730"/>
            <a:ext cx="11077333" cy="4351338"/>
          </a:xfrm>
        </p:spPr>
        <p:txBody>
          <a:bodyPr>
            <a:noAutofit/>
          </a:bodyPr>
          <a:lstStyle/>
          <a:p>
            <a:pPr marL="0" indent="0" algn="just">
              <a:lnSpc>
                <a:spcPct val="100000"/>
              </a:lnSpc>
              <a:buNone/>
            </a:pPr>
            <a:r>
              <a:rPr lang="en-US" sz="1600" b="1" dirty="0"/>
              <a:t>Why</a:t>
            </a:r>
          </a:p>
          <a:p>
            <a:pPr marL="0" indent="0" algn="just">
              <a:lnSpc>
                <a:spcPct val="100000"/>
              </a:lnSpc>
              <a:buNone/>
            </a:pPr>
            <a:r>
              <a:rPr lang="en-US" sz="1050" dirty="0">
                <a:latin typeface="+mj-lt"/>
              </a:rPr>
              <a:t>Investing in tools, equipment and more advanced techniques is a way for smallholder farmers to increase yields and thus income. In some cases, investment is needed just to maintain quality and yields, such as in the case of aging tree stocks that need to be renovated and / or rehabilitated, like cocoa and coffee in some sourcing areas or where the effects of climate change are negatively affecting yields. Smallholder farmers are often risk averse when it comes to accessing financial services, and often rightfully so. Before investing, farmers must be able to:</a:t>
            </a:r>
            <a:r>
              <a:rPr lang="en-US" sz="1050" baseline="30000" dirty="0">
                <a:latin typeface="+mj-lt"/>
              </a:rPr>
              <a:t>26</a:t>
            </a:r>
            <a:endParaRPr lang="en-US" sz="1050" dirty="0">
              <a:latin typeface="+mj-lt"/>
            </a:endParaRPr>
          </a:p>
          <a:p>
            <a:pPr marL="457200" lvl="1" indent="0" algn="just">
              <a:lnSpc>
                <a:spcPct val="100000"/>
              </a:lnSpc>
              <a:buNone/>
            </a:pPr>
            <a:r>
              <a:rPr lang="en-US" sz="1050" dirty="0">
                <a:latin typeface="+mj-lt"/>
              </a:rPr>
              <a:t>• Cover their family’s basic needs;</a:t>
            </a:r>
          </a:p>
          <a:p>
            <a:pPr marL="457200" lvl="1" indent="0" algn="just">
              <a:lnSpc>
                <a:spcPct val="100000"/>
              </a:lnSpc>
              <a:buNone/>
            </a:pPr>
            <a:r>
              <a:rPr lang="en-US" sz="1050" dirty="0">
                <a:latin typeface="+mj-lt"/>
              </a:rPr>
              <a:t>• Have means to access financial services;</a:t>
            </a:r>
          </a:p>
          <a:p>
            <a:pPr marL="457200" lvl="1" indent="0" algn="just">
              <a:lnSpc>
                <a:spcPct val="100000"/>
              </a:lnSpc>
              <a:buNone/>
            </a:pPr>
            <a:r>
              <a:rPr lang="en-US" sz="1050" dirty="0">
                <a:latin typeface="+mj-lt"/>
              </a:rPr>
              <a:t>• Have a reliable income source;</a:t>
            </a:r>
          </a:p>
          <a:p>
            <a:pPr marL="457200" lvl="1" indent="0" algn="just">
              <a:lnSpc>
                <a:spcPct val="100000"/>
              </a:lnSpc>
              <a:buNone/>
            </a:pPr>
            <a:r>
              <a:rPr lang="en-US" sz="1050" dirty="0">
                <a:latin typeface="+mj-lt"/>
              </a:rPr>
              <a:t>• Be reasonably sure that they will receive adequate return on their investment.</a:t>
            </a:r>
            <a:endParaRPr lang="en-US" sz="1050" b="1" dirty="0">
              <a:latin typeface="+mj-lt"/>
            </a:endParaRPr>
          </a:p>
          <a:p>
            <a:pPr marL="0" indent="0" algn="just">
              <a:lnSpc>
                <a:spcPct val="100000"/>
              </a:lnSpc>
              <a:buNone/>
            </a:pPr>
            <a:endParaRPr lang="en-US" sz="200" b="1" dirty="0"/>
          </a:p>
          <a:p>
            <a:pPr marL="0" indent="0" algn="just">
              <a:lnSpc>
                <a:spcPct val="100000"/>
              </a:lnSpc>
              <a:buNone/>
            </a:pPr>
            <a:r>
              <a:rPr lang="en-US" sz="1600" b="1" dirty="0"/>
              <a:t>What</a:t>
            </a:r>
          </a:p>
          <a:p>
            <a:pPr marL="0" indent="0" algn="just">
              <a:lnSpc>
                <a:spcPct val="100000"/>
              </a:lnSpc>
              <a:buNone/>
            </a:pPr>
            <a:r>
              <a:rPr lang="en-US" sz="1050" dirty="0">
                <a:latin typeface="+mj-lt"/>
              </a:rPr>
              <a:t>Companies can:</a:t>
            </a:r>
          </a:p>
          <a:p>
            <a:pPr marL="0" indent="0" algn="just">
              <a:lnSpc>
                <a:spcPct val="100000"/>
              </a:lnSpc>
              <a:buNone/>
            </a:pPr>
            <a:r>
              <a:rPr lang="en-US" sz="1050" dirty="0">
                <a:latin typeface="+mj-lt"/>
              </a:rPr>
              <a:t>• Promote financial literacy: Financial literacy is essential for farmers so they can manage their business efficiently, protect themselves against financial risks and access productive credit.</a:t>
            </a:r>
            <a:r>
              <a:rPr lang="en-US" sz="1050" baseline="30000" dirty="0">
                <a:latin typeface="+mj-lt"/>
              </a:rPr>
              <a:t>27</a:t>
            </a:r>
            <a:r>
              <a:rPr lang="en-US" sz="1050" dirty="0">
                <a:latin typeface="+mj-lt"/>
              </a:rPr>
              <a:t> Education on investment management can help farmers to make smart decisions relating to savings and credit.</a:t>
            </a:r>
          </a:p>
          <a:p>
            <a:pPr marL="0" indent="0" algn="just">
              <a:lnSpc>
                <a:spcPct val="100000"/>
              </a:lnSpc>
              <a:buNone/>
            </a:pPr>
            <a:r>
              <a:rPr lang="en-US" sz="1050" dirty="0">
                <a:latin typeface="+mj-lt"/>
              </a:rPr>
              <a:t>• Support farmer business schools: The provision of financial literacy training on topics such as farm record keeping and managing the costs of inputs in order to build the business has the capacity to enable sound decision-making and improve efficiency.</a:t>
            </a:r>
            <a:r>
              <a:rPr lang="en-US" sz="1050" baseline="30000" dirty="0">
                <a:latin typeface="+mj-lt"/>
              </a:rPr>
              <a:t>28</a:t>
            </a:r>
          </a:p>
          <a:p>
            <a:pPr marL="0" indent="0" algn="just">
              <a:lnSpc>
                <a:spcPct val="100000"/>
              </a:lnSpc>
              <a:buNone/>
            </a:pPr>
            <a:r>
              <a:rPr lang="en-US" sz="1050" dirty="0">
                <a:latin typeface="+mj-lt"/>
              </a:rPr>
              <a:t>• Promote savings-led groups: Village savings and loans groups are self-managed, community-based groups that provide their members with access to basic financial services.</a:t>
            </a:r>
            <a:r>
              <a:rPr lang="en-US" sz="1050" baseline="30000" dirty="0">
                <a:latin typeface="+mj-lt"/>
              </a:rPr>
              <a:t>29</a:t>
            </a:r>
            <a:r>
              <a:rPr lang="en-US" sz="1050" dirty="0">
                <a:latin typeface="+mj-lt"/>
              </a:rPr>
              <a:t> The main purpose is to provide simple loans to community members who do not have access to formal financial services.</a:t>
            </a:r>
            <a:r>
              <a:rPr lang="en-US" sz="1050" baseline="30000" dirty="0">
                <a:latin typeface="+mj-lt"/>
              </a:rPr>
              <a:t>30</a:t>
            </a:r>
          </a:p>
          <a:p>
            <a:pPr marL="0" indent="0" algn="just">
              <a:lnSpc>
                <a:spcPct val="100000"/>
              </a:lnSpc>
              <a:buNone/>
            </a:pPr>
            <a:r>
              <a:rPr lang="en-US" sz="1050" dirty="0">
                <a:latin typeface="+mj-lt"/>
              </a:rPr>
              <a:t>• Facilitate access to formal financial services: Companies can facilitate access to finance by connecting farmers to financial institutions and providing offtake guarantees/ contracts, and / or by “drawing lenders’ attention to the security offered by the company’s ongoing local purchasing programmes”.</a:t>
            </a:r>
            <a:r>
              <a:rPr lang="en-US" sz="1050" baseline="30000" dirty="0">
                <a:latin typeface="+mj-lt"/>
              </a:rPr>
              <a:t>31</a:t>
            </a:r>
          </a:p>
          <a:p>
            <a:pPr marL="0" indent="0" algn="just">
              <a:lnSpc>
                <a:spcPct val="100000"/>
              </a:lnSpc>
              <a:buNone/>
            </a:pPr>
            <a:r>
              <a:rPr lang="en-US" sz="1050" dirty="0">
                <a:latin typeface="+mj-lt"/>
              </a:rPr>
              <a:t>• Provide direct credit: Where a company assesses the farmer’s creditworthiness more positively than a distant bank’s judgement, “it may be economical for the company to partially underwrite the risk of loans to farmers or farmers’ organisations”.</a:t>
            </a:r>
            <a:r>
              <a:rPr lang="en-US" sz="1050" baseline="30000" dirty="0">
                <a:latin typeface="+mj-lt"/>
              </a:rPr>
              <a:t>32</a:t>
            </a:r>
          </a:p>
          <a:p>
            <a:pPr marL="0" indent="0" algn="just">
              <a:lnSpc>
                <a:spcPct val="100000"/>
              </a:lnSpc>
              <a:buNone/>
            </a:pPr>
            <a:r>
              <a:rPr lang="en-US" sz="1050" dirty="0">
                <a:latin typeface="+mj-lt"/>
              </a:rPr>
              <a:t>• Adjust financial services to farmers’ reality: Financial services should be available and ideally tailored to the unique needs of farmers. This includes, for instance, the provision of loans with flexible repayment terms in line with local crop planting and harvest cycles.</a:t>
            </a:r>
            <a:r>
              <a:rPr lang="en-US" sz="1050" baseline="30000" dirty="0">
                <a:latin typeface="+mj-lt"/>
              </a:rPr>
              <a:t>33</a:t>
            </a:r>
          </a:p>
        </p:txBody>
      </p:sp>
      <p:sp>
        <p:nvSpPr>
          <p:cNvPr id="4" name="TextBox 3">
            <a:hlinkClick r:id="rId3" action="ppaction://hlinksldjump"/>
            <a:extLst>
              <a:ext uri="{FF2B5EF4-FFF2-40B4-BE49-F238E27FC236}">
                <a16:creationId xmlns:a16="http://schemas.microsoft.com/office/drawing/2014/main" id="{34058F21-08B6-5E44-8AE4-B1C45ED7FAB0}"/>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4C5205ED-6F37-CF43-9B86-9E34112C84B7}"/>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315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6C53-03E1-E243-B2AC-4B94C72329FE}"/>
              </a:ext>
            </a:extLst>
          </p:cNvPr>
          <p:cNvSpPr>
            <a:spLocks noGrp="1"/>
          </p:cNvSpPr>
          <p:nvPr>
            <p:ph type="title"/>
          </p:nvPr>
        </p:nvSpPr>
        <p:spPr>
          <a:xfrm>
            <a:off x="838200" y="628499"/>
            <a:ext cx="10515600" cy="1325563"/>
          </a:xfrm>
        </p:spPr>
        <p:txBody>
          <a:bodyPr>
            <a:normAutofit/>
          </a:bodyPr>
          <a:lstStyle/>
          <a:p>
            <a:r>
              <a:rPr lang="en-US" dirty="0"/>
              <a:t>Access to Finance/</a:t>
            </a:r>
            <a:br>
              <a:rPr lang="en-US" dirty="0"/>
            </a:br>
            <a:r>
              <a:rPr lang="en-US" dirty="0"/>
              <a:t>Economic Empowerment Examples</a:t>
            </a:r>
          </a:p>
        </p:txBody>
      </p:sp>
      <p:sp>
        <p:nvSpPr>
          <p:cNvPr id="3" name="Content Placeholder 2">
            <a:extLst>
              <a:ext uri="{FF2B5EF4-FFF2-40B4-BE49-F238E27FC236}">
                <a16:creationId xmlns:a16="http://schemas.microsoft.com/office/drawing/2014/main" id="{6F719D21-CBB2-0D4E-B693-CA268B1AFBA3}"/>
              </a:ext>
            </a:extLst>
          </p:cNvPr>
          <p:cNvSpPr>
            <a:spLocks noGrp="1"/>
          </p:cNvSpPr>
          <p:nvPr>
            <p:ph idx="1"/>
          </p:nvPr>
        </p:nvSpPr>
        <p:spPr>
          <a:xfrm>
            <a:off x="838200" y="2194692"/>
            <a:ext cx="10278979" cy="4494865"/>
          </a:xfrm>
        </p:spPr>
        <p:txBody>
          <a:bodyPr>
            <a:noAutofit/>
          </a:bodyPr>
          <a:lstStyle/>
          <a:p>
            <a:pPr marL="0" indent="0">
              <a:lnSpc>
                <a:spcPct val="100000"/>
              </a:lnSpc>
              <a:buNone/>
            </a:pPr>
            <a:r>
              <a:rPr lang="en-US" sz="2000" b="1" dirty="0"/>
              <a:t>Government of Malawi’s Farmer Business Programs</a:t>
            </a:r>
          </a:p>
          <a:p>
            <a:pPr marL="0" indent="0">
              <a:lnSpc>
                <a:spcPct val="100000"/>
              </a:lnSpc>
              <a:buNone/>
            </a:pPr>
            <a:r>
              <a:rPr lang="en-US" sz="1800" dirty="0">
                <a:latin typeface="+mj-lt"/>
              </a:rPr>
              <a:t>The concept of the FBS was developed to build capacity among farmers, to improve their farm business knowledge and decision-making skills, and to change attitudes towards commercialization. The year-long group-based learning approach is aimed at equipping smallholder farmers to make better agricultural production decisions that can enhance productivity and farm incomes.  In particular, training sessions that provide participants with information on best practices in time management, calculating break-even crop prices, crop husbandry practices, such as crop rotation and appropriate spacing, recordkeeping, searching markets for good prices, calculating profits and gross margins, and modern storage techniques provide smallholder with knowledge and decision making tools that increase incomes and independence.</a:t>
            </a:r>
          </a:p>
          <a:p>
            <a:pPr marL="0" indent="0" algn="just">
              <a:lnSpc>
                <a:spcPct val="150000"/>
              </a:lnSpc>
              <a:buNone/>
            </a:pPr>
            <a:endParaRPr lang="en-US" sz="1600" dirty="0"/>
          </a:p>
        </p:txBody>
      </p:sp>
      <p:sp>
        <p:nvSpPr>
          <p:cNvPr id="4" name="TextBox 3">
            <a:hlinkClick r:id="rId3" action="ppaction://hlinksldjump"/>
            <a:extLst>
              <a:ext uri="{FF2B5EF4-FFF2-40B4-BE49-F238E27FC236}">
                <a16:creationId xmlns:a16="http://schemas.microsoft.com/office/drawing/2014/main" id="{34058F21-08B6-5E44-8AE4-B1C45ED7FAB0}"/>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4C5205ED-6F37-CF43-9B86-9E34112C84B7}"/>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CAC44F8C-0EB8-8042-A952-63795D4B788B}"/>
              </a:ext>
            </a:extLst>
          </p:cNvPr>
          <p:cNvPicPr>
            <a:picLocks noChangeAspect="1"/>
          </p:cNvPicPr>
          <p:nvPr/>
        </p:nvPicPr>
        <p:blipFill>
          <a:blip r:embed="rId4"/>
          <a:stretch>
            <a:fillRect/>
          </a:stretch>
        </p:blipFill>
        <p:spPr>
          <a:xfrm>
            <a:off x="8893005" y="438055"/>
            <a:ext cx="2628900" cy="774700"/>
          </a:xfrm>
          <a:prstGeom prst="rect">
            <a:avLst/>
          </a:prstGeom>
        </p:spPr>
      </p:pic>
    </p:spTree>
    <p:extLst>
      <p:ext uri="{BB962C8B-B14F-4D97-AF65-F5344CB8AC3E}">
        <p14:creationId xmlns:p14="http://schemas.microsoft.com/office/powerpoint/2010/main" val="2780079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F3D3A-14A2-8C43-AE71-5DE81C82BA6E}"/>
              </a:ext>
            </a:extLst>
          </p:cNvPr>
          <p:cNvSpPr>
            <a:spLocks noGrp="1"/>
          </p:cNvSpPr>
          <p:nvPr>
            <p:ph type="title"/>
          </p:nvPr>
        </p:nvSpPr>
        <p:spPr/>
        <p:txBody>
          <a:bodyPr/>
          <a:lstStyle/>
          <a:p>
            <a:r>
              <a:rPr lang="en-US" dirty="0"/>
              <a:t>Access to Inputs</a:t>
            </a:r>
          </a:p>
        </p:txBody>
      </p:sp>
      <p:sp>
        <p:nvSpPr>
          <p:cNvPr id="3" name="Content Placeholder 2">
            <a:extLst>
              <a:ext uri="{FF2B5EF4-FFF2-40B4-BE49-F238E27FC236}">
                <a16:creationId xmlns:a16="http://schemas.microsoft.com/office/drawing/2014/main" id="{5574F7B0-9242-2E44-A179-5884B8689010}"/>
              </a:ext>
            </a:extLst>
          </p:cNvPr>
          <p:cNvSpPr>
            <a:spLocks noGrp="1"/>
          </p:cNvSpPr>
          <p:nvPr>
            <p:ph idx="1"/>
          </p:nvPr>
        </p:nvSpPr>
        <p:spPr>
          <a:xfrm>
            <a:off x="838199" y="1445984"/>
            <a:ext cx="10816077" cy="4919569"/>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Access to affordable and quality inputs (seeds, </a:t>
            </a:r>
            <a:r>
              <a:rPr lang="en-US" sz="1600" dirty="0" err="1">
                <a:latin typeface="+mj-lt"/>
              </a:rPr>
              <a:t>fertilisers</a:t>
            </a:r>
            <a:r>
              <a:rPr lang="en-US" sz="1600" dirty="0">
                <a:latin typeface="+mj-lt"/>
              </a:rPr>
              <a:t>, pesticides, etc.) are critical for farmers’ productivity and their ability to produce quality products to meet specifications.</a:t>
            </a:r>
            <a:endParaRPr lang="en-US" sz="1600" b="1" dirty="0">
              <a:latin typeface="+mj-lt"/>
            </a:endParaRPr>
          </a:p>
          <a:p>
            <a:pPr marL="0" indent="0">
              <a:lnSpc>
                <a:spcPct val="100000"/>
              </a:lnSpc>
              <a:buNone/>
            </a:pPr>
            <a:br>
              <a:rPr lang="en-US" sz="2000" b="1" dirty="0"/>
            </a:br>
            <a:r>
              <a:rPr lang="en-US" sz="2000" b="1" dirty="0"/>
              <a:t>What</a:t>
            </a:r>
          </a:p>
          <a:p>
            <a:pPr marL="0" indent="0">
              <a:lnSpc>
                <a:spcPct val="100000"/>
              </a:lnSpc>
              <a:buNone/>
            </a:pPr>
            <a:r>
              <a:rPr lang="en-US" sz="1600" dirty="0">
                <a:latin typeface="+mj-lt"/>
              </a:rPr>
              <a:t>Companies may determine that farmers do not have access to quality inputs for a variety of reasons:</a:t>
            </a:r>
          </a:p>
          <a:p>
            <a:pPr marL="457200" lvl="1" indent="0">
              <a:lnSpc>
                <a:spcPct val="100000"/>
              </a:lnSpc>
              <a:buNone/>
            </a:pPr>
            <a:r>
              <a:rPr lang="en-US" sz="1600" dirty="0">
                <a:latin typeface="+mj-lt"/>
              </a:rPr>
              <a:t>1) They are not available,</a:t>
            </a:r>
          </a:p>
          <a:p>
            <a:pPr marL="457200" lvl="1" indent="0">
              <a:lnSpc>
                <a:spcPct val="100000"/>
              </a:lnSpc>
              <a:buNone/>
            </a:pPr>
            <a:r>
              <a:rPr lang="en-US" sz="1600" dirty="0">
                <a:latin typeface="+mj-lt"/>
              </a:rPr>
              <a:t>2) They are available but adulterated,</a:t>
            </a:r>
          </a:p>
          <a:p>
            <a:pPr marL="457200" lvl="1" indent="0">
              <a:lnSpc>
                <a:spcPct val="100000"/>
              </a:lnSpc>
              <a:buNone/>
            </a:pPr>
            <a:r>
              <a:rPr lang="en-US" sz="1600" dirty="0">
                <a:latin typeface="+mj-lt"/>
              </a:rPr>
              <a:t>3) They are available but farmers are unable to afford them, or</a:t>
            </a:r>
          </a:p>
          <a:p>
            <a:pPr marL="457200" lvl="1" indent="0">
              <a:lnSpc>
                <a:spcPct val="100000"/>
              </a:lnSpc>
              <a:buNone/>
            </a:pPr>
            <a:r>
              <a:rPr lang="en-US" sz="1600" dirty="0">
                <a:latin typeface="+mj-lt"/>
              </a:rPr>
              <a:t>4) Farmers do not see their value as worth the price.</a:t>
            </a:r>
          </a:p>
          <a:p>
            <a:pPr marL="0" indent="0">
              <a:lnSpc>
                <a:spcPct val="100000"/>
              </a:lnSpc>
              <a:buNone/>
            </a:pPr>
            <a:r>
              <a:rPr lang="en-US" sz="1600" dirty="0">
                <a:latin typeface="+mj-lt"/>
              </a:rPr>
              <a:t>Critical to the success of company interventions aimed at facilitating access to inputs is to pair inputs with the appropriate training on input use and complementary agricultural practices:</a:t>
            </a:r>
          </a:p>
          <a:p>
            <a:pPr marL="457200" lvl="1" indent="0">
              <a:lnSpc>
                <a:spcPct val="100000"/>
              </a:lnSpc>
              <a:buNone/>
            </a:pPr>
            <a:r>
              <a:rPr lang="en-US" sz="1600" dirty="0">
                <a:latin typeface="+mj-lt"/>
              </a:rPr>
              <a:t>• Facilitate access to input finance through a formal financial partner.</a:t>
            </a:r>
          </a:p>
          <a:p>
            <a:pPr marL="457200" lvl="1" indent="0">
              <a:lnSpc>
                <a:spcPct val="100000"/>
              </a:lnSpc>
              <a:buNone/>
            </a:pPr>
            <a:r>
              <a:rPr lang="en-US" sz="1600" dirty="0">
                <a:latin typeface="+mj-lt"/>
              </a:rPr>
              <a:t>• Companies provide inputs to the farmers at no cost or at </a:t>
            </a:r>
            <a:r>
              <a:rPr lang="en-US" sz="1600" dirty="0" err="1">
                <a:latin typeface="+mj-lt"/>
              </a:rPr>
              <a:t>subsidised</a:t>
            </a:r>
            <a:r>
              <a:rPr lang="en-US" sz="1600" dirty="0">
                <a:latin typeface="+mj-lt"/>
              </a:rPr>
              <a:t> rates before the planting season the costs of which are deducted from the sale price after harvest.</a:t>
            </a:r>
            <a:r>
              <a:rPr lang="en-US" sz="1600" baseline="30000" dirty="0">
                <a:latin typeface="+mj-lt"/>
              </a:rPr>
              <a:t>25</a:t>
            </a:r>
          </a:p>
          <a:p>
            <a:pPr marL="457200" lvl="1" indent="0">
              <a:lnSpc>
                <a:spcPct val="100000"/>
              </a:lnSpc>
              <a:buNone/>
            </a:pPr>
            <a:r>
              <a:rPr lang="en-US" sz="1600" dirty="0">
                <a:latin typeface="+mj-lt"/>
              </a:rPr>
              <a:t>• Companies provide information and training on the appropriate use of inputs.</a:t>
            </a:r>
          </a:p>
        </p:txBody>
      </p:sp>
      <p:sp>
        <p:nvSpPr>
          <p:cNvPr id="4" name="TextBox 3">
            <a:hlinkClick r:id="rId3" action="ppaction://hlinksldjump"/>
            <a:extLst>
              <a:ext uri="{FF2B5EF4-FFF2-40B4-BE49-F238E27FC236}">
                <a16:creationId xmlns:a16="http://schemas.microsoft.com/office/drawing/2014/main" id="{50B87772-5B20-2846-A893-273645DF82CF}"/>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2269F910-C584-4B43-A978-46F86E95A67E}"/>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18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F3D3A-14A2-8C43-AE71-5DE81C82BA6E}"/>
              </a:ext>
            </a:extLst>
          </p:cNvPr>
          <p:cNvSpPr>
            <a:spLocks noGrp="1"/>
          </p:cNvSpPr>
          <p:nvPr>
            <p:ph type="title"/>
          </p:nvPr>
        </p:nvSpPr>
        <p:spPr/>
        <p:txBody>
          <a:bodyPr/>
          <a:lstStyle/>
          <a:p>
            <a:r>
              <a:rPr lang="en-US" dirty="0"/>
              <a:t>Access to Inputs Examples</a:t>
            </a:r>
          </a:p>
        </p:txBody>
      </p:sp>
      <p:sp>
        <p:nvSpPr>
          <p:cNvPr id="3" name="Content Placeholder 2">
            <a:extLst>
              <a:ext uri="{FF2B5EF4-FFF2-40B4-BE49-F238E27FC236}">
                <a16:creationId xmlns:a16="http://schemas.microsoft.com/office/drawing/2014/main" id="{5574F7B0-9242-2E44-A179-5884B8689010}"/>
              </a:ext>
            </a:extLst>
          </p:cNvPr>
          <p:cNvSpPr>
            <a:spLocks noGrp="1"/>
          </p:cNvSpPr>
          <p:nvPr>
            <p:ph idx="1"/>
          </p:nvPr>
        </p:nvSpPr>
        <p:spPr>
          <a:xfrm>
            <a:off x="838200" y="1575104"/>
            <a:ext cx="10515600" cy="5026112"/>
          </a:xfrm>
        </p:spPr>
        <p:txBody>
          <a:bodyPr>
            <a:noAutofit/>
          </a:bodyPr>
          <a:lstStyle/>
          <a:p>
            <a:pPr marL="0" indent="0">
              <a:lnSpc>
                <a:spcPct val="100000"/>
              </a:lnSpc>
              <a:spcBef>
                <a:spcPts val="0"/>
              </a:spcBef>
              <a:buNone/>
            </a:pPr>
            <a:r>
              <a:rPr lang="en-US" sz="2000" b="1" dirty="0"/>
              <a:t>Neumann </a:t>
            </a:r>
            <a:r>
              <a:rPr lang="en-US" sz="2000" b="1" dirty="0" err="1"/>
              <a:t>Kaffee</a:t>
            </a:r>
            <a:r>
              <a:rPr lang="en-US" sz="2000" b="1" dirty="0"/>
              <a:t> Gruppe (NKG) Bloom: Transforming Smallholder Coffee Farmers’ Livelihoods</a:t>
            </a:r>
            <a:br>
              <a:rPr lang="en-US" sz="2000" b="1" dirty="0">
                <a:latin typeface="+mj-lt"/>
              </a:rPr>
            </a:br>
            <a:endParaRPr lang="en-US" sz="2000" b="1" dirty="0">
              <a:latin typeface="+mj-lt"/>
            </a:endParaRPr>
          </a:p>
          <a:p>
            <a:pPr marL="0" indent="0">
              <a:lnSpc>
                <a:spcPct val="100000"/>
              </a:lnSpc>
              <a:spcBef>
                <a:spcPts val="0"/>
              </a:spcBef>
              <a:buNone/>
            </a:pPr>
            <a:r>
              <a:rPr lang="en-US" sz="1500" dirty="0">
                <a:latin typeface="+mj-lt"/>
              </a:rPr>
              <a:t>Through Farmer Services Units located in their export companies, NKG offers service packages to farmers, including financing assistance and capacity building. Under this initiative of NKG BLOOM, smallholder coffee farmers in Uganda receive cash advances and </a:t>
            </a:r>
            <a:r>
              <a:rPr lang="en-US" sz="1500" dirty="0" err="1">
                <a:latin typeface="+mj-lt"/>
              </a:rPr>
              <a:t>fertiliser</a:t>
            </a:r>
            <a:r>
              <a:rPr lang="en-US" sz="1500" dirty="0">
                <a:latin typeface="+mj-lt"/>
              </a:rPr>
              <a:t> for their coffee trees. This prevents farmers from going into debt with local money lenders or pre-selling their harvest at very low prices for immediate cash. Reimbursement can be made at harvest time. This helps break the cycle of poverty and debt that many farmers face. At the same time, NKG benefits from gaining access to high-quality coffee beans.</a:t>
            </a:r>
            <a:endParaRPr lang="en-US" sz="1500" b="1" dirty="0">
              <a:latin typeface="+mj-lt"/>
            </a:endParaRPr>
          </a:p>
          <a:p>
            <a:pPr marL="0" indent="0">
              <a:lnSpc>
                <a:spcPct val="100000"/>
              </a:lnSpc>
              <a:spcBef>
                <a:spcPts val="0"/>
              </a:spcBef>
              <a:buNone/>
            </a:pPr>
            <a:endParaRPr lang="en-US" sz="2000" b="1" dirty="0">
              <a:latin typeface="+mj-lt"/>
            </a:endParaRPr>
          </a:p>
          <a:p>
            <a:pPr marL="0" indent="0">
              <a:lnSpc>
                <a:spcPct val="100000"/>
              </a:lnSpc>
              <a:spcBef>
                <a:spcPts val="0"/>
              </a:spcBef>
              <a:buNone/>
            </a:pPr>
            <a:r>
              <a:rPr lang="en-US" sz="2000" b="1" dirty="0" err="1"/>
              <a:t>Revitalising</a:t>
            </a:r>
            <a:r>
              <a:rPr lang="en-US" sz="2000" b="1" dirty="0"/>
              <a:t> the Malawi Tea Sector</a:t>
            </a:r>
            <a:br>
              <a:rPr lang="en-US" sz="2000" b="1" dirty="0"/>
            </a:br>
            <a:br>
              <a:rPr lang="en-US" sz="2000" b="1" dirty="0">
                <a:latin typeface="+mj-lt"/>
              </a:rPr>
            </a:br>
            <a:r>
              <a:rPr lang="en-US" sz="1500" dirty="0">
                <a:latin typeface="+mj-lt"/>
              </a:rPr>
              <a:t>The Strategic Alliance ”Towards Living Wages and Living Incomes for Tea Workers and Tea Farmers” in the scope of the Malawi 2020 Tea </a:t>
            </a:r>
            <a:r>
              <a:rPr lang="en-US" sz="1500" dirty="0" err="1">
                <a:latin typeface="+mj-lt"/>
              </a:rPr>
              <a:t>Revitalisation</a:t>
            </a:r>
            <a:r>
              <a:rPr lang="en-US" sz="1500" dirty="0">
                <a:latin typeface="+mj-lt"/>
              </a:rPr>
              <a:t> Programme supported smallholder tea farmers and rural workers employed on tea estates through collective bargaining, business management trainings, assisting communities in developing new businesses, and to establish saving schemes in Malawi. Achievements include wages for tea estate workers increased to levels 50% higher than the rural minimum wage in Malawi. Furthermore, the first ever collective bargaining agreement (CBA) was signed by the trade union for tea workers and the Tea Association of Malawi. 18,800 workers received a more nutritious diet fortified with essential minerals and vitamins, and in addition, all tea estates provided fresh vegetables once a week. Some estates created business opportunities for women to engage in growing vegetables on the estate. More than 2,000 smallholder farmers were trained in 66 farmer field schools. This is every sixth tea farmer in the country, two thirds of them being women. At these Farmer Field Schools, farmers build their knowledge and skills to improve the quality of their tea farming, business management and standard of living. 80 savings groups were formed to improve access to financial means.</a:t>
            </a:r>
          </a:p>
        </p:txBody>
      </p:sp>
      <p:sp>
        <p:nvSpPr>
          <p:cNvPr id="4" name="TextBox 3">
            <a:hlinkClick r:id="rId3" action="ppaction://hlinksldjump"/>
            <a:extLst>
              <a:ext uri="{FF2B5EF4-FFF2-40B4-BE49-F238E27FC236}">
                <a16:creationId xmlns:a16="http://schemas.microsoft.com/office/drawing/2014/main" id="{AACDF7DC-9560-1E43-9949-FDC45D0A0861}"/>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6E4F5DC7-1246-664D-8702-11108FA4E5D1}"/>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032DCAD5-FBE2-3246-B50F-4B831D5C34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9165" y="365125"/>
            <a:ext cx="1034406" cy="999926"/>
          </a:xfrm>
          <a:prstGeom prst="rect">
            <a:avLst/>
          </a:prstGeom>
        </p:spPr>
      </p:pic>
      <p:pic>
        <p:nvPicPr>
          <p:cNvPr id="9" name="Picture 8" descr="Logo, company name&#10;&#10;Description automatically generated">
            <a:extLst>
              <a:ext uri="{FF2B5EF4-FFF2-40B4-BE49-F238E27FC236}">
                <a16:creationId xmlns:a16="http://schemas.microsoft.com/office/drawing/2014/main" id="{DB55DB69-230C-C749-A7F9-6DFAB1FA66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436" r="10978"/>
          <a:stretch/>
        </p:blipFill>
        <p:spPr>
          <a:xfrm>
            <a:off x="9855376" y="365125"/>
            <a:ext cx="1246431" cy="1045900"/>
          </a:xfrm>
          <a:prstGeom prst="rect">
            <a:avLst/>
          </a:prstGeom>
        </p:spPr>
      </p:pic>
    </p:spTree>
    <p:extLst>
      <p:ext uri="{BB962C8B-B14F-4D97-AF65-F5344CB8AC3E}">
        <p14:creationId xmlns:p14="http://schemas.microsoft.com/office/powerpoint/2010/main" val="717479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90DC-9B23-4246-83E9-1D7622A73582}"/>
              </a:ext>
            </a:extLst>
          </p:cNvPr>
          <p:cNvSpPr>
            <a:spLocks noGrp="1"/>
          </p:cNvSpPr>
          <p:nvPr>
            <p:ph type="title"/>
          </p:nvPr>
        </p:nvSpPr>
        <p:spPr/>
        <p:txBody>
          <a:bodyPr/>
          <a:lstStyle/>
          <a:p>
            <a:r>
              <a:rPr lang="en-US" dirty="0"/>
              <a:t>Business Development</a:t>
            </a:r>
          </a:p>
        </p:txBody>
      </p:sp>
      <p:sp>
        <p:nvSpPr>
          <p:cNvPr id="3" name="Content Placeholder 2">
            <a:extLst>
              <a:ext uri="{FF2B5EF4-FFF2-40B4-BE49-F238E27FC236}">
                <a16:creationId xmlns:a16="http://schemas.microsoft.com/office/drawing/2014/main" id="{7F96C435-FF9D-2440-B119-6990C7653D35}"/>
              </a:ext>
            </a:extLst>
          </p:cNvPr>
          <p:cNvSpPr>
            <a:spLocks noGrp="1"/>
          </p:cNvSpPr>
          <p:nvPr>
            <p:ph idx="1"/>
          </p:nvPr>
        </p:nvSpPr>
        <p:spPr>
          <a:xfrm>
            <a:off x="838200" y="1690688"/>
            <a:ext cx="10515600" cy="4351338"/>
          </a:xfrm>
        </p:spPr>
        <p:txBody>
          <a:bodyPr>
            <a:normAutofit/>
          </a:bodyPr>
          <a:lstStyle/>
          <a:p>
            <a:pPr marL="0" indent="0" algn="just">
              <a:lnSpc>
                <a:spcPct val="100000"/>
              </a:lnSpc>
              <a:buNone/>
            </a:pPr>
            <a:r>
              <a:rPr lang="en-US" sz="2000" b="1" dirty="0"/>
              <a:t>Why</a:t>
            </a:r>
          </a:p>
          <a:p>
            <a:pPr marL="0" indent="0" algn="just">
              <a:lnSpc>
                <a:spcPct val="100000"/>
              </a:lnSpc>
              <a:buNone/>
            </a:pPr>
            <a:r>
              <a:rPr lang="en-US" sz="1600" dirty="0">
                <a:latin typeface="+mj-lt"/>
              </a:rPr>
              <a:t>Business Development is a key part of Economic Development, helping to support viable business creation, professionalization of existing businesses and creating employment opportunities.  As business development occurs, supplemental services are often provided such as education and health and wellness facilities.</a:t>
            </a:r>
          </a:p>
          <a:p>
            <a:pPr marL="0" indent="0" algn="just">
              <a:lnSpc>
                <a:spcPct val="100000"/>
              </a:lnSpc>
              <a:buNone/>
            </a:pPr>
            <a:endParaRPr lang="en-US" sz="2000" dirty="0">
              <a:latin typeface="+mj-lt"/>
            </a:endParaRPr>
          </a:p>
          <a:p>
            <a:pPr marL="0" indent="0" algn="just">
              <a:lnSpc>
                <a:spcPct val="100000"/>
              </a:lnSpc>
              <a:buNone/>
            </a:pPr>
            <a:r>
              <a:rPr lang="en-US" sz="2000" b="1" dirty="0"/>
              <a:t>What</a:t>
            </a:r>
          </a:p>
          <a:p>
            <a:pPr marL="0" indent="0" algn="just">
              <a:lnSpc>
                <a:spcPct val="100000"/>
              </a:lnSpc>
              <a:buNone/>
            </a:pPr>
            <a:r>
              <a:rPr lang="en-US" sz="1600" dirty="0">
                <a:latin typeface="+mj-lt"/>
              </a:rPr>
              <a:t>Companies can support partners, such as cooperatives, with business development tools or work with sector or government partners to support more general business development: access to  loans, training, creation of new sectors, policy creation, and/or access to quality education.</a:t>
            </a:r>
          </a:p>
          <a:p>
            <a:pPr marL="0" indent="0">
              <a:buNone/>
            </a:pPr>
            <a:endParaRPr lang="en-US" dirty="0"/>
          </a:p>
        </p:txBody>
      </p:sp>
      <p:sp>
        <p:nvSpPr>
          <p:cNvPr id="4" name="TextBox 3">
            <a:hlinkClick r:id="rId2" action="ppaction://hlinksldjump"/>
            <a:extLst>
              <a:ext uri="{FF2B5EF4-FFF2-40B4-BE49-F238E27FC236}">
                <a16:creationId xmlns:a16="http://schemas.microsoft.com/office/drawing/2014/main" id="{2970AAC3-ACF2-504B-94CA-B54EE3B5B687}"/>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2" action="ppaction://hlinksldjump"/>
            <a:extLst>
              <a:ext uri="{FF2B5EF4-FFF2-40B4-BE49-F238E27FC236}">
                <a16:creationId xmlns:a16="http://schemas.microsoft.com/office/drawing/2014/main" id="{E74C0FE9-ECC4-AA4F-8175-ECD6043F4FF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17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90DC-9B23-4246-83E9-1D7622A73582}"/>
              </a:ext>
            </a:extLst>
          </p:cNvPr>
          <p:cNvSpPr>
            <a:spLocks noGrp="1"/>
          </p:cNvSpPr>
          <p:nvPr>
            <p:ph type="title"/>
          </p:nvPr>
        </p:nvSpPr>
        <p:spPr/>
        <p:txBody>
          <a:bodyPr/>
          <a:lstStyle/>
          <a:p>
            <a:r>
              <a:rPr lang="en-US" dirty="0"/>
              <a:t>Business Development Example</a:t>
            </a:r>
          </a:p>
        </p:txBody>
      </p:sp>
      <p:sp>
        <p:nvSpPr>
          <p:cNvPr id="3" name="Content Placeholder 2">
            <a:extLst>
              <a:ext uri="{FF2B5EF4-FFF2-40B4-BE49-F238E27FC236}">
                <a16:creationId xmlns:a16="http://schemas.microsoft.com/office/drawing/2014/main" id="{7F96C435-FF9D-2440-B119-6990C7653D35}"/>
              </a:ext>
            </a:extLst>
          </p:cNvPr>
          <p:cNvSpPr>
            <a:spLocks noGrp="1"/>
          </p:cNvSpPr>
          <p:nvPr>
            <p:ph idx="1"/>
          </p:nvPr>
        </p:nvSpPr>
        <p:spPr/>
        <p:txBody>
          <a:bodyPr>
            <a:normAutofit/>
          </a:bodyPr>
          <a:lstStyle/>
          <a:p>
            <a:pPr marL="0" indent="0">
              <a:lnSpc>
                <a:spcPct val="100000"/>
              </a:lnSpc>
              <a:buNone/>
            </a:pPr>
            <a:r>
              <a:rPr lang="en-US" sz="2000" b="1" dirty="0"/>
              <a:t>Cooperative Development Program (DCP)</a:t>
            </a:r>
            <a:br>
              <a:rPr lang="en-US" sz="2000" dirty="0">
                <a:latin typeface="+mj-lt"/>
              </a:rPr>
            </a:br>
            <a:br>
              <a:rPr lang="en-US" sz="2000" dirty="0">
                <a:latin typeface="+mj-lt"/>
              </a:rPr>
            </a:br>
            <a:r>
              <a:rPr lang="en-US" sz="1800" dirty="0">
                <a:latin typeface="+mj-lt"/>
              </a:rPr>
              <a:t>Beyond seeking to improve productivity, the Cooperative Development Program works directly with cooperatives by providing services and support in governance, member equity and capitalization, financial management, market performance, legal and regulatory reform, gender inclusion, and youth engagement. In Peru, the Cooperative Development Program (CDP) is supporting sustainable livelihoods with Equal Exchange, a U.S.-based worker cooperative, and ACOPAGRO, a Peruvian cacao cooperative. </a:t>
            </a:r>
          </a:p>
        </p:txBody>
      </p:sp>
      <p:sp>
        <p:nvSpPr>
          <p:cNvPr id="4" name="TextBox 3">
            <a:hlinkClick r:id="rId3" action="ppaction://hlinksldjump"/>
            <a:extLst>
              <a:ext uri="{FF2B5EF4-FFF2-40B4-BE49-F238E27FC236}">
                <a16:creationId xmlns:a16="http://schemas.microsoft.com/office/drawing/2014/main" id="{9F0445A5-FC20-B446-9131-7B5CC45110C0}"/>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08ED4CA1-B1F2-AC41-94AD-135D11EF648D}"/>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8C0901EE-409D-3441-8BE5-6B3FBB071B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19908" y="681037"/>
            <a:ext cx="2533891" cy="653537"/>
          </a:xfrm>
          <a:prstGeom prst="rect">
            <a:avLst/>
          </a:prstGeom>
        </p:spPr>
      </p:pic>
    </p:spTree>
    <p:extLst>
      <p:ext uri="{BB962C8B-B14F-4D97-AF65-F5344CB8AC3E}">
        <p14:creationId xmlns:p14="http://schemas.microsoft.com/office/powerpoint/2010/main" val="731002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2B19-7CDC-0343-8AB7-EAF05C7CE0CD}"/>
              </a:ext>
            </a:extLst>
          </p:cNvPr>
          <p:cNvSpPr>
            <a:spLocks noGrp="1"/>
          </p:cNvSpPr>
          <p:nvPr>
            <p:ph type="title"/>
          </p:nvPr>
        </p:nvSpPr>
        <p:spPr/>
        <p:txBody>
          <a:bodyPr/>
          <a:lstStyle/>
          <a:p>
            <a:r>
              <a:rPr lang="en-US" dirty="0"/>
              <a:t>Diversification</a:t>
            </a:r>
          </a:p>
        </p:txBody>
      </p:sp>
      <p:sp>
        <p:nvSpPr>
          <p:cNvPr id="3" name="Content Placeholder 2">
            <a:extLst>
              <a:ext uri="{FF2B5EF4-FFF2-40B4-BE49-F238E27FC236}">
                <a16:creationId xmlns:a16="http://schemas.microsoft.com/office/drawing/2014/main" id="{D8F7E54D-1526-094D-A1D7-46961B8B2985}"/>
              </a:ext>
            </a:extLst>
          </p:cNvPr>
          <p:cNvSpPr>
            <a:spLocks noGrp="1"/>
          </p:cNvSpPr>
          <p:nvPr>
            <p:ph idx="1"/>
          </p:nvPr>
        </p:nvSpPr>
        <p:spPr>
          <a:xfrm>
            <a:off x="838200" y="1466809"/>
            <a:ext cx="10683705" cy="4351338"/>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Crop diversification is a promising strategy for increasing net household income and improving resilience. Farmers grow complementary crops on their farms which are sold as cash crops in the local or export markets or which reduce costs and improve food security as sustenance crops. As an added benefit, crop diversification helps to build resilience to environmental and economic shocks by spreading production and market risk. If focused on subsistence crops, crops can act as a food security safety net in the event of an income drop and can also contribute to improved dietary diversity and nutrition, which is vital to ensuring general health and wellness.</a:t>
            </a:r>
            <a:endParaRPr lang="en-US" sz="2000" dirty="0">
              <a:latin typeface="+mj-lt"/>
            </a:endParaRPr>
          </a:p>
          <a:p>
            <a:pPr marL="0" indent="0">
              <a:lnSpc>
                <a:spcPct val="100000"/>
              </a:lnSpc>
              <a:buNone/>
            </a:pPr>
            <a:r>
              <a:rPr lang="en-US" sz="2000" b="1" dirty="0"/>
              <a:t>What</a:t>
            </a:r>
          </a:p>
          <a:p>
            <a:pPr marL="0" indent="0">
              <a:lnSpc>
                <a:spcPct val="100000"/>
              </a:lnSpc>
              <a:buNone/>
            </a:pPr>
            <a:r>
              <a:rPr lang="en-US" sz="1600" dirty="0">
                <a:latin typeface="+mj-lt"/>
              </a:rPr>
              <a:t>Before promoting a cash crop or off-farm income diversification strategy among your producer partners or in collaboration with a producer </a:t>
            </a:r>
            <a:r>
              <a:rPr lang="en-US" sz="1600" dirty="0" err="1">
                <a:latin typeface="+mj-lt"/>
              </a:rPr>
              <a:t>organisation</a:t>
            </a:r>
            <a:r>
              <a:rPr lang="en-US" sz="1600" dirty="0">
                <a:latin typeface="+mj-lt"/>
              </a:rPr>
              <a:t>, it is </a:t>
            </a:r>
            <a:r>
              <a:rPr lang="en-GB" sz="1600" dirty="0">
                <a:latin typeface="+mj-lt"/>
              </a:rPr>
              <a:t>imperative</a:t>
            </a:r>
            <a:r>
              <a:rPr lang="en-US" sz="1600" dirty="0">
                <a:latin typeface="+mj-lt"/>
              </a:rPr>
              <a:t> to understand farming family interests and to support a business evaluation of the diversification options relative to goals, including:</a:t>
            </a:r>
          </a:p>
          <a:p>
            <a:pPr marL="347663" indent="-225425">
              <a:lnSpc>
                <a:spcPct val="100000"/>
              </a:lnSpc>
              <a:buFont typeface="+mj-lt"/>
              <a:buAutoNum type="arabicPeriod"/>
            </a:pPr>
            <a:r>
              <a:rPr lang="en-US" sz="1600" dirty="0">
                <a:latin typeface="+mj-lt"/>
              </a:rPr>
              <a:t>farm-level analysis to understand what works for farming families in the agronomic context along with any restraints;</a:t>
            </a:r>
          </a:p>
          <a:p>
            <a:pPr marL="347663" indent="-225425">
              <a:lnSpc>
                <a:spcPct val="100000"/>
              </a:lnSpc>
              <a:buFont typeface="+mj-lt"/>
              <a:buAutoNum type="arabicPeriod"/>
            </a:pPr>
            <a:r>
              <a:rPr lang="en-US" sz="1600" dirty="0">
                <a:latin typeface="+mj-lt"/>
              </a:rPr>
              <a:t>business model analysis to understand what opportunities are available and what is needed to make the diversification product profitable at the household level; and</a:t>
            </a:r>
          </a:p>
          <a:p>
            <a:pPr marL="347663" indent="-225425">
              <a:lnSpc>
                <a:spcPct val="100000"/>
              </a:lnSpc>
              <a:buFont typeface="+mj-lt"/>
              <a:buAutoNum type="arabicPeriod"/>
            </a:pPr>
            <a:r>
              <a:rPr lang="en-US" sz="1600" dirty="0">
                <a:latin typeface="+mj-lt"/>
              </a:rPr>
              <a:t>what off-farm income generating opportunities exist in the region. Diversification interventions can promote women’s economic empowerment and decision-making by soliciting design input from all members of the targeted community/cooperative and implementing interventions that support women’s participation.</a:t>
            </a:r>
          </a:p>
        </p:txBody>
      </p:sp>
      <p:sp>
        <p:nvSpPr>
          <p:cNvPr id="4" name="TextBox 3">
            <a:hlinkClick r:id="rId3" action="ppaction://hlinksldjump"/>
            <a:extLst>
              <a:ext uri="{FF2B5EF4-FFF2-40B4-BE49-F238E27FC236}">
                <a16:creationId xmlns:a16="http://schemas.microsoft.com/office/drawing/2014/main" id="{131C1D49-7235-1647-ADC5-036E543D89B6}"/>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FB16FED9-D489-214B-B50B-6BD12054BC2D}"/>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697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16DA-F793-064A-BC86-3A1ACA160BA8}"/>
              </a:ext>
            </a:extLst>
          </p:cNvPr>
          <p:cNvSpPr>
            <a:spLocks noGrp="1"/>
          </p:cNvSpPr>
          <p:nvPr>
            <p:ph type="title"/>
          </p:nvPr>
        </p:nvSpPr>
        <p:spPr/>
        <p:txBody>
          <a:bodyPr/>
          <a:lstStyle/>
          <a:p>
            <a:r>
              <a:rPr lang="en-US" dirty="0"/>
              <a:t>Diversification Cont.</a:t>
            </a:r>
          </a:p>
        </p:txBody>
      </p:sp>
      <p:sp>
        <p:nvSpPr>
          <p:cNvPr id="3" name="Content Placeholder 2">
            <a:extLst>
              <a:ext uri="{FF2B5EF4-FFF2-40B4-BE49-F238E27FC236}">
                <a16:creationId xmlns:a16="http://schemas.microsoft.com/office/drawing/2014/main" id="{B0567FF9-D61A-1D42-8A07-FF921B971496}"/>
              </a:ext>
            </a:extLst>
          </p:cNvPr>
          <p:cNvSpPr>
            <a:spLocks noGrp="1"/>
          </p:cNvSpPr>
          <p:nvPr>
            <p:ph idx="1"/>
          </p:nvPr>
        </p:nvSpPr>
        <p:spPr>
          <a:xfrm>
            <a:off x="854242" y="1674646"/>
            <a:ext cx="10515600" cy="4351338"/>
          </a:xfrm>
        </p:spPr>
        <p:txBody>
          <a:bodyPr>
            <a:noAutofit/>
          </a:bodyPr>
          <a:lstStyle/>
          <a:p>
            <a:pPr marL="0" indent="0">
              <a:lnSpc>
                <a:spcPct val="100000"/>
              </a:lnSpc>
              <a:buNone/>
            </a:pPr>
            <a:r>
              <a:rPr lang="en-US" sz="2000" b="1" dirty="0"/>
              <a:t>Types of Diversification</a:t>
            </a:r>
          </a:p>
          <a:p>
            <a:pPr>
              <a:lnSpc>
                <a:spcPct val="100000"/>
              </a:lnSpc>
            </a:pPr>
            <a:r>
              <a:rPr lang="en-US" sz="1600" b="1" dirty="0"/>
              <a:t>On-farm diversification – cash crop</a:t>
            </a:r>
            <a:r>
              <a:rPr lang="en-US" sz="1600" dirty="0">
                <a:latin typeface="+mj-lt"/>
              </a:rPr>
              <a:t>: Many people have identified cash crop diversification as a key climate and market volatility resilience strategy. However, efforts in this regard are often one-sided, </a:t>
            </a:r>
            <a:r>
              <a:rPr lang="en-GB" sz="1600" dirty="0">
                <a:latin typeface="+mj-lt"/>
              </a:rPr>
              <a:t>favouring</a:t>
            </a:r>
            <a:r>
              <a:rPr lang="en-US" sz="1600" dirty="0">
                <a:latin typeface="+mj-lt"/>
              </a:rPr>
              <a:t> a primary crop and not equipping farmers with the resources or markets to successfully manage and sell the “diversification crop”. This presents an opportunity to engage multiple companies in supporting farmers in professional diversification that will increase farmer income, build resilience and help to grow a sustainable supply of more than one cash crop, given there is demand and access to markets.</a:t>
            </a:r>
          </a:p>
          <a:p>
            <a:pPr>
              <a:lnSpc>
                <a:spcPct val="100000"/>
              </a:lnSpc>
            </a:pPr>
            <a:r>
              <a:rPr lang="en-US" sz="1600" b="1" dirty="0"/>
              <a:t>On-farm diversification – subsistence crops</a:t>
            </a:r>
            <a:r>
              <a:rPr lang="en-US" sz="1600" dirty="0">
                <a:latin typeface="+mj-lt"/>
              </a:rPr>
              <a:t>: Improving food crop production in terms of quality, quantity and diversity of food grown for household consumption is a key strategy to reduce the costs of family dietary needs, </a:t>
            </a:r>
            <a:r>
              <a:rPr lang="en-GB" sz="1600" dirty="0">
                <a:latin typeface="+mj-lt"/>
              </a:rPr>
              <a:t>stabilise</a:t>
            </a:r>
            <a:r>
              <a:rPr lang="en-US" sz="1600" dirty="0">
                <a:latin typeface="+mj-lt"/>
              </a:rPr>
              <a:t> income in the face of economic shock and promote health by offering a consistent source of nutritious food and a diversified diet. Companies can promote food crop production as part of their service delivery model by providing training and seeds. In some cases that same company can be the off-taker, which helps to ensure a market for farming families.</a:t>
            </a:r>
          </a:p>
          <a:p>
            <a:pPr>
              <a:lnSpc>
                <a:spcPct val="100000"/>
              </a:lnSpc>
            </a:pPr>
            <a:r>
              <a:rPr lang="en-US" sz="1600" b="1" dirty="0"/>
              <a:t>Off-farm diversification</a:t>
            </a:r>
            <a:r>
              <a:rPr lang="en-US" sz="1600" dirty="0">
                <a:latin typeface="+mj-lt"/>
              </a:rPr>
              <a:t>: Diversification into off-farm income sources can help grow farmer income and reduce climate and market risks. As with on-farm income, where a company is promoting a particular pathway to diversify income (i.e. by offering agricultural services or making and selling goods), it must be sure that a national or international market exists. </a:t>
            </a:r>
          </a:p>
        </p:txBody>
      </p:sp>
      <p:sp>
        <p:nvSpPr>
          <p:cNvPr id="4" name="TextBox 3">
            <a:hlinkClick r:id="rId2" action="ppaction://hlinksldjump"/>
            <a:extLst>
              <a:ext uri="{FF2B5EF4-FFF2-40B4-BE49-F238E27FC236}">
                <a16:creationId xmlns:a16="http://schemas.microsoft.com/office/drawing/2014/main" id="{F975E3D4-7739-5A43-A9E2-481CB511B066}"/>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2" action="ppaction://hlinksldjump"/>
            <a:extLst>
              <a:ext uri="{FF2B5EF4-FFF2-40B4-BE49-F238E27FC236}">
                <a16:creationId xmlns:a16="http://schemas.microsoft.com/office/drawing/2014/main" id="{D6D7E19A-196C-0544-A9D9-5BD0EA10C66C}"/>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1997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2B19-7CDC-0343-8AB7-EAF05C7CE0CD}"/>
              </a:ext>
            </a:extLst>
          </p:cNvPr>
          <p:cNvSpPr>
            <a:spLocks noGrp="1"/>
          </p:cNvSpPr>
          <p:nvPr>
            <p:ph type="title"/>
          </p:nvPr>
        </p:nvSpPr>
        <p:spPr/>
        <p:txBody>
          <a:bodyPr/>
          <a:lstStyle/>
          <a:p>
            <a:r>
              <a:rPr lang="en-US" dirty="0"/>
              <a:t>Diversification Examples</a:t>
            </a:r>
          </a:p>
        </p:txBody>
      </p:sp>
      <p:sp>
        <p:nvSpPr>
          <p:cNvPr id="3" name="Content Placeholder 2">
            <a:extLst>
              <a:ext uri="{FF2B5EF4-FFF2-40B4-BE49-F238E27FC236}">
                <a16:creationId xmlns:a16="http://schemas.microsoft.com/office/drawing/2014/main" id="{D8F7E54D-1526-094D-A1D7-46961B8B2985}"/>
              </a:ext>
            </a:extLst>
          </p:cNvPr>
          <p:cNvSpPr>
            <a:spLocks noGrp="1"/>
          </p:cNvSpPr>
          <p:nvPr>
            <p:ph idx="1"/>
          </p:nvPr>
        </p:nvSpPr>
        <p:spPr>
          <a:xfrm>
            <a:off x="838200" y="1690688"/>
            <a:ext cx="10683705" cy="4351338"/>
          </a:xfrm>
        </p:spPr>
        <p:txBody>
          <a:bodyPr>
            <a:noAutofit/>
          </a:bodyPr>
          <a:lstStyle/>
          <a:p>
            <a:pPr marL="0" indent="0">
              <a:lnSpc>
                <a:spcPct val="100000"/>
              </a:lnSpc>
              <a:spcBef>
                <a:spcPts val="0"/>
              </a:spcBef>
              <a:buNone/>
            </a:pPr>
            <a:r>
              <a:rPr lang="en-GB" sz="2000" b="1" dirty="0"/>
              <a:t>PROVA</a:t>
            </a:r>
            <a:r>
              <a:rPr lang="en-US" sz="2000" b="1" dirty="0"/>
              <a:t> and Barry Callebaut: Improving Vanilla Farmers’ Resilience Through Crop Diversification with Cocoa</a:t>
            </a:r>
            <a:br>
              <a:rPr lang="en-US" sz="2000" b="1" dirty="0"/>
            </a:br>
            <a:br>
              <a:rPr lang="en-US" sz="1800" b="1" dirty="0"/>
            </a:br>
            <a:r>
              <a:rPr lang="en-US" sz="1800" dirty="0">
                <a:latin typeface="+mj-lt"/>
              </a:rPr>
              <a:t>To secure a sustainable vanilla supply, PROVA partnered up with Barry Callebaut, with support from IDH, in 2016 to engage in an on-the-ground project in Madagascar. The joint project aims to encourage farmer entrepreneurship, improve community livelihoods and secure a sustainable supply of vanilla by overcoming challenges linked to agriculture and market volatility. Additionally, the project supports farmers in diversifying their income by teaching them how to grow and process cocoa in anticipation of a potential upcoming price drop.</a:t>
            </a:r>
          </a:p>
          <a:p>
            <a:pPr marL="0" indent="0" algn="just">
              <a:buNone/>
            </a:pPr>
            <a:endParaRPr lang="en-US" sz="1600" dirty="0"/>
          </a:p>
        </p:txBody>
      </p:sp>
      <p:sp>
        <p:nvSpPr>
          <p:cNvPr id="4" name="TextBox 3">
            <a:hlinkClick r:id="rId3" action="ppaction://hlinksldjump"/>
            <a:extLst>
              <a:ext uri="{FF2B5EF4-FFF2-40B4-BE49-F238E27FC236}">
                <a16:creationId xmlns:a16="http://schemas.microsoft.com/office/drawing/2014/main" id="{131C1D49-7235-1647-ADC5-036E543D89B6}"/>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FB16FED9-D489-214B-B50B-6BD12054BC2D}"/>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logo&#10;&#10;Description automatically generated">
            <a:extLst>
              <a:ext uri="{FF2B5EF4-FFF2-40B4-BE49-F238E27FC236}">
                <a16:creationId xmlns:a16="http://schemas.microsoft.com/office/drawing/2014/main" id="{F498DCA5-54FB-9B45-845D-D8755B695A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1369" b="32956"/>
          <a:stretch/>
        </p:blipFill>
        <p:spPr>
          <a:xfrm>
            <a:off x="8651126" y="526902"/>
            <a:ext cx="2702674" cy="964186"/>
          </a:xfrm>
          <a:prstGeom prst="rect">
            <a:avLst/>
          </a:prstGeom>
        </p:spPr>
      </p:pic>
    </p:spTree>
    <p:extLst>
      <p:ext uri="{BB962C8B-B14F-4D97-AF65-F5344CB8AC3E}">
        <p14:creationId xmlns:p14="http://schemas.microsoft.com/office/powerpoint/2010/main" val="310352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ire place sitting in front of a brick building&#10;&#10;Description automatically generated">
            <a:extLst>
              <a:ext uri="{FF2B5EF4-FFF2-40B4-BE49-F238E27FC236}">
                <a16:creationId xmlns:a16="http://schemas.microsoft.com/office/drawing/2014/main" id="{8CAA8A31-6C88-5846-88BB-FA9BCB5A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8387" y="-64863"/>
            <a:ext cx="10131613" cy="6981720"/>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114299" y="-61093"/>
            <a:ext cx="2690913" cy="6980186"/>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2568386" y="-94626"/>
            <a:ext cx="11240603" cy="7081183"/>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126935" y="1744186"/>
            <a:ext cx="5035737" cy="4069758"/>
          </a:xfrm>
          <a:prstGeom prst="rect">
            <a:avLst/>
          </a:prstGeom>
        </p:spPr>
        <p:txBody>
          <a:bodyPr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B7B15"/>
                </a:solidFill>
                <a:latin typeface="Helvetica"/>
                <a:cs typeface="Helvetica"/>
              </a:rPr>
              <a:t>Step 6:</a:t>
            </a:r>
          </a:p>
          <a:p>
            <a:pPr>
              <a:lnSpc>
                <a:spcPct val="100000"/>
              </a:lnSpc>
            </a:pPr>
            <a:r>
              <a:rPr lang="en-US" sz="4800" dirty="0">
                <a:latin typeface="Helvetica" pitchFamily="2" charset="0"/>
              </a:rPr>
              <a:t>Formulate living income strategy and set an internal policy and targets</a:t>
            </a:r>
            <a:endParaRPr lang="en-US" sz="3600" dirty="0">
              <a:latin typeface="Helvetica" pitchFamily="2" charset="0"/>
              <a:cs typeface="Helvetica"/>
            </a:endParaRPr>
          </a:p>
        </p:txBody>
      </p:sp>
      <p:sp>
        <p:nvSpPr>
          <p:cNvPr id="7" name="Rectangle 6">
            <a:extLst>
              <a:ext uri="{FF2B5EF4-FFF2-40B4-BE49-F238E27FC236}">
                <a16:creationId xmlns:a16="http://schemas.microsoft.com/office/drawing/2014/main" id="{16D6C8D9-CED1-CF4F-8E73-617B8359B9FB}"/>
              </a:ext>
            </a:extLst>
          </p:cNvPr>
          <p:cNvSpPr/>
          <p:nvPr/>
        </p:nvSpPr>
        <p:spPr>
          <a:xfrm>
            <a:off x="1181527" y="1242912"/>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629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E61F-2E3A-E643-9E76-7E503CE83F04}"/>
              </a:ext>
            </a:extLst>
          </p:cNvPr>
          <p:cNvSpPr>
            <a:spLocks noGrp="1"/>
          </p:cNvSpPr>
          <p:nvPr>
            <p:ph type="title"/>
          </p:nvPr>
        </p:nvSpPr>
        <p:spPr>
          <a:xfrm>
            <a:off x="685802" y="365125"/>
            <a:ext cx="10515600" cy="1325563"/>
          </a:xfrm>
        </p:spPr>
        <p:txBody>
          <a:bodyPr>
            <a:normAutofit/>
          </a:bodyPr>
          <a:lstStyle/>
          <a:p>
            <a:r>
              <a:rPr lang="en-US" dirty="0"/>
              <a:t>Other Considerations for Diversification</a:t>
            </a:r>
          </a:p>
        </p:txBody>
      </p:sp>
      <p:grpSp>
        <p:nvGrpSpPr>
          <p:cNvPr id="23" name="Group 22">
            <a:extLst>
              <a:ext uri="{FF2B5EF4-FFF2-40B4-BE49-F238E27FC236}">
                <a16:creationId xmlns:a16="http://schemas.microsoft.com/office/drawing/2014/main" id="{80B7AFAA-40EB-8244-A605-8FE62DCFDCCD}"/>
              </a:ext>
            </a:extLst>
          </p:cNvPr>
          <p:cNvGrpSpPr/>
          <p:nvPr/>
        </p:nvGrpSpPr>
        <p:grpSpPr>
          <a:xfrm>
            <a:off x="453897" y="1540933"/>
            <a:ext cx="11444590" cy="4047067"/>
            <a:chOff x="662039" y="1690688"/>
            <a:chExt cx="11155788" cy="3944940"/>
          </a:xfrm>
        </p:grpSpPr>
        <p:pic>
          <p:nvPicPr>
            <p:cNvPr id="5" name="Picture 4" descr="A screenshot of a cell phone&#10;&#10;Description automatically generated">
              <a:extLst>
                <a:ext uri="{FF2B5EF4-FFF2-40B4-BE49-F238E27FC236}">
                  <a16:creationId xmlns:a16="http://schemas.microsoft.com/office/drawing/2014/main" id="{C085987A-57FB-EE4C-BD85-6856292452AD}"/>
                </a:ext>
              </a:extLst>
            </p:cNvPr>
            <p:cNvPicPr>
              <a:picLocks noChangeAspect="1"/>
            </p:cNvPicPr>
            <p:nvPr/>
          </p:nvPicPr>
          <p:blipFill>
            <a:blip r:embed="rId3"/>
            <a:stretch>
              <a:fillRect/>
            </a:stretch>
          </p:blipFill>
          <p:spPr>
            <a:xfrm>
              <a:off x="854242" y="1706730"/>
              <a:ext cx="10836585" cy="3673642"/>
            </a:xfrm>
            <a:prstGeom prst="rect">
              <a:avLst/>
            </a:prstGeom>
          </p:spPr>
        </p:pic>
        <p:sp>
          <p:nvSpPr>
            <p:cNvPr id="3" name="Rectangle 2">
              <a:extLst>
                <a:ext uri="{FF2B5EF4-FFF2-40B4-BE49-F238E27FC236}">
                  <a16:creationId xmlns:a16="http://schemas.microsoft.com/office/drawing/2014/main" id="{295BD519-4099-1D43-9A92-B742D9216E22}"/>
                </a:ext>
              </a:extLst>
            </p:cNvPr>
            <p:cNvSpPr/>
            <p:nvPr/>
          </p:nvSpPr>
          <p:spPr>
            <a:xfrm>
              <a:off x="838200" y="1690688"/>
              <a:ext cx="10852627" cy="22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6769B3-AFE1-674C-A82C-F3F0A36EA9B3}"/>
                </a:ext>
              </a:extLst>
            </p:cNvPr>
            <p:cNvSpPr/>
            <p:nvPr/>
          </p:nvSpPr>
          <p:spPr>
            <a:xfrm>
              <a:off x="854242" y="2750548"/>
              <a:ext cx="10852627" cy="22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91E930-ADF4-084E-95E1-8598FBD44351}"/>
                </a:ext>
              </a:extLst>
            </p:cNvPr>
            <p:cNvSpPr/>
            <p:nvPr/>
          </p:nvSpPr>
          <p:spPr>
            <a:xfrm>
              <a:off x="838199" y="3830096"/>
              <a:ext cx="10852627" cy="223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200A332-87C7-214B-9450-D7CA31D1426C}"/>
                </a:ext>
              </a:extLst>
            </p:cNvPr>
            <p:cNvSpPr/>
            <p:nvPr/>
          </p:nvSpPr>
          <p:spPr>
            <a:xfrm>
              <a:off x="6096000" y="1690688"/>
              <a:ext cx="254000" cy="3689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D1A01F9-1AE0-0244-A6DE-C0DEC2FD032D}"/>
                </a:ext>
              </a:extLst>
            </p:cNvPr>
            <p:cNvSpPr/>
            <p:nvPr/>
          </p:nvSpPr>
          <p:spPr>
            <a:xfrm>
              <a:off x="796686" y="4889955"/>
              <a:ext cx="10910183" cy="745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4AF9E2-C108-9A47-95C0-F70EF117B957}"/>
                </a:ext>
              </a:extLst>
            </p:cNvPr>
            <p:cNvSpPr/>
            <p:nvPr/>
          </p:nvSpPr>
          <p:spPr>
            <a:xfrm>
              <a:off x="11563827" y="1746798"/>
              <a:ext cx="254000" cy="3689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DBD1E1-4413-E246-B212-47F99C62946F}"/>
                </a:ext>
              </a:extLst>
            </p:cNvPr>
            <p:cNvSpPr/>
            <p:nvPr/>
          </p:nvSpPr>
          <p:spPr>
            <a:xfrm>
              <a:off x="662039" y="1929902"/>
              <a:ext cx="254000" cy="3689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6729E-C58D-C143-9CD3-014818508A02}"/>
                </a:ext>
              </a:extLst>
            </p:cNvPr>
            <p:cNvSpPr/>
            <p:nvPr/>
          </p:nvSpPr>
          <p:spPr>
            <a:xfrm>
              <a:off x="1724098" y="3977470"/>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CE10F3-0E7F-B34C-BF6D-943B039379E8}"/>
                </a:ext>
              </a:extLst>
            </p:cNvPr>
            <p:cNvSpPr/>
            <p:nvPr/>
          </p:nvSpPr>
          <p:spPr>
            <a:xfrm>
              <a:off x="2583350" y="3869028"/>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D976B6-003E-0140-A8D9-78A112020432}"/>
                </a:ext>
              </a:extLst>
            </p:cNvPr>
            <p:cNvSpPr/>
            <p:nvPr/>
          </p:nvSpPr>
          <p:spPr>
            <a:xfrm>
              <a:off x="3478090" y="3899515"/>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FC8D9D-0D51-E24A-BB32-4A63ADD692A6}"/>
                </a:ext>
              </a:extLst>
            </p:cNvPr>
            <p:cNvSpPr/>
            <p:nvPr/>
          </p:nvSpPr>
          <p:spPr>
            <a:xfrm>
              <a:off x="4337342" y="3974817"/>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031F33-AC0D-AC4A-BF33-429CAB12B61D}"/>
                </a:ext>
              </a:extLst>
            </p:cNvPr>
            <p:cNvSpPr/>
            <p:nvPr/>
          </p:nvSpPr>
          <p:spPr>
            <a:xfrm>
              <a:off x="6930157" y="3921235"/>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6114D7A-F761-0844-B2CD-26DFC8C64BF5}"/>
                </a:ext>
              </a:extLst>
            </p:cNvPr>
            <p:cNvSpPr/>
            <p:nvPr/>
          </p:nvSpPr>
          <p:spPr>
            <a:xfrm>
              <a:off x="5232082" y="3974817"/>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8D9A89-B16A-AA40-B7B9-228A9F806F3F}"/>
                </a:ext>
              </a:extLst>
            </p:cNvPr>
            <p:cNvSpPr/>
            <p:nvPr/>
          </p:nvSpPr>
          <p:spPr>
            <a:xfrm>
              <a:off x="7585891" y="3921235"/>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C1F1D3-4541-F544-8967-5703A0342C27}"/>
                </a:ext>
              </a:extLst>
            </p:cNvPr>
            <p:cNvSpPr/>
            <p:nvPr/>
          </p:nvSpPr>
          <p:spPr>
            <a:xfrm>
              <a:off x="8226815" y="3899515"/>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426053-E86D-634B-9E4F-E81ADDD46ED4}"/>
                </a:ext>
              </a:extLst>
            </p:cNvPr>
            <p:cNvSpPr/>
            <p:nvPr/>
          </p:nvSpPr>
          <p:spPr>
            <a:xfrm>
              <a:off x="8913246" y="3974817"/>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48713E4-D002-B644-9508-C72E313CF687}"/>
                </a:ext>
              </a:extLst>
            </p:cNvPr>
            <p:cNvSpPr/>
            <p:nvPr/>
          </p:nvSpPr>
          <p:spPr>
            <a:xfrm>
              <a:off x="9579100" y="3899515"/>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B302EFA-9752-FF4D-B5BE-8F7EA2A1E383}"/>
                </a:ext>
              </a:extLst>
            </p:cNvPr>
            <p:cNvSpPr/>
            <p:nvPr/>
          </p:nvSpPr>
          <p:spPr>
            <a:xfrm>
              <a:off x="10215550" y="3899515"/>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76E4228-468D-4944-8EC6-14D72EE65893}"/>
                </a:ext>
              </a:extLst>
            </p:cNvPr>
            <p:cNvSpPr/>
            <p:nvPr/>
          </p:nvSpPr>
          <p:spPr>
            <a:xfrm>
              <a:off x="10902547" y="3974817"/>
              <a:ext cx="99961" cy="145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4620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CA40-4C8B-9744-85CE-8B6CEDAA1B81}"/>
              </a:ext>
            </a:extLst>
          </p:cNvPr>
          <p:cNvSpPr>
            <a:spLocks noGrp="1"/>
          </p:cNvSpPr>
          <p:nvPr>
            <p:ph type="title"/>
          </p:nvPr>
        </p:nvSpPr>
        <p:spPr/>
        <p:txBody>
          <a:bodyPr/>
          <a:lstStyle/>
          <a:p>
            <a:r>
              <a:rPr lang="en-US" dirty="0"/>
              <a:t>Farmer Risk Mitigation</a:t>
            </a:r>
          </a:p>
        </p:txBody>
      </p:sp>
      <p:sp>
        <p:nvSpPr>
          <p:cNvPr id="3" name="Content Placeholder 2">
            <a:extLst>
              <a:ext uri="{FF2B5EF4-FFF2-40B4-BE49-F238E27FC236}">
                <a16:creationId xmlns:a16="http://schemas.microsoft.com/office/drawing/2014/main" id="{8E64A7C6-CCED-E543-A2E1-FD35A79A8983}"/>
              </a:ext>
            </a:extLst>
          </p:cNvPr>
          <p:cNvSpPr>
            <a:spLocks noGrp="1"/>
          </p:cNvSpPr>
          <p:nvPr>
            <p:ph idx="1"/>
          </p:nvPr>
        </p:nvSpPr>
        <p:spPr>
          <a:xfrm>
            <a:off x="870284" y="1690688"/>
            <a:ext cx="10515600" cy="5074905"/>
          </a:xfrm>
        </p:spPr>
        <p:txBody>
          <a:bodyPr>
            <a:noAutofit/>
          </a:bodyPr>
          <a:lstStyle/>
          <a:p>
            <a:pPr marL="0" indent="0" algn="just">
              <a:lnSpc>
                <a:spcPct val="100000"/>
              </a:lnSpc>
              <a:buNone/>
            </a:pPr>
            <a:r>
              <a:rPr lang="en-US" sz="2000" b="1" dirty="0"/>
              <a:t>Why</a:t>
            </a:r>
          </a:p>
          <a:p>
            <a:pPr marL="0" indent="0" algn="just">
              <a:lnSpc>
                <a:spcPct val="100000"/>
              </a:lnSpc>
              <a:buNone/>
            </a:pPr>
            <a:r>
              <a:rPr lang="en-US" sz="1600" dirty="0">
                <a:latin typeface="+mj-lt"/>
              </a:rPr>
              <a:t>Company collaboration to share and reduce risks of investment for farmers can provide farmers with income reliability and unlock farmers’ capacity and willingness to invest.</a:t>
            </a:r>
            <a:r>
              <a:rPr lang="en-US" sz="1600" baseline="30000" dirty="0">
                <a:latin typeface="+mj-lt"/>
              </a:rPr>
              <a:t>34</a:t>
            </a:r>
          </a:p>
          <a:p>
            <a:pPr marL="0" indent="0" algn="just">
              <a:lnSpc>
                <a:spcPct val="100000"/>
              </a:lnSpc>
              <a:buNone/>
            </a:pPr>
            <a:br>
              <a:rPr lang="en-US" sz="2000" dirty="0">
                <a:latin typeface="+mj-lt"/>
              </a:rPr>
            </a:br>
            <a:r>
              <a:rPr lang="en-US" sz="2000" b="1" dirty="0"/>
              <a:t>What</a:t>
            </a:r>
          </a:p>
          <a:p>
            <a:pPr marL="0" indent="0" algn="just">
              <a:lnSpc>
                <a:spcPct val="100000"/>
              </a:lnSpc>
              <a:buNone/>
            </a:pPr>
            <a:r>
              <a:rPr lang="en-US" sz="1600" dirty="0">
                <a:latin typeface="+mj-lt"/>
              </a:rPr>
              <a:t>As a company, you can use your leverage to build in risk mitigation or risk sharing tools, services and infrastructure that support a more stable income for farmers and support them to reinvest in their farms.</a:t>
            </a:r>
          </a:p>
          <a:p>
            <a:pPr marL="457200" lvl="1" indent="0" algn="just">
              <a:lnSpc>
                <a:spcPct val="100000"/>
              </a:lnSpc>
              <a:buNone/>
            </a:pPr>
            <a:r>
              <a:rPr lang="en-US" sz="1600" dirty="0">
                <a:latin typeface="+mj-lt"/>
              </a:rPr>
              <a:t>• Crop / weather insurance: Crop insurance is a financial tool that farmers can use to protect themselves against the loss of crops due to natural disasters (e.g. floods, drought, blight) and pests. As a company, you can negotiate with providers that offer crop insurance to farmers or, where that is not feasible or desirable, you can also share the risk with farmers directly.</a:t>
            </a:r>
            <a:r>
              <a:rPr lang="en-US" sz="1600" baseline="30000" dirty="0">
                <a:latin typeface="+mj-lt"/>
              </a:rPr>
              <a:t>35</a:t>
            </a:r>
          </a:p>
          <a:p>
            <a:pPr marL="457200" lvl="1" indent="0" algn="just">
              <a:lnSpc>
                <a:spcPct val="100000"/>
              </a:lnSpc>
              <a:buNone/>
            </a:pPr>
            <a:r>
              <a:rPr lang="en-US" sz="1600" dirty="0">
                <a:latin typeface="+mj-lt"/>
              </a:rPr>
              <a:t>• Post-harvest loss prevention: Post-harvest loss prevention </a:t>
            </a:r>
            <a:r>
              <a:rPr lang="en-US" sz="1600" dirty="0" err="1">
                <a:latin typeface="+mj-lt"/>
              </a:rPr>
              <a:t>programmes</a:t>
            </a:r>
            <a:r>
              <a:rPr lang="en-US" sz="1600" dirty="0">
                <a:latin typeface="+mj-lt"/>
              </a:rPr>
              <a:t> promote technologies and techniques that reduce the risk of crop loss and allow farmers to store their product in a time of low prices.</a:t>
            </a:r>
            <a:r>
              <a:rPr lang="en-US" sz="1600" baseline="30000" dirty="0">
                <a:latin typeface="+mj-lt"/>
              </a:rPr>
              <a:t>36</a:t>
            </a:r>
            <a:r>
              <a:rPr lang="en-US" sz="1600" dirty="0">
                <a:latin typeface="+mj-lt"/>
              </a:rPr>
              <a:t> It ranges from packaging techniques to storage infrastructure.</a:t>
            </a:r>
            <a:r>
              <a:rPr lang="en-US" sz="1600" baseline="30000" dirty="0">
                <a:latin typeface="+mj-lt"/>
              </a:rPr>
              <a:t>37</a:t>
            </a:r>
          </a:p>
        </p:txBody>
      </p:sp>
      <p:sp>
        <p:nvSpPr>
          <p:cNvPr id="4" name="TextBox 3">
            <a:hlinkClick r:id="rId3" action="ppaction://hlinksldjump"/>
            <a:extLst>
              <a:ext uri="{FF2B5EF4-FFF2-40B4-BE49-F238E27FC236}">
                <a16:creationId xmlns:a16="http://schemas.microsoft.com/office/drawing/2014/main" id="{7EC0AD27-5EC0-FD43-8F27-7A0BEA8FD9B1}"/>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D872CAD2-F62E-E240-9503-9F9CA006D179}"/>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7417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A46D-3F57-2A46-9EC8-E267A2ACF7B0}"/>
              </a:ext>
            </a:extLst>
          </p:cNvPr>
          <p:cNvSpPr>
            <a:spLocks noGrp="1"/>
          </p:cNvSpPr>
          <p:nvPr>
            <p:ph type="title"/>
          </p:nvPr>
        </p:nvSpPr>
        <p:spPr/>
        <p:txBody>
          <a:bodyPr/>
          <a:lstStyle/>
          <a:p>
            <a:r>
              <a:rPr lang="en-US" dirty="0"/>
              <a:t>Farmer Risk Mitigation Examples</a:t>
            </a:r>
          </a:p>
        </p:txBody>
      </p:sp>
      <p:sp>
        <p:nvSpPr>
          <p:cNvPr id="3" name="Content Placeholder 2">
            <a:extLst>
              <a:ext uri="{FF2B5EF4-FFF2-40B4-BE49-F238E27FC236}">
                <a16:creationId xmlns:a16="http://schemas.microsoft.com/office/drawing/2014/main" id="{0BD564B4-4012-0A42-B508-092876BAB931}"/>
              </a:ext>
            </a:extLst>
          </p:cNvPr>
          <p:cNvSpPr>
            <a:spLocks noGrp="1"/>
          </p:cNvSpPr>
          <p:nvPr>
            <p:ph idx="1"/>
          </p:nvPr>
        </p:nvSpPr>
        <p:spPr>
          <a:xfrm>
            <a:off x="890169" y="1610478"/>
            <a:ext cx="10515600" cy="4351338"/>
          </a:xfrm>
        </p:spPr>
        <p:txBody>
          <a:bodyPr>
            <a:noAutofit/>
          </a:bodyPr>
          <a:lstStyle/>
          <a:p>
            <a:pPr marL="0" indent="0">
              <a:lnSpc>
                <a:spcPct val="100000"/>
              </a:lnSpc>
              <a:spcBef>
                <a:spcPts val="0"/>
              </a:spcBef>
              <a:buNone/>
            </a:pPr>
            <a:r>
              <a:rPr lang="en-US" sz="2000" b="1" dirty="0"/>
              <a:t>Weather Insurance for Kenyan Farmers</a:t>
            </a:r>
          </a:p>
          <a:p>
            <a:pPr marL="0" indent="0">
              <a:lnSpc>
                <a:spcPct val="100000"/>
              </a:lnSpc>
              <a:spcBef>
                <a:spcPts val="0"/>
              </a:spcBef>
              <a:buNone/>
            </a:pPr>
            <a:endParaRPr lang="en-US" sz="2000" b="1" dirty="0">
              <a:latin typeface="+mj-lt"/>
            </a:endParaRPr>
          </a:p>
          <a:p>
            <a:pPr marL="0" indent="0" algn="just">
              <a:lnSpc>
                <a:spcPct val="100000"/>
              </a:lnSpc>
              <a:spcBef>
                <a:spcPts val="0"/>
              </a:spcBef>
              <a:buNone/>
            </a:pPr>
            <a:r>
              <a:rPr lang="en-US" sz="1800" dirty="0">
                <a:latin typeface="+mj-lt"/>
              </a:rPr>
              <a:t>The Syngenta Foundation, the Kenyan insurance company UAP and Swiss Re Corporate Solutions teamed up to offer Kenyan farmers insurance to help them feel confident in investing in their farms in the face of climate change and harsh weather conditions. The </a:t>
            </a:r>
            <a:r>
              <a:rPr lang="en-US" sz="1800" dirty="0" err="1">
                <a:latin typeface="+mj-lt"/>
              </a:rPr>
              <a:t>Kilimo</a:t>
            </a:r>
            <a:r>
              <a:rPr lang="en-US" sz="1800" dirty="0">
                <a:latin typeface="+mj-lt"/>
              </a:rPr>
              <a:t> Salama model, designed specifically for smallholders, uses automated weather stations and mobile payments to provide insurance payouts instead of visiting individual farms. This model results in reduced administrative costs, which allows the project to provide insurance to thousands of farmers at a premium price they can afford.</a:t>
            </a:r>
          </a:p>
          <a:p>
            <a:pPr marL="0" indent="0" algn="just">
              <a:lnSpc>
                <a:spcPct val="100000"/>
              </a:lnSpc>
              <a:spcBef>
                <a:spcPts val="0"/>
              </a:spcBef>
              <a:buNone/>
            </a:pPr>
            <a:endParaRPr lang="en-US" sz="1800" dirty="0">
              <a:latin typeface="+mj-lt"/>
            </a:endParaRPr>
          </a:p>
          <a:p>
            <a:pPr marL="0" indent="0">
              <a:lnSpc>
                <a:spcPct val="100000"/>
              </a:lnSpc>
              <a:spcBef>
                <a:spcPts val="0"/>
              </a:spcBef>
              <a:buNone/>
            </a:pPr>
            <a:r>
              <a:rPr lang="en-US" sz="2000" b="1" dirty="0"/>
              <a:t>Agricultural Business Analysis and Investment Training</a:t>
            </a:r>
            <a:br>
              <a:rPr lang="en-US" sz="2000" b="1" dirty="0">
                <a:latin typeface="+mj-lt"/>
              </a:rPr>
            </a:br>
            <a:br>
              <a:rPr lang="en-US" sz="2000" b="1" dirty="0">
                <a:latin typeface="+mj-lt"/>
              </a:rPr>
            </a:br>
            <a:r>
              <a:rPr lang="en-US" sz="1800" dirty="0">
                <a:latin typeface="+mj-lt"/>
              </a:rPr>
              <a:t>Agricultural Business Analysis and Investment Training (</a:t>
            </a:r>
            <a:r>
              <a:rPr lang="en-US" sz="1800" dirty="0" err="1">
                <a:latin typeface="+mj-lt"/>
              </a:rPr>
              <a:t>AgBAIT</a:t>
            </a:r>
            <a:r>
              <a:rPr lang="en-US" sz="1800" dirty="0">
                <a:latin typeface="+mj-lt"/>
              </a:rPr>
              <a:t>) is a modular training approach that enables both emerging farmers and </a:t>
            </a:r>
            <a:r>
              <a:rPr lang="en-US" sz="1800" dirty="0" err="1">
                <a:latin typeface="+mj-lt"/>
              </a:rPr>
              <a:t>agri</a:t>
            </a:r>
            <a:r>
              <a:rPr lang="en-US" sz="1800" dirty="0">
                <a:latin typeface="+mj-lt"/>
              </a:rPr>
              <a:t>- based enterprises alike to </a:t>
            </a:r>
            <a:r>
              <a:rPr lang="en-US" sz="1800" dirty="0" err="1">
                <a:latin typeface="+mj-lt"/>
              </a:rPr>
              <a:t>analyse</a:t>
            </a:r>
            <a:r>
              <a:rPr lang="en-US" sz="1800" dirty="0">
                <a:latin typeface="+mj-lt"/>
              </a:rPr>
              <a:t> their current business operations and potential investments. For this purpose, a paper and an Excel-based support tool have been developed to calculate and </a:t>
            </a:r>
            <a:r>
              <a:rPr lang="en-US" sz="1800" dirty="0" err="1">
                <a:latin typeface="+mj-lt"/>
              </a:rPr>
              <a:t>analyse</a:t>
            </a:r>
            <a:r>
              <a:rPr lang="en-US" sz="1800" dirty="0">
                <a:latin typeface="+mj-lt"/>
              </a:rPr>
              <a:t> the envisaged investment options. In addition, </a:t>
            </a:r>
            <a:r>
              <a:rPr lang="en-US" sz="1800" dirty="0" err="1">
                <a:latin typeface="+mj-lt"/>
              </a:rPr>
              <a:t>AgBAIT</a:t>
            </a:r>
            <a:r>
              <a:rPr lang="en-US" sz="1800" dirty="0">
                <a:latin typeface="+mj-lt"/>
              </a:rPr>
              <a:t> offers participants the opportunity to get acquainted with the financing options of local financial institutions and to present their business and investment plan to these financial institutions.</a:t>
            </a:r>
          </a:p>
          <a:p>
            <a:pPr marL="0" indent="0" algn="just">
              <a:buNone/>
            </a:pPr>
            <a:endParaRPr lang="en-US" dirty="0"/>
          </a:p>
        </p:txBody>
      </p:sp>
      <p:sp>
        <p:nvSpPr>
          <p:cNvPr id="4" name="TextBox 3">
            <a:hlinkClick r:id="rId3" action="ppaction://hlinksldjump"/>
            <a:extLst>
              <a:ext uri="{FF2B5EF4-FFF2-40B4-BE49-F238E27FC236}">
                <a16:creationId xmlns:a16="http://schemas.microsoft.com/office/drawing/2014/main" id="{3966E8FE-E7D0-E44B-9D7F-6BB02822B825}"/>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54C5A3B0-787C-D048-892E-4D1A449CE3F4}"/>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4D24A4DA-EE23-4440-B5D5-DF9B45B998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99714" y="643582"/>
            <a:ext cx="2254086" cy="688440"/>
          </a:xfrm>
          <a:prstGeom prst="rect">
            <a:avLst/>
          </a:prstGeom>
        </p:spPr>
      </p:pic>
    </p:spTree>
    <p:extLst>
      <p:ext uri="{BB962C8B-B14F-4D97-AF65-F5344CB8AC3E}">
        <p14:creationId xmlns:p14="http://schemas.microsoft.com/office/powerpoint/2010/main" val="1673240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09E5-DE2B-0245-89E2-F8EF094A26A6}"/>
              </a:ext>
            </a:extLst>
          </p:cNvPr>
          <p:cNvSpPr>
            <a:spLocks noGrp="1"/>
          </p:cNvSpPr>
          <p:nvPr>
            <p:ph type="title"/>
          </p:nvPr>
        </p:nvSpPr>
        <p:spPr/>
        <p:txBody>
          <a:bodyPr/>
          <a:lstStyle/>
          <a:p>
            <a:r>
              <a:rPr lang="en-US" dirty="0"/>
              <a:t>Financial Training &amp; Services</a:t>
            </a:r>
          </a:p>
        </p:txBody>
      </p:sp>
      <p:sp>
        <p:nvSpPr>
          <p:cNvPr id="3" name="Content Placeholder 2">
            <a:extLst>
              <a:ext uri="{FF2B5EF4-FFF2-40B4-BE49-F238E27FC236}">
                <a16:creationId xmlns:a16="http://schemas.microsoft.com/office/drawing/2014/main" id="{11C78462-58EA-8F43-A518-4237B8B581D3}"/>
              </a:ext>
            </a:extLst>
          </p:cNvPr>
          <p:cNvSpPr>
            <a:spLocks noGrp="1"/>
          </p:cNvSpPr>
          <p:nvPr>
            <p:ph idx="1"/>
          </p:nvPr>
        </p:nvSpPr>
        <p:spPr/>
        <p:txBody>
          <a:bodyPr>
            <a:normAutofit/>
          </a:bodyPr>
          <a:lstStyle/>
          <a:p>
            <a:pPr marL="0" indent="0">
              <a:lnSpc>
                <a:spcPct val="100000"/>
              </a:lnSpc>
              <a:buNone/>
            </a:pPr>
            <a:r>
              <a:rPr lang="en-US" sz="2000" b="1" dirty="0"/>
              <a:t>Why</a:t>
            </a:r>
          </a:p>
          <a:p>
            <a:pPr marL="0" indent="0">
              <a:lnSpc>
                <a:spcPct val="100000"/>
              </a:lnSpc>
              <a:buNone/>
            </a:pPr>
            <a:r>
              <a:rPr lang="en-US" sz="1600" dirty="0">
                <a:latin typeface="+mj-lt"/>
              </a:rPr>
              <a:t>Beyond </a:t>
            </a:r>
            <a:r>
              <a:rPr lang="en-US" sz="1600" dirty="0">
                <a:solidFill>
                  <a:schemeClr val="accent6">
                    <a:lumMod val="75000"/>
                  </a:schemeClr>
                </a:solidFill>
                <a:latin typeface="+mj-lt"/>
                <a:hlinkClick r:id="rId2" action="ppaction://hlinksldjump">
                  <a:extLst>
                    <a:ext uri="{A12FA001-AC4F-418D-AE19-62706E023703}">
                      <ahyp:hlinkClr xmlns:ahyp="http://schemas.microsoft.com/office/drawing/2018/hyperlinkcolor" val="tx"/>
                    </a:ext>
                  </a:extLst>
                </a:hlinkClick>
              </a:rPr>
              <a:t>financial and training services</a:t>
            </a:r>
            <a:r>
              <a:rPr lang="en-US" sz="1600" dirty="0">
                <a:solidFill>
                  <a:schemeClr val="accent6">
                    <a:lumMod val="75000"/>
                  </a:schemeClr>
                </a:solidFill>
                <a:latin typeface="+mj-lt"/>
              </a:rPr>
              <a:t> </a:t>
            </a:r>
            <a:r>
              <a:rPr lang="en-US" sz="1600" dirty="0">
                <a:latin typeface="+mj-lt"/>
              </a:rPr>
              <a:t>for on farm activities, financial training and services within the community can have a widespread effect on farming families’ ability to achieve a Living Income by helping them to better manage their money, build resilience, and invest in asset building.</a:t>
            </a:r>
            <a:endParaRPr lang="en-US" sz="2000" dirty="0">
              <a:latin typeface="+mj-lt"/>
            </a:endParaRPr>
          </a:p>
          <a:p>
            <a:pPr marL="0" indent="0">
              <a:lnSpc>
                <a:spcPct val="100000"/>
              </a:lnSpc>
              <a:buNone/>
            </a:pPr>
            <a:br>
              <a:rPr lang="en-US" sz="2000" b="1" dirty="0"/>
            </a:br>
            <a:r>
              <a:rPr lang="en-US" sz="2000" b="1" dirty="0"/>
              <a:t>What</a:t>
            </a:r>
          </a:p>
          <a:p>
            <a:pPr marL="0" indent="0">
              <a:lnSpc>
                <a:spcPct val="100000"/>
              </a:lnSpc>
              <a:buNone/>
            </a:pPr>
            <a:r>
              <a:rPr lang="en-US" sz="1600" dirty="0">
                <a:latin typeface="+mj-lt"/>
              </a:rPr>
              <a:t>Companies can partner to help communities establish financial institutions that provide community members with access to credit, financial training and savings opportunities.</a:t>
            </a:r>
          </a:p>
        </p:txBody>
      </p:sp>
      <p:sp>
        <p:nvSpPr>
          <p:cNvPr id="4" name="TextBox 3">
            <a:hlinkClick r:id="rId3" action="ppaction://hlinksldjump"/>
            <a:extLst>
              <a:ext uri="{FF2B5EF4-FFF2-40B4-BE49-F238E27FC236}">
                <a16:creationId xmlns:a16="http://schemas.microsoft.com/office/drawing/2014/main" id="{0B6AA798-0EE4-574E-8122-02FAA8C10930}"/>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0FF8E704-F6D8-2F4A-A467-A87E920DD91A}"/>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747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09E5-DE2B-0245-89E2-F8EF094A26A6}"/>
              </a:ext>
            </a:extLst>
          </p:cNvPr>
          <p:cNvSpPr>
            <a:spLocks noGrp="1"/>
          </p:cNvSpPr>
          <p:nvPr>
            <p:ph type="title"/>
          </p:nvPr>
        </p:nvSpPr>
        <p:spPr>
          <a:xfrm>
            <a:off x="838200" y="690020"/>
            <a:ext cx="10515600" cy="1325563"/>
          </a:xfrm>
        </p:spPr>
        <p:txBody>
          <a:bodyPr/>
          <a:lstStyle/>
          <a:p>
            <a:r>
              <a:rPr lang="en-US" dirty="0"/>
              <a:t>Financial Training &amp; Services</a:t>
            </a:r>
            <a:br>
              <a:rPr lang="en-US" dirty="0"/>
            </a:br>
            <a:r>
              <a:rPr lang="en-US" dirty="0"/>
              <a:t>Examples</a:t>
            </a:r>
          </a:p>
        </p:txBody>
      </p:sp>
      <p:sp>
        <p:nvSpPr>
          <p:cNvPr id="3" name="Content Placeholder 2">
            <a:extLst>
              <a:ext uri="{FF2B5EF4-FFF2-40B4-BE49-F238E27FC236}">
                <a16:creationId xmlns:a16="http://schemas.microsoft.com/office/drawing/2014/main" id="{11C78462-58EA-8F43-A518-4237B8B581D3}"/>
              </a:ext>
            </a:extLst>
          </p:cNvPr>
          <p:cNvSpPr>
            <a:spLocks noGrp="1"/>
          </p:cNvSpPr>
          <p:nvPr>
            <p:ph idx="1"/>
          </p:nvPr>
        </p:nvSpPr>
        <p:spPr>
          <a:xfrm>
            <a:off x="849775" y="2004008"/>
            <a:ext cx="10515600" cy="3793527"/>
          </a:xfrm>
        </p:spPr>
        <p:txBody>
          <a:bodyPr>
            <a:noAutofit/>
          </a:bodyPr>
          <a:lstStyle/>
          <a:p>
            <a:pPr marL="0" indent="0" algn="just">
              <a:lnSpc>
                <a:spcPct val="100000"/>
              </a:lnSpc>
              <a:buNone/>
            </a:pPr>
            <a:r>
              <a:rPr lang="en-US" sz="2000" b="1" dirty="0"/>
              <a:t>CARE Village Savings and Loan Associations</a:t>
            </a:r>
          </a:p>
          <a:p>
            <a:pPr marL="0" indent="0" algn="just">
              <a:lnSpc>
                <a:spcPct val="100000"/>
              </a:lnSpc>
              <a:buNone/>
            </a:pPr>
            <a:r>
              <a:rPr lang="en-US" sz="1800" dirty="0">
                <a:latin typeface="+mj-lt"/>
              </a:rPr>
              <a:t>Savings groups are self-managed groups of 15 to 25 people who meet regularly to save their money in a safe space, access small loans, and obtain emergency insurance. CARE has a special focus on including women and girls in financial decision making and since 1991 CARE has helped 8.4 million people join savings groups. By 2030 CARE has a goal of helping 65 million people.</a:t>
            </a:r>
          </a:p>
          <a:p>
            <a:pPr marL="0" indent="0" algn="just">
              <a:lnSpc>
                <a:spcPct val="100000"/>
              </a:lnSpc>
              <a:buNone/>
            </a:pPr>
            <a:endParaRPr lang="en-US" sz="2000" dirty="0">
              <a:latin typeface="+mj-lt"/>
            </a:endParaRPr>
          </a:p>
          <a:p>
            <a:pPr marL="0" indent="0" algn="just">
              <a:lnSpc>
                <a:spcPct val="100000"/>
              </a:lnSpc>
              <a:buNone/>
            </a:pPr>
            <a:r>
              <a:rPr lang="en-US" sz="2000" b="1" dirty="0"/>
              <a:t>Root Capital </a:t>
            </a:r>
          </a:p>
          <a:p>
            <a:pPr marL="0" indent="0" algn="just">
              <a:lnSpc>
                <a:spcPct val="100000"/>
              </a:lnSpc>
              <a:buNone/>
            </a:pPr>
            <a:r>
              <a:rPr lang="en-US" sz="1800" dirty="0">
                <a:latin typeface="+mj-lt"/>
              </a:rPr>
              <a:t>Through Root Capital’s financial advisory services program, businesses (such as cooperatives) are able to overcome critical challenges through interactive, tailored training.  Root Capital focuses on strategic, financial, and operational improvements essential for the continued success of each business they work with. Specific training and advisory includes designing inventory management systems and internal controls, improving accounting procedures and strengthening financial reporting and analysis, building enterprise resilience through stronger governance and executive leadership, and adoption of technological solutions to streamline operations and inform decision making.</a:t>
            </a:r>
          </a:p>
        </p:txBody>
      </p:sp>
      <p:sp>
        <p:nvSpPr>
          <p:cNvPr id="4" name="TextBox 3">
            <a:hlinkClick r:id="rId3" action="ppaction://hlinksldjump"/>
            <a:extLst>
              <a:ext uri="{FF2B5EF4-FFF2-40B4-BE49-F238E27FC236}">
                <a16:creationId xmlns:a16="http://schemas.microsoft.com/office/drawing/2014/main" id="{5C5F3DEC-7432-4A4B-842E-6329B408E878}"/>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9EAEBFAF-E26A-EE40-9003-5B1CEEA3E3E2}"/>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88400F3D-9E70-0C44-9416-97CF37E90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7110" y="695267"/>
            <a:ext cx="2594795" cy="557271"/>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A4780AB-2B73-644F-AB8C-37263879B5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16142" y="690020"/>
            <a:ext cx="1017608" cy="1017608"/>
          </a:xfrm>
          <a:prstGeom prst="rect">
            <a:avLst/>
          </a:prstGeom>
        </p:spPr>
      </p:pic>
    </p:spTree>
    <p:extLst>
      <p:ext uri="{BB962C8B-B14F-4D97-AF65-F5344CB8AC3E}">
        <p14:creationId xmlns:p14="http://schemas.microsoft.com/office/powerpoint/2010/main" val="16219135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D68294E-7F16-7249-B9F3-57756681F4E0}"/>
              </a:ext>
            </a:extLst>
          </p:cNvPr>
          <p:cNvSpPr txBox="1"/>
          <p:nvPr/>
        </p:nvSpPr>
        <p:spPr>
          <a:xfrm>
            <a:off x="10689423" y="6488668"/>
            <a:ext cx="2452219" cy="369332"/>
          </a:xfrm>
          <a:prstGeom prst="rect">
            <a:avLst/>
          </a:prstGeom>
          <a:noFill/>
        </p:spPr>
        <p:txBody>
          <a:bodyPr wrap="square" rtlCol="0">
            <a:spAutoFit/>
          </a:bodyPr>
          <a:lstStyle/>
          <a:p>
            <a:pPr>
              <a:spcAft>
                <a:spcPts val="600"/>
              </a:spcAft>
            </a:pPr>
            <a:r>
              <a:rPr lang="en-US" dirty="0" err="1"/>
              <a:t>Winrock</a:t>
            </a:r>
            <a:r>
              <a:rPr lang="en-US" dirty="0"/>
              <a:t>, 2017</a:t>
            </a:r>
          </a:p>
        </p:txBody>
      </p:sp>
      <p:sp>
        <p:nvSpPr>
          <p:cNvPr id="8" name="Rectangle 7">
            <a:extLst>
              <a:ext uri="{FF2B5EF4-FFF2-40B4-BE49-F238E27FC236}">
                <a16:creationId xmlns:a16="http://schemas.microsoft.com/office/drawing/2014/main" id="{421A8822-5369-5840-8244-D41F0475CB72}"/>
              </a:ext>
            </a:extLst>
          </p:cNvPr>
          <p:cNvSpPr/>
          <p:nvPr/>
        </p:nvSpPr>
        <p:spPr>
          <a:xfrm>
            <a:off x="1665962" y="2730674"/>
            <a:ext cx="2430049" cy="100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C73BF1-0093-FC49-BDCD-137166E7F1DF}"/>
              </a:ext>
            </a:extLst>
          </p:cNvPr>
          <p:cNvSpPr>
            <a:spLocks noGrp="1"/>
          </p:cNvSpPr>
          <p:nvPr>
            <p:ph idx="1"/>
          </p:nvPr>
        </p:nvSpPr>
        <p:spPr>
          <a:xfrm>
            <a:off x="882940" y="2249599"/>
            <a:ext cx="10426119" cy="3706843"/>
          </a:xfrm>
        </p:spPr>
        <p:txBody>
          <a:bodyPr anchor="ctr">
            <a:noAutofit/>
          </a:bodyPr>
          <a:lstStyle/>
          <a:p>
            <a:pPr marL="0" indent="0">
              <a:buNone/>
            </a:pPr>
            <a:r>
              <a:rPr lang="en-US" sz="1800" b="1" dirty="0"/>
              <a:t>Why</a:t>
            </a:r>
          </a:p>
          <a:p>
            <a:pPr marL="0" indent="0">
              <a:buNone/>
            </a:pPr>
            <a:r>
              <a:rPr lang="en-US" sz="1800" dirty="0">
                <a:latin typeface="+mj-lt"/>
              </a:rPr>
              <a:t>Land is a critical resource for rural families,</a:t>
            </a:r>
            <a:r>
              <a:rPr lang="en-US" sz="1800" b="1" dirty="0">
                <a:latin typeface="+mj-lt"/>
              </a:rPr>
              <a:t> </a:t>
            </a:r>
            <a:r>
              <a:rPr lang="en-US" sz="1800" dirty="0">
                <a:latin typeface="+mj-lt"/>
              </a:rPr>
              <a:t>making</a:t>
            </a:r>
            <a:r>
              <a:rPr lang="en-US" sz="1800" b="1" dirty="0">
                <a:latin typeface="+mj-lt"/>
              </a:rPr>
              <a:t> </a:t>
            </a:r>
            <a:r>
              <a:rPr lang="en-US" sz="1800" dirty="0">
                <a:latin typeface="+mj-lt"/>
              </a:rPr>
              <a:t>land tenure one of the most important assets and indicators of economic wellbeing. For many small farmers, access to and rights to land and natural resources can be a root cause of conflict and the primary constraint on their ability and willingness to invest in their farm. Additionally, competing land uses can affect food security and natural resource management, both of which contribute to a sustainable livelihood. In rural communities, land is not only a fundamental building block for earning a living income, but also a source of identity and power linked to their ability to participate in community decision. This unequal access creates tenure insecurity, inhibiting their full participation in improving food security at the household and community level, and investing in and safeguarding the natural resource base. </a:t>
            </a:r>
            <a:endParaRPr lang="en-US" sz="1800" b="1" dirty="0">
              <a:latin typeface="+mj-lt"/>
            </a:endParaRPr>
          </a:p>
          <a:p>
            <a:pPr marL="0" indent="0">
              <a:buNone/>
            </a:pPr>
            <a:br>
              <a:rPr lang="en-US" sz="1800" b="1" dirty="0"/>
            </a:br>
            <a:r>
              <a:rPr lang="en-US" sz="1800" b="1" dirty="0"/>
              <a:t>What</a:t>
            </a:r>
          </a:p>
          <a:p>
            <a:pPr marL="0" indent="0">
              <a:buNone/>
            </a:pPr>
            <a:r>
              <a:rPr lang="en-US" sz="1800" dirty="0">
                <a:latin typeface="+mj-lt"/>
              </a:rPr>
              <a:t>Policies and laws governing land tenure don’t often provide equal access to, control over, and ownership of land and natural resources. Women and minority groups are further left behind as they have unequal access to and control over land and other assets. While not a barrier that companies can address alone, companies can contribute to this structural issue by working with local governments through partnerships and sector platforms.</a:t>
            </a:r>
          </a:p>
        </p:txBody>
      </p:sp>
      <p:sp>
        <p:nvSpPr>
          <p:cNvPr id="11" name="TextBox 10">
            <a:hlinkClick r:id="rId3" action="ppaction://hlinksldjump"/>
            <a:extLst>
              <a:ext uri="{FF2B5EF4-FFF2-40B4-BE49-F238E27FC236}">
                <a16:creationId xmlns:a16="http://schemas.microsoft.com/office/drawing/2014/main" id="{89175FDE-AD60-CF4F-9062-E81C0D0A1B62}"/>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13" name="Right Arrow 12">
            <a:hlinkClick r:id="rId3" action="ppaction://hlinksldjump"/>
            <a:extLst>
              <a:ext uri="{FF2B5EF4-FFF2-40B4-BE49-F238E27FC236}">
                <a16:creationId xmlns:a16="http://schemas.microsoft.com/office/drawing/2014/main" id="{2EC2B3CF-EFF1-C542-8058-009B81F68526}"/>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AD82B6A-C386-394F-9440-586029F5D5ED}"/>
              </a:ext>
            </a:extLst>
          </p:cNvPr>
          <p:cNvSpPr>
            <a:spLocks noGrp="1"/>
          </p:cNvSpPr>
          <p:nvPr>
            <p:ph type="title"/>
          </p:nvPr>
        </p:nvSpPr>
        <p:spPr/>
        <p:txBody>
          <a:bodyPr/>
          <a:lstStyle/>
          <a:p>
            <a:r>
              <a:rPr lang="en-US" dirty="0"/>
              <a:t>Land Tenure</a:t>
            </a:r>
          </a:p>
        </p:txBody>
      </p:sp>
    </p:spTree>
    <p:extLst>
      <p:ext uri="{BB962C8B-B14F-4D97-AF65-F5344CB8AC3E}">
        <p14:creationId xmlns:p14="http://schemas.microsoft.com/office/powerpoint/2010/main" val="2793265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3" action="ppaction://hlinksldjump"/>
            <a:extLst>
              <a:ext uri="{FF2B5EF4-FFF2-40B4-BE49-F238E27FC236}">
                <a16:creationId xmlns:a16="http://schemas.microsoft.com/office/drawing/2014/main" id="{D37BD672-D1C2-6E43-A342-34E36F7EF9F6}"/>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3FA2320A-A9E6-9745-B668-AEEA6FD904E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EB6F500-2D95-6A4E-BD99-12CCA22F38CE}"/>
              </a:ext>
            </a:extLst>
          </p:cNvPr>
          <p:cNvSpPr>
            <a:spLocks noGrp="1"/>
          </p:cNvSpPr>
          <p:nvPr>
            <p:ph idx="1"/>
          </p:nvPr>
        </p:nvSpPr>
        <p:spPr>
          <a:xfrm>
            <a:off x="838200" y="1878368"/>
            <a:ext cx="6236366" cy="5276846"/>
          </a:xfrm>
        </p:spPr>
        <p:txBody>
          <a:bodyPr>
            <a:normAutofit/>
          </a:bodyPr>
          <a:lstStyle/>
          <a:p>
            <a:pPr marL="0" indent="0">
              <a:buNone/>
            </a:pPr>
            <a:r>
              <a:rPr lang="en-US" dirty="0"/>
              <a:t>The Cote d’Ivoire Land Partnership (CLAP)</a:t>
            </a:r>
          </a:p>
          <a:p>
            <a:r>
              <a:rPr lang="en-US" sz="2000" dirty="0">
                <a:latin typeface="+mj-lt"/>
              </a:rPr>
              <a:t>CLAP consists of The Hershey Company, Unilever, and Barry Callebaut Cocoa Horizons and the German Cocoa and Chocolate Foundation.</a:t>
            </a:r>
          </a:p>
          <a:p>
            <a:r>
              <a:rPr lang="en-US" sz="2000" dirty="0">
                <a:latin typeface="+mj-lt"/>
              </a:rPr>
              <a:t>CLAP is endorsed by AFOR (</a:t>
            </a:r>
            <a:r>
              <a:rPr lang="en-US" sz="2000" dirty="0" err="1">
                <a:latin typeface="+mj-lt"/>
              </a:rPr>
              <a:t>Agence</a:t>
            </a:r>
            <a:r>
              <a:rPr lang="en-US" sz="2000" dirty="0">
                <a:latin typeface="+mj-lt"/>
              </a:rPr>
              <a:t> </a:t>
            </a:r>
            <a:r>
              <a:rPr lang="en-US" sz="2000" dirty="0" err="1">
                <a:latin typeface="+mj-lt"/>
              </a:rPr>
              <a:t>Foncière</a:t>
            </a:r>
            <a:r>
              <a:rPr lang="en-US" sz="2000" dirty="0">
                <a:latin typeface="+mj-lt"/>
              </a:rPr>
              <a:t> </a:t>
            </a:r>
            <a:r>
              <a:rPr lang="en-US" sz="2000" dirty="0" err="1">
                <a:latin typeface="+mj-lt"/>
              </a:rPr>
              <a:t>Rurale</a:t>
            </a:r>
            <a:r>
              <a:rPr lang="en-US" sz="2000" dirty="0">
                <a:latin typeface="+mj-lt"/>
              </a:rPr>
              <a:t>) and the World Cocoa Foundation, and managed by </a:t>
            </a:r>
            <a:r>
              <a:rPr lang="en-US" sz="2000" dirty="0" err="1">
                <a:latin typeface="+mj-lt"/>
              </a:rPr>
              <a:t>Meridia</a:t>
            </a:r>
            <a:r>
              <a:rPr lang="en-US" sz="2000" dirty="0">
                <a:latin typeface="+mj-lt"/>
              </a:rPr>
              <a:t>.</a:t>
            </a:r>
          </a:p>
          <a:p>
            <a:r>
              <a:rPr lang="en-US" sz="2000" dirty="0">
                <a:latin typeface="+mj-lt"/>
              </a:rPr>
              <a:t>Cocoa farmers want to formalize their land rights, but can’t afford the full cost and require support. CLAP is a fit-for-purpose solution that is cost-effective, technology-based and participatory to support the Ivorian government, the cocoa farmers and the private sector in securing land rights and the future of cocoa production in Côte d’Ivoire.</a:t>
            </a:r>
          </a:p>
        </p:txBody>
      </p:sp>
      <p:pic>
        <p:nvPicPr>
          <p:cNvPr id="10" name="Picture 9">
            <a:extLst>
              <a:ext uri="{FF2B5EF4-FFF2-40B4-BE49-F238E27FC236}">
                <a16:creationId xmlns:a16="http://schemas.microsoft.com/office/drawing/2014/main" id="{51492189-9E4A-174A-8E4F-4080C2F942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4098" y="2736631"/>
            <a:ext cx="4937902" cy="2777566"/>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577FB19-3A18-1D4A-959D-86A9F8B1A509}"/>
              </a:ext>
            </a:extLst>
          </p:cNvPr>
          <p:cNvPicPr>
            <a:picLocks noChangeAspect="1"/>
          </p:cNvPicPr>
          <p:nvPr/>
        </p:nvPicPr>
        <p:blipFill>
          <a:blip r:embed="rId5"/>
          <a:stretch>
            <a:fillRect/>
          </a:stretch>
        </p:blipFill>
        <p:spPr>
          <a:xfrm>
            <a:off x="10224165" y="1630718"/>
            <a:ext cx="1498600" cy="495300"/>
          </a:xfrm>
          <a:prstGeom prst="rect">
            <a:avLst/>
          </a:prstGeom>
        </p:spPr>
      </p:pic>
      <p:sp>
        <p:nvSpPr>
          <p:cNvPr id="6" name="Title 5">
            <a:extLst>
              <a:ext uri="{FF2B5EF4-FFF2-40B4-BE49-F238E27FC236}">
                <a16:creationId xmlns:a16="http://schemas.microsoft.com/office/drawing/2014/main" id="{57E8B5AF-1C3C-764F-9868-909ECEDBC319}"/>
              </a:ext>
            </a:extLst>
          </p:cNvPr>
          <p:cNvSpPr>
            <a:spLocks noGrp="1"/>
          </p:cNvSpPr>
          <p:nvPr>
            <p:ph type="title"/>
          </p:nvPr>
        </p:nvSpPr>
        <p:spPr/>
        <p:txBody>
          <a:bodyPr/>
          <a:lstStyle/>
          <a:p>
            <a:r>
              <a:rPr lang="en-US" dirty="0"/>
              <a:t>Land Tenure Example</a:t>
            </a:r>
          </a:p>
        </p:txBody>
      </p:sp>
    </p:spTree>
    <p:extLst>
      <p:ext uri="{BB962C8B-B14F-4D97-AF65-F5344CB8AC3E}">
        <p14:creationId xmlns:p14="http://schemas.microsoft.com/office/powerpoint/2010/main" val="3679845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B9D1-6920-BA4E-8484-3734E7806C85}"/>
              </a:ext>
            </a:extLst>
          </p:cNvPr>
          <p:cNvSpPr>
            <a:spLocks noGrp="1"/>
          </p:cNvSpPr>
          <p:nvPr>
            <p:ph type="title"/>
          </p:nvPr>
        </p:nvSpPr>
        <p:spPr/>
        <p:txBody>
          <a:bodyPr/>
          <a:lstStyle/>
          <a:p>
            <a:r>
              <a:rPr lang="en-US" dirty="0"/>
              <a:t>Professional Producer Organizations</a:t>
            </a:r>
          </a:p>
        </p:txBody>
      </p:sp>
      <p:sp>
        <p:nvSpPr>
          <p:cNvPr id="3" name="Content Placeholder 2">
            <a:extLst>
              <a:ext uri="{FF2B5EF4-FFF2-40B4-BE49-F238E27FC236}">
                <a16:creationId xmlns:a16="http://schemas.microsoft.com/office/drawing/2014/main" id="{BEE8AE02-C67A-3845-B15D-7B37854E8BFC}"/>
              </a:ext>
            </a:extLst>
          </p:cNvPr>
          <p:cNvSpPr>
            <a:spLocks noGrp="1"/>
          </p:cNvSpPr>
          <p:nvPr>
            <p:ph idx="1"/>
          </p:nvPr>
        </p:nvSpPr>
        <p:spPr>
          <a:xfrm>
            <a:off x="838200" y="1424572"/>
            <a:ext cx="10515600" cy="4351338"/>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Smallholder farmers come together in different types of </a:t>
            </a:r>
            <a:r>
              <a:rPr lang="en-US" sz="1600" dirty="0" err="1">
                <a:latin typeface="+mj-lt"/>
              </a:rPr>
              <a:t>organisations</a:t>
            </a:r>
            <a:r>
              <a:rPr lang="en-US" sz="1600" dirty="0">
                <a:latin typeface="+mj-lt"/>
              </a:rPr>
              <a:t> (e.g. farmer producer </a:t>
            </a:r>
            <a:r>
              <a:rPr lang="en-US" sz="1600" dirty="0" err="1">
                <a:latin typeface="+mj-lt"/>
              </a:rPr>
              <a:t>organisations</a:t>
            </a:r>
            <a:r>
              <a:rPr lang="en-US" sz="1600" dirty="0">
                <a:latin typeface="+mj-lt"/>
              </a:rPr>
              <a:t>, cooperatives, federations, etc.) that empower them to make use of economies of scale and increase their collective bargaining power. Producer </a:t>
            </a:r>
            <a:r>
              <a:rPr lang="en-US" sz="1600" dirty="0" err="1">
                <a:latin typeface="+mj-lt"/>
              </a:rPr>
              <a:t>organisations</a:t>
            </a:r>
            <a:r>
              <a:rPr lang="en-US" sz="1600" dirty="0">
                <a:latin typeface="+mj-lt"/>
              </a:rPr>
              <a:t> may offer farmers the ability to negotiate for better access to inputs and financial services at lower prices, offer their own training on good agricultural practices and / or be able to sell to the market at higher prices.</a:t>
            </a:r>
            <a:r>
              <a:rPr lang="en-US" sz="1600" baseline="30000" dirty="0">
                <a:latin typeface="+mj-lt"/>
              </a:rPr>
              <a:t>22</a:t>
            </a:r>
            <a:r>
              <a:rPr lang="en-US" sz="1600" dirty="0">
                <a:latin typeface="+mj-lt"/>
              </a:rPr>
              <a:t> A professional producer </a:t>
            </a:r>
            <a:r>
              <a:rPr lang="en-US" sz="1600" dirty="0" err="1">
                <a:latin typeface="+mj-lt"/>
              </a:rPr>
              <a:t>organisation</a:t>
            </a:r>
            <a:r>
              <a:rPr lang="en-US" sz="1600" dirty="0">
                <a:latin typeface="+mj-lt"/>
              </a:rPr>
              <a:t> is a valuable business partner to a company sourcing its goods as it reduces transaction costs, can act as a consistent producer partner in improving yield and quality produced and sold, and can help a company to meet its sustainability (or farmer income) goals as an implementing partner to improve livelihoods.</a:t>
            </a:r>
            <a:endParaRPr lang="en-US" sz="2000" b="1" dirty="0">
              <a:latin typeface="+mj-lt"/>
            </a:endParaRPr>
          </a:p>
          <a:p>
            <a:pPr marL="0" indent="0">
              <a:lnSpc>
                <a:spcPct val="100000"/>
              </a:lnSpc>
              <a:buNone/>
            </a:pPr>
            <a:br>
              <a:rPr lang="en-US" sz="2000" b="1" dirty="0"/>
            </a:br>
            <a:r>
              <a:rPr lang="en-US" sz="2000" b="1" dirty="0"/>
              <a:t>What</a:t>
            </a:r>
          </a:p>
          <a:p>
            <a:pPr marL="0" indent="0">
              <a:lnSpc>
                <a:spcPct val="100000"/>
              </a:lnSpc>
              <a:buNone/>
            </a:pPr>
            <a:r>
              <a:rPr lang="en-US" sz="1600" dirty="0">
                <a:latin typeface="+mj-lt"/>
              </a:rPr>
              <a:t>Producer </a:t>
            </a:r>
            <a:r>
              <a:rPr lang="en-US" sz="1600" dirty="0" err="1">
                <a:latin typeface="+mj-lt"/>
              </a:rPr>
              <a:t>organisations</a:t>
            </a:r>
            <a:r>
              <a:rPr lang="en-US" sz="1600" dirty="0">
                <a:latin typeface="+mj-lt"/>
              </a:rPr>
              <a:t> vary in their level of maturity and professionalism. Depending on their need, your company may support cooperatives in different ways, including supporting the </a:t>
            </a:r>
            <a:r>
              <a:rPr lang="en-US" sz="1600" dirty="0" err="1">
                <a:latin typeface="+mj-lt"/>
              </a:rPr>
              <a:t>professionalisation</a:t>
            </a:r>
            <a:r>
              <a:rPr lang="en-US" sz="1600" dirty="0">
                <a:latin typeface="+mj-lt"/>
              </a:rPr>
              <a:t> of their business practices (internal management, operations, financial management) and the way they provide services to their farmers (sustainability, market access, external risk mitigation, access to inputs / credit / funding and capacity builders like services providers, etc.).</a:t>
            </a:r>
            <a:r>
              <a:rPr lang="en-US" sz="1600" baseline="30000" dirty="0">
                <a:latin typeface="+mj-lt"/>
              </a:rPr>
              <a:t>23</a:t>
            </a:r>
          </a:p>
        </p:txBody>
      </p:sp>
      <p:sp>
        <p:nvSpPr>
          <p:cNvPr id="4" name="TextBox 3">
            <a:hlinkClick r:id="rId3" action="ppaction://hlinksldjump"/>
            <a:extLst>
              <a:ext uri="{FF2B5EF4-FFF2-40B4-BE49-F238E27FC236}">
                <a16:creationId xmlns:a16="http://schemas.microsoft.com/office/drawing/2014/main" id="{713A1111-C97F-A847-8894-0AC196D44286}"/>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FD61F738-CE04-1B48-A036-3C4B9E8F8F44}"/>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879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B9D1-6920-BA4E-8484-3734E7806C85}"/>
              </a:ext>
            </a:extLst>
          </p:cNvPr>
          <p:cNvSpPr>
            <a:spLocks noGrp="1"/>
          </p:cNvSpPr>
          <p:nvPr>
            <p:ph type="title"/>
          </p:nvPr>
        </p:nvSpPr>
        <p:spPr>
          <a:xfrm>
            <a:off x="838200" y="644035"/>
            <a:ext cx="10515600" cy="1325563"/>
          </a:xfrm>
        </p:spPr>
        <p:txBody>
          <a:bodyPr/>
          <a:lstStyle/>
          <a:p>
            <a:r>
              <a:rPr lang="en-US" dirty="0"/>
              <a:t>Professional Producer Organizations</a:t>
            </a:r>
            <a:br>
              <a:rPr lang="en-US" dirty="0"/>
            </a:br>
            <a:r>
              <a:rPr lang="en-US" dirty="0"/>
              <a:t>Examples</a:t>
            </a:r>
          </a:p>
        </p:txBody>
      </p:sp>
      <p:sp>
        <p:nvSpPr>
          <p:cNvPr id="3" name="Content Placeholder 2">
            <a:extLst>
              <a:ext uri="{FF2B5EF4-FFF2-40B4-BE49-F238E27FC236}">
                <a16:creationId xmlns:a16="http://schemas.microsoft.com/office/drawing/2014/main" id="{BEE8AE02-C67A-3845-B15D-7B37854E8BFC}"/>
              </a:ext>
            </a:extLst>
          </p:cNvPr>
          <p:cNvSpPr>
            <a:spLocks noGrp="1"/>
          </p:cNvSpPr>
          <p:nvPr>
            <p:ph idx="1"/>
          </p:nvPr>
        </p:nvSpPr>
        <p:spPr>
          <a:xfrm>
            <a:off x="838200" y="2375857"/>
            <a:ext cx="10515600" cy="4351338"/>
          </a:xfrm>
        </p:spPr>
        <p:txBody>
          <a:bodyPr>
            <a:noAutofit/>
          </a:bodyPr>
          <a:lstStyle/>
          <a:p>
            <a:pPr marL="0" indent="0" algn="just">
              <a:lnSpc>
                <a:spcPct val="100000"/>
              </a:lnSpc>
              <a:buNone/>
            </a:pPr>
            <a:r>
              <a:rPr lang="en-US" sz="2000" b="1" dirty="0"/>
              <a:t>Coop </a:t>
            </a:r>
            <a:r>
              <a:rPr lang="en-US" sz="2000" b="1" dirty="0" err="1"/>
              <a:t>Norandino</a:t>
            </a:r>
            <a:endParaRPr lang="en-US" sz="2000" b="1" dirty="0"/>
          </a:p>
          <a:p>
            <a:pPr marL="0" indent="0" algn="just">
              <a:lnSpc>
                <a:spcPct val="100000"/>
              </a:lnSpc>
              <a:buNone/>
            </a:pPr>
            <a:r>
              <a:rPr lang="en-US" sz="1800" dirty="0">
                <a:latin typeface="+mj-lt"/>
              </a:rPr>
              <a:t>Coop </a:t>
            </a:r>
            <a:r>
              <a:rPr lang="en-US" sz="1800" dirty="0" err="1">
                <a:latin typeface="+mj-lt"/>
              </a:rPr>
              <a:t>Norandino</a:t>
            </a:r>
            <a:r>
              <a:rPr lang="en-US" sz="1800" dirty="0">
                <a:latin typeface="+mj-lt"/>
              </a:rPr>
              <a:t> was founded in March 1995 with 200 members. Today the group has grown into a second level non-profit organization which represents coffee and sugar cane producers of the </a:t>
            </a:r>
            <a:r>
              <a:rPr lang="en-US" sz="1800" dirty="0" err="1">
                <a:latin typeface="+mj-lt"/>
              </a:rPr>
              <a:t>Piuran</a:t>
            </a:r>
            <a:r>
              <a:rPr lang="en-US" sz="1800" dirty="0">
                <a:latin typeface="+mj-lt"/>
              </a:rPr>
              <a:t> mountains of northeastern Peru. </a:t>
            </a:r>
            <a:r>
              <a:rPr lang="en-US" sz="1800" dirty="0" err="1">
                <a:latin typeface="+mj-lt"/>
              </a:rPr>
              <a:t>Norandino’s</a:t>
            </a:r>
            <a:r>
              <a:rPr lang="en-US" sz="1800" dirty="0">
                <a:latin typeface="+mj-lt"/>
              </a:rPr>
              <a:t> primary objectives are to sell 100% of their coffee to the specialty market, to strengthen their organization, and to establish respectful and collaborative commercial alliances with their international network of buyers.  Members have worked collectively to improve quality and overall production under certified organic practices and increased their exports into specialty markets in North America, Europe and Asia. Farmers also enjoy access to financing and development projects, such as their large scale reforestation and carbon project with </a:t>
            </a:r>
            <a:r>
              <a:rPr lang="en-US" sz="1800" dirty="0" err="1">
                <a:latin typeface="+mj-lt"/>
              </a:rPr>
              <a:t>PurProject</a:t>
            </a:r>
            <a:r>
              <a:rPr lang="en-US" sz="1800" dirty="0">
                <a:latin typeface="+mj-lt"/>
              </a:rPr>
              <a:t>. This has facilitated the diversification of their production base to include a range of products from panela (raw brown sugar), jams and cocoa, to crafts and tourism.</a:t>
            </a:r>
          </a:p>
        </p:txBody>
      </p:sp>
      <p:sp>
        <p:nvSpPr>
          <p:cNvPr id="4" name="TextBox 3">
            <a:hlinkClick r:id="rId3" action="ppaction://hlinksldjump"/>
            <a:extLst>
              <a:ext uri="{FF2B5EF4-FFF2-40B4-BE49-F238E27FC236}">
                <a16:creationId xmlns:a16="http://schemas.microsoft.com/office/drawing/2014/main" id="{D523F819-5886-054F-8466-A33346D85638}"/>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75D10D7D-3826-7C45-87E6-35FF48D16E0B}"/>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73A892-449C-F148-8CBA-3FEB4C307CBA}"/>
              </a:ext>
            </a:extLst>
          </p:cNvPr>
          <p:cNvSpPr txBox="1"/>
          <p:nvPr/>
        </p:nvSpPr>
        <p:spPr>
          <a:xfrm>
            <a:off x="10762662" y="6596390"/>
            <a:ext cx="1518485" cy="261610"/>
          </a:xfrm>
          <a:prstGeom prst="rect">
            <a:avLst/>
          </a:prstGeom>
          <a:noFill/>
        </p:spPr>
        <p:txBody>
          <a:bodyPr wrap="square" rtlCol="0">
            <a:spAutoFit/>
          </a:bodyPr>
          <a:lstStyle/>
          <a:p>
            <a:pPr algn="ctr"/>
            <a:r>
              <a:rPr lang="en-US" sz="1100" dirty="0"/>
              <a:t>Coop Coffees, 2020</a:t>
            </a:r>
          </a:p>
        </p:txBody>
      </p:sp>
      <p:pic>
        <p:nvPicPr>
          <p:cNvPr id="10" name="Picture 9" descr="Logo, company name&#10;&#10;Description automatically generated">
            <a:extLst>
              <a:ext uri="{FF2B5EF4-FFF2-40B4-BE49-F238E27FC236}">
                <a16:creationId xmlns:a16="http://schemas.microsoft.com/office/drawing/2014/main" id="{213D5470-6447-064E-848E-855D06C214D6}"/>
              </a:ext>
            </a:extLst>
          </p:cNvPr>
          <p:cNvPicPr>
            <a:picLocks noChangeAspect="1"/>
          </p:cNvPicPr>
          <p:nvPr/>
        </p:nvPicPr>
        <p:blipFill>
          <a:blip r:embed="rId4"/>
          <a:stretch>
            <a:fillRect/>
          </a:stretch>
        </p:blipFill>
        <p:spPr>
          <a:xfrm>
            <a:off x="9779000" y="584775"/>
            <a:ext cx="1574800" cy="1282700"/>
          </a:xfrm>
          <a:prstGeom prst="rect">
            <a:avLst/>
          </a:prstGeom>
        </p:spPr>
      </p:pic>
    </p:spTree>
    <p:extLst>
      <p:ext uri="{BB962C8B-B14F-4D97-AF65-F5344CB8AC3E}">
        <p14:creationId xmlns:p14="http://schemas.microsoft.com/office/powerpoint/2010/main" val="936280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8155-29E3-9145-A501-894F5E7D34DC}"/>
              </a:ext>
            </a:extLst>
          </p:cNvPr>
          <p:cNvSpPr>
            <a:spLocks noGrp="1"/>
          </p:cNvSpPr>
          <p:nvPr>
            <p:ph type="title"/>
          </p:nvPr>
        </p:nvSpPr>
        <p:spPr/>
        <p:txBody>
          <a:bodyPr/>
          <a:lstStyle/>
          <a:p>
            <a:r>
              <a:rPr lang="en-US" dirty="0"/>
              <a:t>Service Delivery Model</a:t>
            </a:r>
          </a:p>
        </p:txBody>
      </p:sp>
      <p:sp>
        <p:nvSpPr>
          <p:cNvPr id="3" name="Content Placeholder 2">
            <a:extLst>
              <a:ext uri="{FF2B5EF4-FFF2-40B4-BE49-F238E27FC236}">
                <a16:creationId xmlns:a16="http://schemas.microsoft.com/office/drawing/2014/main" id="{2D327993-62AA-A148-8FBA-D4733FD137A8}"/>
              </a:ext>
            </a:extLst>
          </p:cNvPr>
          <p:cNvSpPr>
            <a:spLocks noGrp="1"/>
          </p:cNvSpPr>
          <p:nvPr>
            <p:ph idx="1"/>
          </p:nvPr>
        </p:nvSpPr>
        <p:spPr>
          <a:xfrm>
            <a:off x="838200" y="1690688"/>
            <a:ext cx="10816076" cy="4351338"/>
          </a:xfrm>
        </p:spPr>
        <p:txBody>
          <a:bodyPr>
            <a:noAutofit/>
          </a:bodyPr>
          <a:lstStyle/>
          <a:p>
            <a:pPr marL="0" indent="0">
              <a:lnSpc>
                <a:spcPct val="100000"/>
              </a:lnSpc>
              <a:buNone/>
            </a:pPr>
            <a:r>
              <a:rPr lang="en-US" sz="2000" b="1" dirty="0"/>
              <a:t>Why</a:t>
            </a:r>
          </a:p>
          <a:p>
            <a:pPr marL="0" indent="0">
              <a:lnSpc>
                <a:spcPct val="100000"/>
              </a:lnSpc>
              <a:buNone/>
            </a:pPr>
            <a:r>
              <a:rPr lang="en-US" sz="1600" dirty="0">
                <a:latin typeface="+mj-lt"/>
              </a:rPr>
              <a:t>Services are most effectively grouped together in a combined “service delivery model” that includes </a:t>
            </a:r>
            <a:r>
              <a:rPr lang="en-US" sz="1600" dirty="0">
                <a:solidFill>
                  <a:srgbClr val="6B7B15"/>
                </a:solidFill>
                <a:latin typeface="+mj-lt"/>
                <a:hlinkClick r:id="rId3" action="ppaction://hlinksldjump">
                  <a:extLst>
                    <a:ext uri="{A12FA001-AC4F-418D-AE19-62706E023703}">
                      <ahyp:hlinkClr xmlns:ahyp="http://schemas.microsoft.com/office/drawing/2018/hyperlinkcolor" val="tx"/>
                    </a:ext>
                  </a:extLst>
                </a:hlinkClick>
              </a:rPr>
              <a:t>access to inputs</a:t>
            </a:r>
            <a:r>
              <a:rPr lang="en-US" sz="1600" dirty="0">
                <a:solidFill>
                  <a:srgbClr val="6B7B15"/>
                </a:solidFill>
                <a:latin typeface="+mj-lt"/>
              </a:rPr>
              <a:t>, </a:t>
            </a:r>
            <a:r>
              <a:rPr lang="en-US" sz="1600" dirty="0">
                <a:solidFill>
                  <a:srgbClr val="6B7B15"/>
                </a:solidFill>
                <a:latin typeface="+mj-lt"/>
                <a:hlinkClick r:id="rId4" action="ppaction://hlinksldjump">
                  <a:extLst>
                    <a:ext uri="{A12FA001-AC4F-418D-AE19-62706E023703}">
                      <ahyp:hlinkClr xmlns:ahyp="http://schemas.microsoft.com/office/drawing/2018/hyperlinkcolor" val="tx"/>
                    </a:ext>
                  </a:extLst>
                </a:hlinkClick>
              </a:rPr>
              <a:t>financing options </a:t>
            </a:r>
            <a:r>
              <a:rPr lang="en-US" sz="1600" dirty="0">
                <a:latin typeface="+mj-lt"/>
              </a:rPr>
              <a:t>and </a:t>
            </a:r>
            <a:r>
              <a:rPr lang="en-US" sz="1600" dirty="0">
                <a:solidFill>
                  <a:srgbClr val="6B7B15"/>
                </a:solidFill>
                <a:latin typeface="+mj-lt"/>
                <a:hlinkClick r:id="rId5" action="ppaction://hlinksldjump">
                  <a:extLst>
                    <a:ext uri="{A12FA001-AC4F-418D-AE19-62706E023703}">
                      <ahyp:hlinkClr xmlns:ahyp="http://schemas.microsoft.com/office/drawing/2018/hyperlinkcolor" val="tx"/>
                    </a:ext>
                  </a:extLst>
                </a:hlinkClick>
              </a:rPr>
              <a:t>technical agronomic services</a:t>
            </a:r>
            <a:r>
              <a:rPr lang="en-US" sz="1600" dirty="0">
                <a:solidFill>
                  <a:srgbClr val="6B7B15"/>
                </a:solidFill>
                <a:latin typeface="+mj-lt"/>
              </a:rPr>
              <a:t>. </a:t>
            </a:r>
            <a:r>
              <a:rPr lang="en-US" sz="1600" dirty="0">
                <a:latin typeface="+mj-lt"/>
              </a:rPr>
              <a:t>Service delivery models that reach farmers in an effective way and fulfill service gaps that act as barriers to farmer </a:t>
            </a:r>
            <a:r>
              <a:rPr lang="en-US" sz="1600" dirty="0" err="1">
                <a:latin typeface="+mj-lt"/>
              </a:rPr>
              <a:t>professionalisation</a:t>
            </a:r>
            <a:r>
              <a:rPr lang="en-US" sz="1600" dirty="0">
                <a:latin typeface="+mj-lt"/>
              </a:rPr>
              <a:t> are integral to ensuring farmers have the resources they need and the skills necessary to be productive, meet specifications, grow income and improve resilience. Service delivery may include integration with other strategies, such as a gender-inclusive approaches, youth-focused activities or the promotion of climate-smart practices.  Service Delivery models are also not just appropriate for main cash crops but should be utilized for farmers interested in </a:t>
            </a:r>
            <a:r>
              <a:rPr lang="en-US" sz="1600" dirty="0">
                <a:solidFill>
                  <a:srgbClr val="6B7B15"/>
                </a:solidFill>
                <a:latin typeface="+mj-lt"/>
                <a:hlinkClick r:id="rId6" action="ppaction://hlinksldjump">
                  <a:extLst>
                    <a:ext uri="{A12FA001-AC4F-418D-AE19-62706E023703}">
                      <ahyp:hlinkClr xmlns:ahyp="http://schemas.microsoft.com/office/drawing/2018/hyperlinkcolor" val="tx"/>
                    </a:ext>
                  </a:extLst>
                </a:hlinkClick>
              </a:rPr>
              <a:t>diversification</a:t>
            </a:r>
            <a:r>
              <a:rPr lang="en-US" sz="1600" dirty="0">
                <a:solidFill>
                  <a:schemeClr val="accent6">
                    <a:lumMod val="50000"/>
                  </a:schemeClr>
                </a:solidFill>
                <a:latin typeface="+mj-lt"/>
              </a:rPr>
              <a:t>.</a:t>
            </a:r>
            <a:br>
              <a:rPr lang="en-US" sz="1600" dirty="0">
                <a:latin typeface="+mj-lt"/>
              </a:rPr>
            </a:br>
            <a:endParaRPr lang="en-US" sz="2000" dirty="0">
              <a:latin typeface="+mj-lt"/>
            </a:endParaRPr>
          </a:p>
          <a:p>
            <a:pPr marL="0" indent="0">
              <a:lnSpc>
                <a:spcPct val="100000"/>
              </a:lnSpc>
              <a:buNone/>
            </a:pPr>
            <a:r>
              <a:rPr lang="en-US" sz="2000" b="1" dirty="0"/>
              <a:t>What</a:t>
            </a:r>
          </a:p>
          <a:p>
            <a:pPr marL="0" indent="0">
              <a:lnSpc>
                <a:spcPct val="100000"/>
              </a:lnSpc>
              <a:buNone/>
            </a:pPr>
            <a:r>
              <a:rPr lang="en-US" sz="1600" dirty="0">
                <a:latin typeface="+mj-lt"/>
              </a:rPr>
              <a:t>To be successful, service delivery should benefit and be economically viable for all stakeholders, including value chain investors, service providers and farmers. As a value chain investor, service delivery is part of your core business, and making it clear that the farmer is the client of these services can lead to more effective delivery by your partner service provider. </a:t>
            </a:r>
            <a:endParaRPr lang="en-US" sz="1600" baseline="30000" dirty="0">
              <a:latin typeface="+mj-lt"/>
            </a:endParaRPr>
          </a:p>
        </p:txBody>
      </p:sp>
      <p:sp>
        <p:nvSpPr>
          <p:cNvPr id="4" name="TextBox 3">
            <a:hlinkClick r:id="rId7" action="ppaction://hlinksldjump"/>
            <a:extLst>
              <a:ext uri="{FF2B5EF4-FFF2-40B4-BE49-F238E27FC236}">
                <a16:creationId xmlns:a16="http://schemas.microsoft.com/office/drawing/2014/main" id="{4D6177B7-FA04-894E-8BCE-C2A6746F48EA}"/>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7" action="ppaction://hlinksldjump"/>
            <a:extLst>
              <a:ext uri="{FF2B5EF4-FFF2-40B4-BE49-F238E27FC236}">
                <a16:creationId xmlns:a16="http://schemas.microsoft.com/office/drawing/2014/main" id="{16E2A94C-BBDF-3348-A2FA-F93458EA406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601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AB4004-630F-A54C-97E0-59103343080D}"/>
              </a:ext>
            </a:extLst>
          </p:cNvPr>
          <p:cNvSpPr>
            <a:spLocks noGrp="1"/>
          </p:cNvSpPr>
          <p:nvPr>
            <p:ph type="title"/>
          </p:nvPr>
        </p:nvSpPr>
        <p:spPr>
          <a:xfrm>
            <a:off x="659910" y="567913"/>
            <a:ext cx="11974176" cy="1325563"/>
          </a:xfrm>
        </p:spPr>
        <p:txBody>
          <a:bodyPr/>
          <a:lstStyle/>
          <a:p>
            <a:r>
              <a:rPr lang="en-US" b="1" dirty="0"/>
              <a:t>Creating a Living Income Strategy</a:t>
            </a:r>
            <a:br>
              <a:rPr lang="en-US" b="1" dirty="0"/>
            </a:br>
            <a:endParaRPr lang="en-US" b="1" dirty="0"/>
          </a:p>
        </p:txBody>
      </p:sp>
      <p:sp>
        <p:nvSpPr>
          <p:cNvPr id="17" name="Content Placeholder 2">
            <a:extLst>
              <a:ext uri="{FF2B5EF4-FFF2-40B4-BE49-F238E27FC236}">
                <a16:creationId xmlns:a16="http://schemas.microsoft.com/office/drawing/2014/main" id="{09C62A79-652D-F643-8856-CD08A7E1AB18}"/>
              </a:ext>
            </a:extLst>
          </p:cNvPr>
          <p:cNvSpPr txBox="1">
            <a:spLocks/>
          </p:cNvSpPr>
          <p:nvPr/>
        </p:nvSpPr>
        <p:spPr>
          <a:xfrm>
            <a:off x="659910" y="189347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mj-lt"/>
              </a:rPr>
              <a:t>Using information gleaned from research and benchmark information, you can create a living income strategy.</a:t>
            </a:r>
          </a:p>
          <a:p>
            <a:pPr marL="0" indent="0">
              <a:buFont typeface="Arial" panose="020B0604020202020204" pitchFamily="34" charset="0"/>
              <a:buNone/>
            </a:pPr>
            <a:endParaRPr lang="en-US" sz="1800" dirty="0">
              <a:latin typeface="+mj-lt"/>
            </a:endParaRPr>
          </a:p>
          <a:p>
            <a:pPr marL="0" indent="0">
              <a:buFont typeface="Arial" panose="020B0604020202020204" pitchFamily="34" charset="0"/>
              <a:buNone/>
            </a:pPr>
            <a:r>
              <a:rPr lang="en-US" sz="1800" dirty="0">
                <a:latin typeface="+mj-lt"/>
              </a:rPr>
              <a:t>A living income strategy can and should align with current initiatives and goals.</a:t>
            </a:r>
          </a:p>
        </p:txBody>
      </p:sp>
    </p:spTree>
    <p:extLst>
      <p:ext uri="{BB962C8B-B14F-4D97-AF65-F5344CB8AC3E}">
        <p14:creationId xmlns:p14="http://schemas.microsoft.com/office/powerpoint/2010/main" val="4708133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B9D1-6920-BA4E-8484-3734E7806C85}"/>
              </a:ext>
            </a:extLst>
          </p:cNvPr>
          <p:cNvSpPr>
            <a:spLocks noGrp="1"/>
          </p:cNvSpPr>
          <p:nvPr>
            <p:ph type="title"/>
          </p:nvPr>
        </p:nvSpPr>
        <p:spPr/>
        <p:txBody>
          <a:bodyPr/>
          <a:lstStyle/>
          <a:p>
            <a:r>
              <a:rPr lang="en-US" dirty="0"/>
              <a:t>Service Delivery Model Example</a:t>
            </a:r>
          </a:p>
        </p:txBody>
      </p:sp>
      <p:sp>
        <p:nvSpPr>
          <p:cNvPr id="3" name="Content Placeholder 2">
            <a:extLst>
              <a:ext uri="{FF2B5EF4-FFF2-40B4-BE49-F238E27FC236}">
                <a16:creationId xmlns:a16="http://schemas.microsoft.com/office/drawing/2014/main" id="{BEE8AE02-C67A-3845-B15D-7B37854E8BFC}"/>
              </a:ext>
            </a:extLst>
          </p:cNvPr>
          <p:cNvSpPr>
            <a:spLocks noGrp="1"/>
          </p:cNvSpPr>
          <p:nvPr>
            <p:ph idx="1"/>
          </p:nvPr>
        </p:nvSpPr>
        <p:spPr/>
        <p:txBody>
          <a:bodyPr>
            <a:noAutofit/>
          </a:bodyPr>
          <a:lstStyle/>
          <a:p>
            <a:pPr marL="0" indent="0">
              <a:lnSpc>
                <a:spcPct val="100000"/>
              </a:lnSpc>
              <a:buNone/>
            </a:pPr>
            <a:r>
              <a:rPr lang="en-US" sz="2000" b="1" dirty="0"/>
              <a:t>Sap and GIZ are Revolutionizing the Administration of a Farmers’ </a:t>
            </a:r>
            <a:r>
              <a:rPr lang="en-US" sz="2000" b="1" dirty="0" err="1"/>
              <a:t>Organisation</a:t>
            </a:r>
            <a:br>
              <a:rPr lang="en-US" sz="2000" b="1" dirty="0">
                <a:latin typeface="+mj-lt"/>
              </a:rPr>
            </a:br>
            <a:br>
              <a:rPr lang="en-US" sz="2000" b="1" dirty="0">
                <a:latin typeface="+mj-lt"/>
              </a:rPr>
            </a:br>
            <a:r>
              <a:rPr lang="en-US" sz="1800" dirty="0">
                <a:latin typeface="+mj-lt"/>
              </a:rPr>
              <a:t>Uganda is one of Africa’s largest coffee exporters, but the majority of its coffee is harvested by smallholders who have limited market access and therefore receive low prices. In 2005, the Uganda Coffee Farmers Alliance (UCFA) was formed which allowed farmers to secure higher prices. However, the </a:t>
            </a:r>
            <a:r>
              <a:rPr lang="en-US" sz="1800" dirty="0" err="1">
                <a:latin typeface="+mj-lt"/>
              </a:rPr>
              <a:t>organisation</a:t>
            </a:r>
            <a:r>
              <a:rPr lang="en-US" sz="1800" dirty="0">
                <a:latin typeface="+mj-lt"/>
              </a:rPr>
              <a:t> is </a:t>
            </a:r>
            <a:r>
              <a:rPr lang="en-US" sz="1800" dirty="0" err="1">
                <a:latin typeface="+mj-lt"/>
              </a:rPr>
              <a:t>labour-intensive</a:t>
            </a:r>
            <a:r>
              <a:rPr lang="en-US" sz="1800" dirty="0">
                <a:latin typeface="+mj-lt"/>
              </a:rPr>
              <a:t> and expensive to administer. SAP and the Deutsche Gesellschaft </a:t>
            </a:r>
            <a:r>
              <a:rPr lang="en-US" sz="1800" dirty="0" err="1">
                <a:latin typeface="+mj-lt"/>
              </a:rPr>
              <a:t>für</a:t>
            </a:r>
            <a:r>
              <a:rPr lang="en-US" sz="1800" dirty="0">
                <a:latin typeface="+mj-lt"/>
              </a:rPr>
              <a:t> </a:t>
            </a:r>
            <a:r>
              <a:rPr lang="en-US" sz="1800" dirty="0" err="1">
                <a:latin typeface="+mj-lt"/>
              </a:rPr>
              <a:t>Internationale</a:t>
            </a:r>
            <a:r>
              <a:rPr lang="en-US" sz="1800" dirty="0">
                <a:latin typeface="+mj-lt"/>
              </a:rPr>
              <a:t> </a:t>
            </a:r>
            <a:r>
              <a:rPr lang="en-US" sz="1800" dirty="0" err="1">
                <a:latin typeface="+mj-lt"/>
              </a:rPr>
              <a:t>Zusammenarbeit</a:t>
            </a:r>
            <a:r>
              <a:rPr lang="en-US" sz="1800" dirty="0">
                <a:latin typeface="+mj-lt"/>
              </a:rPr>
              <a:t> (GIZ) GmbH have, therefore, been collaborating as part of a </a:t>
            </a:r>
            <a:r>
              <a:rPr lang="en-US" sz="1800" dirty="0" err="1">
                <a:latin typeface="+mj-lt"/>
              </a:rPr>
              <a:t>develoPPP.de</a:t>
            </a:r>
            <a:r>
              <a:rPr lang="en-US" sz="1800" dirty="0">
                <a:latin typeface="+mj-lt"/>
              </a:rPr>
              <a:t> partnership with the UCFA. The </a:t>
            </a:r>
            <a:r>
              <a:rPr lang="en-US" sz="1800" dirty="0" err="1">
                <a:latin typeface="+mj-lt"/>
              </a:rPr>
              <a:t>develoPPP.de</a:t>
            </a:r>
            <a:r>
              <a:rPr lang="en-US" sz="1800" dirty="0">
                <a:latin typeface="+mj-lt"/>
              </a:rPr>
              <a:t> </a:t>
            </a:r>
            <a:r>
              <a:rPr lang="en-US" sz="1800" dirty="0" err="1">
                <a:latin typeface="+mj-lt"/>
              </a:rPr>
              <a:t>programme</a:t>
            </a:r>
            <a:r>
              <a:rPr lang="en-US" sz="1800" dirty="0">
                <a:latin typeface="+mj-lt"/>
              </a:rPr>
              <a:t> is implemented by GIZ on behalf of the German Federal Ministry for Economic Cooperation and Development (BMZ). By means of adapting SAP’s basic software to the local context and training 12 UCFA managers in using an app to record the quantity of coffee supplied by individual farmers, administration and accounting was made more efficient, which resulted in reduced organization costs by 11 percent, thus increasing the local profitability of coffee value chains.</a:t>
            </a:r>
          </a:p>
        </p:txBody>
      </p:sp>
      <p:sp>
        <p:nvSpPr>
          <p:cNvPr id="4" name="TextBox 3">
            <a:hlinkClick r:id="rId3" action="ppaction://hlinksldjump"/>
            <a:extLst>
              <a:ext uri="{FF2B5EF4-FFF2-40B4-BE49-F238E27FC236}">
                <a16:creationId xmlns:a16="http://schemas.microsoft.com/office/drawing/2014/main" id="{5D915215-7585-574A-A7D5-7E3D4C9BEF7B}"/>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5F33863A-8F32-E74C-AD8F-A77296DAFE00}"/>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a:extLst>
              <a:ext uri="{FF2B5EF4-FFF2-40B4-BE49-F238E27FC236}">
                <a16:creationId xmlns:a16="http://schemas.microsoft.com/office/drawing/2014/main" id="{D47FBC4E-9D3A-F049-8E40-4C83093A129F}"/>
              </a:ext>
            </a:extLst>
          </p:cNvPr>
          <p:cNvPicPr>
            <a:picLocks noChangeAspect="1"/>
          </p:cNvPicPr>
          <p:nvPr/>
        </p:nvPicPr>
        <p:blipFill>
          <a:blip r:embed="rId4"/>
          <a:stretch>
            <a:fillRect/>
          </a:stretch>
        </p:blipFill>
        <p:spPr>
          <a:xfrm>
            <a:off x="8788400" y="584775"/>
            <a:ext cx="2565400" cy="787400"/>
          </a:xfrm>
          <a:prstGeom prst="rect">
            <a:avLst/>
          </a:prstGeom>
        </p:spPr>
      </p:pic>
    </p:spTree>
    <p:extLst>
      <p:ext uri="{BB962C8B-B14F-4D97-AF65-F5344CB8AC3E}">
        <p14:creationId xmlns:p14="http://schemas.microsoft.com/office/powerpoint/2010/main" val="3105475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2ED07-6576-724B-8E51-D678D16CE617}"/>
              </a:ext>
            </a:extLst>
          </p:cNvPr>
          <p:cNvSpPr>
            <a:spLocks noGrp="1"/>
          </p:cNvSpPr>
          <p:nvPr>
            <p:ph type="title"/>
          </p:nvPr>
        </p:nvSpPr>
        <p:spPr/>
        <p:txBody>
          <a:bodyPr/>
          <a:lstStyle/>
          <a:p>
            <a:r>
              <a:rPr lang="en-US" dirty="0"/>
              <a:t>Social Protection</a:t>
            </a:r>
          </a:p>
        </p:txBody>
      </p:sp>
      <p:sp>
        <p:nvSpPr>
          <p:cNvPr id="3" name="Content Placeholder 2">
            <a:extLst>
              <a:ext uri="{FF2B5EF4-FFF2-40B4-BE49-F238E27FC236}">
                <a16:creationId xmlns:a16="http://schemas.microsoft.com/office/drawing/2014/main" id="{59F16187-3EF4-7D4F-884A-3B4F931B988D}"/>
              </a:ext>
            </a:extLst>
          </p:cNvPr>
          <p:cNvSpPr>
            <a:spLocks noGrp="1"/>
          </p:cNvSpPr>
          <p:nvPr>
            <p:ph idx="1"/>
          </p:nvPr>
        </p:nvSpPr>
        <p:spPr/>
        <p:txBody>
          <a:bodyPr>
            <a:normAutofit/>
          </a:bodyPr>
          <a:lstStyle/>
          <a:p>
            <a:pPr marL="0" indent="0" algn="just">
              <a:lnSpc>
                <a:spcPct val="100000"/>
              </a:lnSpc>
              <a:buNone/>
            </a:pPr>
            <a:r>
              <a:rPr lang="en-US" sz="2000" b="1" dirty="0"/>
              <a:t>Why</a:t>
            </a:r>
          </a:p>
          <a:p>
            <a:pPr marL="0" indent="0" algn="just">
              <a:lnSpc>
                <a:spcPct val="100000"/>
              </a:lnSpc>
              <a:buNone/>
            </a:pPr>
            <a:r>
              <a:rPr lang="en-US" sz="1600" dirty="0">
                <a:latin typeface="+mj-lt"/>
              </a:rPr>
              <a:t>Social protections such as health insurance, welfare, unemployment benefits and retirement can contribute greatly to a smallholders’ resilience and ability to bounce back during and after difficult times.  From a living income standpoint, social protections can also decrease the cost of living by providing basic services at affordable prices and preventing small social / financial problems from becoming bigger and more expensive ones.</a:t>
            </a:r>
            <a:endParaRPr lang="en-US" sz="2000" dirty="0">
              <a:latin typeface="+mj-lt"/>
            </a:endParaRPr>
          </a:p>
          <a:p>
            <a:pPr marL="0" indent="0" algn="just">
              <a:lnSpc>
                <a:spcPct val="100000"/>
              </a:lnSpc>
              <a:buNone/>
            </a:pPr>
            <a:br>
              <a:rPr lang="en-US" sz="2000" b="1" dirty="0"/>
            </a:br>
            <a:r>
              <a:rPr lang="en-US" sz="2000" b="1" dirty="0"/>
              <a:t>What</a:t>
            </a:r>
          </a:p>
          <a:p>
            <a:pPr marL="0" indent="0" algn="just">
              <a:lnSpc>
                <a:spcPct val="100000"/>
              </a:lnSpc>
              <a:buNone/>
            </a:pPr>
            <a:r>
              <a:rPr lang="en-US" sz="1600" dirty="0">
                <a:latin typeface="+mj-lt"/>
              </a:rPr>
              <a:t>When social protections are not available through the government, companies could consider joining government or multi-stakeholder groups to create systems and education toward social protection programs.</a:t>
            </a:r>
            <a:endParaRPr lang="en-US" sz="1600" b="1" dirty="0">
              <a:latin typeface="+mj-lt"/>
            </a:endParaRPr>
          </a:p>
        </p:txBody>
      </p:sp>
      <p:sp>
        <p:nvSpPr>
          <p:cNvPr id="4" name="TextBox 3">
            <a:hlinkClick r:id="rId2" action="ppaction://hlinksldjump"/>
            <a:extLst>
              <a:ext uri="{FF2B5EF4-FFF2-40B4-BE49-F238E27FC236}">
                <a16:creationId xmlns:a16="http://schemas.microsoft.com/office/drawing/2014/main" id="{F9D69E03-80E2-884E-BDC3-9C9805948BF5}"/>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2" action="ppaction://hlinksldjump"/>
            <a:extLst>
              <a:ext uri="{FF2B5EF4-FFF2-40B4-BE49-F238E27FC236}">
                <a16:creationId xmlns:a16="http://schemas.microsoft.com/office/drawing/2014/main" id="{AF8E4A8E-FC20-7A47-9FAB-ADAD76D84C5F}"/>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3958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8834-F56C-DB4F-A0F2-16B65B38322E}"/>
              </a:ext>
            </a:extLst>
          </p:cNvPr>
          <p:cNvSpPr>
            <a:spLocks noGrp="1"/>
          </p:cNvSpPr>
          <p:nvPr>
            <p:ph type="title"/>
          </p:nvPr>
        </p:nvSpPr>
        <p:spPr/>
        <p:txBody>
          <a:bodyPr/>
          <a:lstStyle/>
          <a:p>
            <a:r>
              <a:rPr lang="en-US" dirty="0"/>
              <a:t>Social Protection Example</a:t>
            </a:r>
          </a:p>
        </p:txBody>
      </p:sp>
      <p:sp>
        <p:nvSpPr>
          <p:cNvPr id="3" name="Content Placeholder 2">
            <a:extLst>
              <a:ext uri="{FF2B5EF4-FFF2-40B4-BE49-F238E27FC236}">
                <a16:creationId xmlns:a16="http://schemas.microsoft.com/office/drawing/2014/main" id="{951DB157-0E04-E24E-A955-C0CF6008E15A}"/>
              </a:ext>
            </a:extLst>
          </p:cNvPr>
          <p:cNvSpPr>
            <a:spLocks noGrp="1"/>
          </p:cNvSpPr>
          <p:nvPr>
            <p:ph idx="1"/>
          </p:nvPr>
        </p:nvSpPr>
        <p:spPr/>
        <p:txBody>
          <a:bodyPr>
            <a:normAutofit/>
          </a:bodyPr>
          <a:lstStyle/>
          <a:p>
            <a:pPr marL="0" indent="0">
              <a:lnSpc>
                <a:spcPct val="100000"/>
              </a:lnSpc>
              <a:buNone/>
            </a:pPr>
            <a:r>
              <a:rPr lang="en-US" sz="2000" b="1" dirty="0"/>
              <a:t>Colombian Coffee Farmer Pension Program</a:t>
            </a:r>
            <a:br>
              <a:rPr lang="en-US" sz="2000" b="1" dirty="0"/>
            </a:br>
            <a:br>
              <a:rPr lang="en-US" sz="2000" b="1" dirty="0"/>
            </a:br>
            <a:r>
              <a:rPr lang="en-US" sz="1800" dirty="0">
                <a:latin typeface="+mj-lt"/>
              </a:rPr>
              <a:t>Nestlé, Nespresso, the Colombian Ministry of </a:t>
            </a:r>
            <a:r>
              <a:rPr lang="en-US" sz="1800" dirty="0" err="1">
                <a:latin typeface="+mj-lt"/>
              </a:rPr>
              <a:t>Labour</a:t>
            </a:r>
            <a:r>
              <a:rPr lang="en-US" sz="1800" dirty="0">
                <a:latin typeface="+mj-lt"/>
              </a:rPr>
              <a:t>, the </a:t>
            </a:r>
            <a:r>
              <a:rPr lang="en-US" sz="1800" dirty="0" err="1">
                <a:latin typeface="+mj-lt"/>
              </a:rPr>
              <a:t>Aguadas</a:t>
            </a:r>
            <a:r>
              <a:rPr lang="en-US" sz="1800" dirty="0">
                <a:latin typeface="+mj-lt"/>
              </a:rPr>
              <a:t> Coffee Growers Cooperative and Fairtrade International created a groundbreaking public-private partnership to establish a retirement fund for coffee farmers in the </a:t>
            </a:r>
            <a:r>
              <a:rPr lang="en-US" sz="1800" i="1" dirty="0">
                <a:latin typeface="+mj-lt"/>
              </a:rPr>
              <a:t>Nespresso</a:t>
            </a:r>
            <a:r>
              <a:rPr lang="en-US" sz="1800" dirty="0">
                <a:latin typeface="+mj-lt"/>
              </a:rPr>
              <a:t> AAA Sustainable Quality™ Program. The pilot initiative, supported by the Colombian Coffee Growers Federation (FNC), has been realized within the framework of the </a:t>
            </a:r>
            <a:r>
              <a:rPr lang="en-US" sz="1800" dirty="0" err="1">
                <a:latin typeface="+mj-lt"/>
              </a:rPr>
              <a:t>Beneficios</a:t>
            </a:r>
            <a:r>
              <a:rPr lang="en-US" sz="1800" dirty="0">
                <a:latin typeface="+mj-lt"/>
              </a:rPr>
              <a:t> </a:t>
            </a:r>
            <a:r>
              <a:rPr lang="en-US" sz="1800" dirty="0" err="1">
                <a:latin typeface="+mj-lt"/>
              </a:rPr>
              <a:t>Económicos</a:t>
            </a:r>
            <a:r>
              <a:rPr lang="en-US" sz="1800" dirty="0">
                <a:latin typeface="+mj-lt"/>
              </a:rPr>
              <a:t> </a:t>
            </a:r>
            <a:r>
              <a:rPr lang="en-US" sz="1800" dirty="0" err="1">
                <a:latin typeface="+mj-lt"/>
              </a:rPr>
              <a:t>Periódicos</a:t>
            </a:r>
            <a:r>
              <a:rPr lang="en-US" sz="1800" dirty="0">
                <a:latin typeface="+mj-lt"/>
              </a:rPr>
              <a:t> (BEPS), a flexible, government </a:t>
            </a:r>
            <a:r>
              <a:rPr lang="en-US" sz="1800" dirty="0" err="1">
                <a:latin typeface="+mj-lt"/>
              </a:rPr>
              <a:t>subsidised</a:t>
            </a:r>
            <a:r>
              <a:rPr lang="en-US" sz="1800" dirty="0">
                <a:latin typeface="+mj-lt"/>
              </a:rPr>
              <a:t> retirement savings scheme aimed at Colombian workers who are not covered by a traditional pension system</a:t>
            </a:r>
            <a:r>
              <a:rPr lang="en-US" sz="1800" dirty="0"/>
              <a:t>.</a:t>
            </a:r>
          </a:p>
        </p:txBody>
      </p:sp>
      <p:sp>
        <p:nvSpPr>
          <p:cNvPr id="4" name="TextBox 3">
            <a:hlinkClick r:id="rId3" action="ppaction://hlinksldjump"/>
            <a:extLst>
              <a:ext uri="{FF2B5EF4-FFF2-40B4-BE49-F238E27FC236}">
                <a16:creationId xmlns:a16="http://schemas.microsoft.com/office/drawing/2014/main" id="{0EECEDE5-F069-334E-8843-0D23944E70A5}"/>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056EB2A7-6134-AE4C-88DB-D5C08CB00F82}"/>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company name&#10;&#10;Description automatically generated">
            <a:extLst>
              <a:ext uri="{FF2B5EF4-FFF2-40B4-BE49-F238E27FC236}">
                <a16:creationId xmlns:a16="http://schemas.microsoft.com/office/drawing/2014/main" id="{91A1772E-5C20-584A-AACF-21D7E177ADBA}"/>
              </a:ext>
            </a:extLst>
          </p:cNvPr>
          <p:cNvPicPr>
            <a:picLocks noChangeAspect="1"/>
          </p:cNvPicPr>
          <p:nvPr/>
        </p:nvPicPr>
        <p:blipFill>
          <a:blip r:embed="rId4"/>
          <a:stretch>
            <a:fillRect/>
          </a:stretch>
        </p:blipFill>
        <p:spPr>
          <a:xfrm>
            <a:off x="8100028" y="704056"/>
            <a:ext cx="3098800" cy="647700"/>
          </a:xfrm>
          <a:prstGeom prst="rect">
            <a:avLst/>
          </a:prstGeom>
        </p:spPr>
      </p:pic>
    </p:spTree>
    <p:extLst>
      <p:ext uri="{BB962C8B-B14F-4D97-AF65-F5344CB8AC3E}">
        <p14:creationId xmlns:p14="http://schemas.microsoft.com/office/powerpoint/2010/main" val="205389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3FB8-8695-EF47-B469-18A962B4FED3}"/>
              </a:ext>
            </a:extLst>
          </p:cNvPr>
          <p:cNvSpPr>
            <a:spLocks noGrp="1"/>
          </p:cNvSpPr>
          <p:nvPr>
            <p:ph type="title"/>
          </p:nvPr>
        </p:nvSpPr>
        <p:spPr/>
        <p:txBody>
          <a:bodyPr/>
          <a:lstStyle/>
          <a:p>
            <a:r>
              <a:rPr lang="en-US" dirty="0"/>
              <a:t>Technical Assistance</a:t>
            </a:r>
          </a:p>
        </p:txBody>
      </p:sp>
      <p:sp>
        <p:nvSpPr>
          <p:cNvPr id="3" name="Content Placeholder 2">
            <a:extLst>
              <a:ext uri="{FF2B5EF4-FFF2-40B4-BE49-F238E27FC236}">
                <a16:creationId xmlns:a16="http://schemas.microsoft.com/office/drawing/2014/main" id="{24CA09E7-5B85-AE43-B38B-952B20FFC5AF}"/>
              </a:ext>
            </a:extLst>
          </p:cNvPr>
          <p:cNvSpPr>
            <a:spLocks noGrp="1"/>
          </p:cNvSpPr>
          <p:nvPr>
            <p:ph idx="1"/>
          </p:nvPr>
        </p:nvSpPr>
        <p:spPr>
          <a:xfrm>
            <a:off x="907190" y="1584660"/>
            <a:ext cx="10515600" cy="4351338"/>
          </a:xfrm>
        </p:spPr>
        <p:txBody>
          <a:bodyPr>
            <a:noAutofit/>
          </a:bodyPr>
          <a:lstStyle/>
          <a:p>
            <a:pPr marL="0" indent="0" algn="just">
              <a:lnSpc>
                <a:spcPct val="100000"/>
              </a:lnSpc>
              <a:buNone/>
            </a:pPr>
            <a:r>
              <a:rPr lang="en-US" sz="2000" b="1" dirty="0"/>
              <a:t>Why</a:t>
            </a:r>
          </a:p>
          <a:p>
            <a:pPr marL="0" indent="0" algn="just">
              <a:lnSpc>
                <a:spcPct val="100000"/>
              </a:lnSpc>
              <a:buNone/>
            </a:pPr>
            <a:r>
              <a:rPr lang="en-US" sz="1600" dirty="0">
                <a:latin typeface="+mj-lt"/>
              </a:rPr>
              <a:t>Farmers benefit greatly from understanding and adopting good agricultural practices (GAPs) that can help to increase efficiency, productivity and / or quality.  Adoption of GAPs can translate into increased cost revenue and decreased cost of production per unit of the crop.  Technical assistance can also introduce practices that protect the local environment, mitigate GHGs and ensure farming is viable into the future.</a:t>
            </a:r>
          </a:p>
          <a:p>
            <a:pPr marL="0" indent="0" algn="just">
              <a:lnSpc>
                <a:spcPct val="100000"/>
              </a:lnSpc>
              <a:spcBef>
                <a:spcPts val="0"/>
              </a:spcBef>
              <a:buNone/>
            </a:pPr>
            <a:endParaRPr lang="en-US" sz="2000" dirty="0">
              <a:latin typeface="+mj-lt"/>
            </a:endParaRPr>
          </a:p>
          <a:p>
            <a:pPr marL="0" indent="0" algn="just">
              <a:lnSpc>
                <a:spcPct val="100000"/>
              </a:lnSpc>
              <a:buNone/>
            </a:pPr>
            <a:r>
              <a:rPr lang="en-US" sz="2000" b="1" dirty="0"/>
              <a:t>Why</a:t>
            </a:r>
          </a:p>
          <a:p>
            <a:pPr marL="0" indent="0" algn="just">
              <a:lnSpc>
                <a:spcPct val="100000"/>
              </a:lnSpc>
              <a:buNone/>
            </a:pPr>
            <a:r>
              <a:rPr lang="en-US" sz="1600" dirty="0">
                <a:latin typeface="+mj-lt"/>
              </a:rPr>
              <a:t>Technical assistance can come in a variety of forms including training, coaching and farmer field schools. For a company, understanding which practices need to be adopted is the first step; understanding and removing barriers to adoption is the second. Many farmers know what to do, but do not or cannot implement recommended practices because of technical or financial factors. Understanding these barriers and pairing technical assistance with other value chain investments (access to finance, inputs, insurance) is often critical to farmer adoption.</a:t>
            </a:r>
          </a:p>
          <a:p>
            <a:pPr marL="457200" lvl="1" indent="0" algn="just">
              <a:lnSpc>
                <a:spcPct val="100000"/>
              </a:lnSpc>
              <a:spcBef>
                <a:spcPts val="0"/>
              </a:spcBef>
              <a:buNone/>
            </a:pPr>
            <a:r>
              <a:rPr lang="en-US" sz="1600" dirty="0">
                <a:latin typeface="+mj-lt"/>
              </a:rPr>
              <a:t>• Training / coaching: Productivity enhancement interventions through improved agricultural technologies (e.g. improved crop varieties and seed technology) and practices (e.g. crop diversification, planting and pruning) can raise crop yield and reduce crop loss caused by pests, diseases or drought.</a:t>
            </a:r>
            <a:r>
              <a:rPr lang="en-US" sz="1600" baseline="30000" dirty="0">
                <a:latin typeface="+mj-lt"/>
              </a:rPr>
              <a:t>38</a:t>
            </a:r>
          </a:p>
          <a:p>
            <a:pPr marL="457200" lvl="1" indent="0" algn="just">
              <a:lnSpc>
                <a:spcPct val="100000"/>
              </a:lnSpc>
              <a:spcBef>
                <a:spcPts val="0"/>
              </a:spcBef>
              <a:buNone/>
            </a:pPr>
            <a:r>
              <a:rPr lang="en-US" sz="1600" dirty="0">
                <a:latin typeface="+mj-lt"/>
              </a:rPr>
              <a:t>• Farmer field schools: The provision of hands-on agronomic and technical training through farmer field schools is key to enhancing productivity.</a:t>
            </a:r>
            <a:r>
              <a:rPr lang="en-US" sz="1600" baseline="30000" dirty="0">
                <a:latin typeface="+mj-lt"/>
              </a:rPr>
              <a:t>39</a:t>
            </a:r>
          </a:p>
        </p:txBody>
      </p:sp>
      <p:sp>
        <p:nvSpPr>
          <p:cNvPr id="4" name="TextBox 3">
            <a:hlinkClick r:id="rId3" action="ppaction://hlinksldjump"/>
            <a:extLst>
              <a:ext uri="{FF2B5EF4-FFF2-40B4-BE49-F238E27FC236}">
                <a16:creationId xmlns:a16="http://schemas.microsoft.com/office/drawing/2014/main" id="{7ED976A7-3C33-9F4C-878B-4353F4E10853}"/>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ED5550F0-A171-5D43-8C7B-3E1AF63DFD12}"/>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934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3FB8-8695-EF47-B469-18A962B4FED3}"/>
              </a:ext>
            </a:extLst>
          </p:cNvPr>
          <p:cNvSpPr>
            <a:spLocks noGrp="1"/>
          </p:cNvSpPr>
          <p:nvPr>
            <p:ph type="title"/>
          </p:nvPr>
        </p:nvSpPr>
        <p:spPr/>
        <p:txBody>
          <a:bodyPr/>
          <a:lstStyle/>
          <a:p>
            <a:r>
              <a:rPr lang="en-US" dirty="0"/>
              <a:t>Technical Assistance Examples</a:t>
            </a:r>
          </a:p>
        </p:txBody>
      </p:sp>
      <p:sp>
        <p:nvSpPr>
          <p:cNvPr id="3" name="Content Placeholder 2">
            <a:extLst>
              <a:ext uri="{FF2B5EF4-FFF2-40B4-BE49-F238E27FC236}">
                <a16:creationId xmlns:a16="http://schemas.microsoft.com/office/drawing/2014/main" id="{24CA09E7-5B85-AE43-B38B-952B20FFC5AF}"/>
              </a:ext>
            </a:extLst>
          </p:cNvPr>
          <p:cNvSpPr>
            <a:spLocks noGrp="1"/>
          </p:cNvSpPr>
          <p:nvPr>
            <p:ph idx="1"/>
          </p:nvPr>
        </p:nvSpPr>
        <p:spPr>
          <a:xfrm>
            <a:off x="838200" y="1690688"/>
            <a:ext cx="10515600" cy="4351338"/>
          </a:xfrm>
        </p:spPr>
        <p:txBody>
          <a:bodyPr>
            <a:noAutofit/>
          </a:bodyPr>
          <a:lstStyle/>
          <a:p>
            <a:pPr marL="0" indent="0">
              <a:lnSpc>
                <a:spcPct val="100000"/>
              </a:lnSpc>
              <a:spcBef>
                <a:spcPts val="0"/>
              </a:spcBef>
              <a:buNone/>
            </a:pPr>
            <a:r>
              <a:rPr lang="en-US" sz="2000" b="1" dirty="0"/>
              <a:t>Better Living Conditions for Vanilla Producers in Madagascar</a:t>
            </a:r>
            <a:br>
              <a:rPr lang="en-US" sz="2000" b="1" dirty="0"/>
            </a:br>
            <a:br>
              <a:rPr lang="en-US" sz="2000" b="1" dirty="0"/>
            </a:br>
            <a:r>
              <a:rPr lang="en-US" sz="1800" dirty="0">
                <a:latin typeface="+mj-lt"/>
              </a:rPr>
              <a:t>Better living conditions for vanilla producers in Madagascar in exchange for premium quality and sustainably grown vanilla is the aim of the development partnership between Symrise AG, the consumer goods company Unilever and GIZ. Annual fluctuations in the volume and quality of vanilla have caused repeated problems for the purchaser Symrise. Together with Unilever, the company therefore decided to cooperate directly with the smallholders. With GIZ’s backing, the partners have been providing support for around 7,000 smallholders and their families since 2014 in one of the poorest regions in the world. The aim is to empower approximately 10,000 families to improve their livelihoods and, in return, for the companies to receive premium quality vanilla. The development partnership revolves around practice-oriented training delivered on the ground at model farms, the establishment of farmer field schools where people can learn about cultivating vanilla and further training for teaching staff in order to foster environmental awareness in primary schools. In the course of the development partnership, three agricultural colleges have been set-up with more than 180 trainees between them. Moreover, the number of low-yield months has already fallen from five to three. By the end of the project, at least 70 % of the smallholders are to have increased their vanilla production by up to 40% per hectare.</a:t>
            </a:r>
          </a:p>
        </p:txBody>
      </p:sp>
      <p:sp>
        <p:nvSpPr>
          <p:cNvPr id="4" name="TextBox 3">
            <a:hlinkClick r:id="rId3" action="ppaction://hlinksldjump"/>
            <a:extLst>
              <a:ext uri="{FF2B5EF4-FFF2-40B4-BE49-F238E27FC236}">
                <a16:creationId xmlns:a16="http://schemas.microsoft.com/office/drawing/2014/main" id="{DFF19B3B-CE94-654C-9F24-B77605A494FB}"/>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8BAB86A9-429B-7745-91AF-15D71DE80938}"/>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3904F53B-5175-7E43-A545-0818173AF972}"/>
              </a:ext>
            </a:extLst>
          </p:cNvPr>
          <p:cNvPicPr>
            <a:picLocks noChangeAspect="1"/>
          </p:cNvPicPr>
          <p:nvPr/>
        </p:nvPicPr>
        <p:blipFill>
          <a:blip r:embed="rId4"/>
          <a:stretch>
            <a:fillRect/>
          </a:stretch>
        </p:blipFill>
        <p:spPr>
          <a:xfrm>
            <a:off x="9074552" y="367184"/>
            <a:ext cx="2036662" cy="1140531"/>
          </a:xfrm>
          <a:prstGeom prst="rect">
            <a:avLst/>
          </a:prstGeom>
        </p:spPr>
      </p:pic>
    </p:spTree>
    <p:extLst>
      <p:ext uri="{BB962C8B-B14F-4D97-AF65-F5344CB8AC3E}">
        <p14:creationId xmlns:p14="http://schemas.microsoft.com/office/powerpoint/2010/main" val="1880575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951E-71EC-B84B-A595-D9EFE800ADB4}"/>
              </a:ext>
            </a:extLst>
          </p:cNvPr>
          <p:cNvSpPr>
            <a:spLocks noGrp="1"/>
          </p:cNvSpPr>
          <p:nvPr>
            <p:ph type="title"/>
          </p:nvPr>
        </p:nvSpPr>
        <p:spPr/>
        <p:txBody>
          <a:bodyPr/>
          <a:lstStyle/>
          <a:p>
            <a:r>
              <a:rPr lang="en-US" dirty="0"/>
              <a:t>Trading Practices</a:t>
            </a:r>
          </a:p>
        </p:txBody>
      </p:sp>
      <p:sp>
        <p:nvSpPr>
          <p:cNvPr id="3" name="Content Placeholder 2">
            <a:extLst>
              <a:ext uri="{FF2B5EF4-FFF2-40B4-BE49-F238E27FC236}">
                <a16:creationId xmlns:a16="http://schemas.microsoft.com/office/drawing/2014/main" id="{BE4BFADE-FC6A-FB4B-BA7C-58A1038D15C0}"/>
              </a:ext>
            </a:extLst>
          </p:cNvPr>
          <p:cNvSpPr>
            <a:spLocks noGrp="1"/>
          </p:cNvSpPr>
          <p:nvPr>
            <p:ph idx="1"/>
          </p:nvPr>
        </p:nvSpPr>
        <p:spPr>
          <a:xfrm>
            <a:off x="838200" y="1690688"/>
            <a:ext cx="10515600" cy="4351338"/>
          </a:xfrm>
        </p:spPr>
        <p:txBody>
          <a:bodyPr>
            <a:noAutofit/>
          </a:bodyPr>
          <a:lstStyle/>
          <a:p>
            <a:pPr marL="0" indent="0">
              <a:lnSpc>
                <a:spcPct val="100000"/>
              </a:lnSpc>
              <a:buNone/>
            </a:pPr>
            <a:r>
              <a:rPr lang="en-US" sz="1800" dirty="0">
                <a:latin typeface="+mj-lt"/>
              </a:rPr>
              <a:t>Trading practices help lay a transparent foundation between companies and suppliers.  Better trading practices can help smallholder farmers invest by decreasing risks normally present in short-term contracts and smooth their income throughout the year.</a:t>
            </a:r>
            <a:br>
              <a:rPr lang="en-US" sz="2000" dirty="0">
                <a:latin typeface="+mj-lt"/>
              </a:rPr>
            </a:br>
            <a:br>
              <a:rPr lang="en-US" sz="2000" dirty="0">
                <a:latin typeface="+mj-lt"/>
              </a:rPr>
            </a:br>
            <a:r>
              <a:rPr lang="en-US" sz="2000" b="1" dirty="0"/>
              <a:t>What</a:t>
            </a:r>
          </a:p>
          <a:p>
            <a:pPr marL="0" indent="0">
              <a:lnSpc>
                <a:spcPct val="100000"/>
              </a:lnSpc>
              <a:buNone/>
            </a:pPr>
            <a:r>
              <a:rPr lang="en-US" sz="1600" dirty="0">
                <a:latin typeface="+mj-lt"/>
              </a:rPr>
              <a:t>Companies can include the following in their trading practices to benefit farmers:</a:t>
            </a:r>
          </a:p>
          <a:p>
            <a:pPr lvl="1">
              <a:lnSpc>
                <a:spcPct val="100000"/>
              </a:lnSpc>
            </a:pPr>
            <a:r>
              <a:rPr lang="en-US" sz="1600" dirty="0">
                <a:latin typeface="+mj-lt"/>
              </a:rPr>
              <a:t>Comprehensive and long-term contracts and/or Memorandums of Understanding, to help reduce risk and create an atmosphere of trust  </a:t>
            </a:r>
          </a:p>
          <a:p>
            <a:pPr lvl="1">
              <a:lnSpc>
                <a:spcPct val="100000"/>
              </a:lnSpc>
            </a:pPr>
            <a:r>
              <a:rPr lang="en-US" sz="1600" dirty="0">
                <a:latin typeface="+mj-lt"/>
              </a:rPr>
              <a:t>Payment of premiums</a:t>
            </a:r>
          </a:p>
          <a:p>
            <a:pPr lvl="1">
              <a:lnSpc>
                <a:spcPct val="100000"/>
              </a:lnSpc>
            </a:pPr>
            <a:r>
              <a:rPr lang="en-US" sz="1600" dirty="0">
                <a:latin typeface="+mj-lt"/>
              </a:rPr>
              <a:t>Risk sharing (when improvements or capital needs to be purchased)</a:t>
            </a:r>
          </a:p>
          <a:p>
            <a:pPr lvl="1">
              <a:lnSpc>
                <a:spcPct val="100000"/>
              </a:lnSpc>
            </a:pPr>
            <a:r>
              <a:rPr lang="en-US" sz="1600" dirty="0">
                <a:latin typeface="+mj-lt"/>
              </a:rPr>
              <a:t>Preferential sourcing</a:t>
            </a:r>
          </a:p>
          <a:p>
            <a:pPr lvl="1">
              <a:lnSpc>
                <a:spcPct val="100000"/>
              </a:lnSpc>
            </a:pPr>
            <a:r>
              <a:rPr lang="en-US" sz="1600" dirty="0">
                <a:latin typeface="+mj-lt"/>
              </a:rPr>
              <a:t>Knowledge sharing</a:t>
            </a:r>
          </a:p>
          <a:p>
            <a:endParaRPr lang="en-US" dirty="0"/>
          </a:p>
        </p:txBody>
      </p:sp>
      <p:sp>
        <p:nvSpPr>
          <p:cNvPr id="4" name="TextBox 3">
            <a:hlinkClick r:id="rId2" action="ppaction://hlinksldjump"/>
            <a:extLst>
              <a:ext uri="{FF2B5EF4-FFF2-40B4-BE49-F238E27FC236}">
                <a16:creationId xmlns:a16="http://schemas.microsoft.com/office/drawing/2014/main" id="{BAD8AC23-2BA8-D84C-8063-4A771668684D}"/>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2" action="ppaction://hlinksldjump"/>
            <a:extLst>
              <a:ext uri="{FF2B5EF4-FFF2-40B4-BE49-F238E27FC236}">
                <a16:creationId xmlns:a16="http://schemas.microsoft.com/office/drawing/2014/main" id="{3F1737D5-329C-8844-A117-917776272E3E}"/>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554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951E-71EC-B84B-A595-D9EFE800ADB4}"/>
              </a:ext>
            </a:extLst>
          </p:cNvPr>
          <p:cNvSpPr>
            <a:spLocks noGrp="1"/>
          </p:cNvSpPr>
          <p:nvPr>
            <p:ph type="title"/>
          </p:nvPr>
        </p:nvSpPr>
        <p:spPr/>
        <p:txBody>
          <a:bodyPr/>
          <a:lstStyle/>
          <a:p>
            <a:r>
              <a:rPr lang="en-US" dirty="0"/>
              <a:t>Trading Practices Example</a:t>
            </a:r>
          </a:p>
        </p:txBody>
      </p:sp>
      <p:sp>
        <p:nvSpPr>
          <p:cNvPr id="3" name="Content Placeholder 2">
            <a:extLst>
              <a:ext uri="{FF2B5EF4-FFF2-40B4-BE49-F238E27FC236}">
                <a16:creationId xmlns:a16="http://schemas.microsoft.com/office/drawing/2014/main" id="{BE4BFADE-FC6A-FB4B-BA7C-58A1038D15C0}"/>
              </a:ext>
            </a:extLst>
          </p:cNvPr>
          <p:cNvSpPr>
            <a:spLocks noGrp="1"/>
          </p:cNvSpPr>
          <p:nvPr>
            <p:ph idx="1"/>
          </p:nvPr>
        </p:nvSpPr>
        <p:spPr>
          <a:xfrm>
            <a:off x="852803" y="1605706"/>
            <a:ext cx="10515600" cy="4351338"/>
          </a:xfrm>
        </p:spPr>
        <p:txBody>
          <a:bodyPr>
            <a:noAutofit/>
          </a:bodyPr>
          <a:lstStyle/>
          <a:p>
            <a:pPr marL="0" indent="0">
              <a:buNone/>
            </a:pPr>
            <a:r>
              <a:rPr lang="en-US" sz="2000" b="1" dirty="0"/>
              <a:t>Ben &amp; Jerry’s Producer Development Initiative</a:t>
            </a:r>
          </a:p>
          <a:p>
            <a:pPr marL="0" indent="0" algn="just">
              <a:lnSpc>
                <a:spcPct val="100000"/>
              </a:lnSpc>
              <a:buNone/>
            </a:pPr>
            <a:r>
              <a:rPr lang="en-US" sz="1800" dirty="0">
                <a:latin typeface="+mj-lt"/>
              </a:rPr>
              <a:t>To help increase farmer incomes, Ben &amp; Jerry’s in partnership with Fairtrade International and Barry Callebaut created the Producer Development Initiative (PDI). The goal of PDI is to provide services and cost sharing that enable farmers to invest in their farms and therefore help support viable pathways to a living income. The initiative is based on the concept of climate-smart cocoa, which aims to increase farm income and production on existing farmland while adapting to the hazards of climate change and prevention of deforestation. A key success factor in the program is the long-term commitment of cocoa customer Ben &amp; Jerry’s. Without the multi-year commitment provided by Ben &amp; Jerry’s it would be challenging for farmers, cooperatives and trading houses to invest in their cocoa quality and productivity.</a:t>
            </a:r>
          </a:p>
        </p:txBody>
      </p:sp>
      <p:sp>
        <p:nvSpPr>
          <p:cNvPr id="4" name="TextBox 3">
            <a:hlinkClick r:id="rId3" action="ppaction://hlinksldjump"/>
            <a:extLst>
              <a:ext uri="{FF2B5EF4-FFF2-40B4-BE49-F238E27FC236}">
                <a16:creationId xmlns:a16="http://schemas.microsoft.com/office/drawing/2014/main" id="{110E609E-9013-C744-B428-13B6AAC7D755}"/>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629807B5-0538-8D42-AFD3-E9EF2D084C82}"/>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575F3321-782C-1F4D-9CE9-C3F026A1AB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47094" y="596315"/>
            <a:ext cx="2621309" cy="778201"/>
          </a:xfrm>
          <a:prstGeom prst="rect">
            <a:avLst/>
          </a:prstGeom>
        </p:spPr>
      </p:pic>
    </p:spTree>
    <p:extLst>
      <p:ext uri="{BB962C8B-B14F-4D97-AF65-F5344CB8AC3E}">
        <p14:creationId xmlns:p14="http://schemas.microsoft.com/office/powerpoint/2010/main" val="4258416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6881-2B54-4A49-8E59-1B92D21DB587}"/>
              </a:ext>
            </a:extLst>
          </p:cNvPr>
          <p:cNvSpPr>
            <a:spLocks noGrp="1"/>
          </p:cNvSpPr>
          <p:nvPr>
            <p:ph type="title"/>
          </p:nvPr>
        </p:nvSpPr>
        <p:spPr/>
        <p:txBody>
          <a:bodyPr/>
          <a:lstStyle/>
          <a:p>
            <a:r>
              <a:rPr lang="en-US" dirty="0"/>
              <a:t>Women’s Economic Empowerment</a:t>
            </a:r>
          </a:p>
        </p:txBody>
      </p:sp>
      <p:sp>
        <p:nvSpPr>
          <p:cNvPr id="3" name="Content Placeholder 2">
            <a:extLst>
              <a:ext uri="{FF2B5EF4-FFF2-40B4-BE49-F238E27FC236}">
                <a16:creationId xmlns:a16="http://schemas.microsoft.com/office/drawing/2014/main" id="{5D4B0A28-8C4D-214C-A8A9-DE332DF07217}"/>
              </a:ext>
            </a:extLst>
          </p:cNvPr>
          <p:cNvSpPr>
            <a:spLocks noGrp="1"/>
          </p:cNvSpPr>
          <p:nvPr>
            <p:ph idx="1"/>
          </p:nvPr>
        </p:nvSpPr>
        <p:spPr>
          <a:xfrm>
            <a:off x="838200" y="1366371"/>
            <a:ext cx="10515600" cy="5126504"/>
          </a:xfrm>
        </p:spPr>
        <p:txBody>
          <a:bodyPr>
            <a:noAutofit/>
          </a:bodyPr>
          <a:lstStyle/>
          <a:p>
            <a:pPr marL="0" indent="0">
              <a:lnSpc>
                <a:spcPct val="100000"/>
              </a:lnSpc>
              <a:spcBef>
                <a:spcPts val="2200"/>
              </a:spcBef>
              <a:buNone/>
            </a:pPr>
            <a:r>
              <a:rPr lang="en-US" sz="2000" b="1" dirty="0"/>
              <a:t>Why</a:t>
            </a:r>
            <a:br>
              <a:rPr lang="en-US" sz="2000" b="1" dirty="0"/>
            </a:br>
            <a:r>
              <a:rPr lang="en-US" sz="1500" dirty="0">
                <a:latin typeface="+mj-lt"/>
              </a:rPr>
              <a:t>Women play a key role in the agricultural sector, in some countries representing more than half of the agricultural </a:t>
            </a:r>
            <a:r>
              <a:rPr lang="en-US" sz="1500" dirty="0" err="1">
                <a:latin typeface="+mj-lt"/>
              </a:rPr>
              <a:t>labour</a:t>
            </a:r>
            <a:r>
              <a:rPr lang="en-US" sz="1500" dirty="0">
                <a:latin typeface="+mj-lt"/>
              </a:rPr>
              <a:t> force. However, women can still face great challenges when it comes to accessing land, inputs, financing, technology and markets, which can restrict their access to training / services that aim to improve productivity, earnings and income.</a:t>
            </a:r>
            <a:r>
              <a:rPr lang="en-US" sz="1500" baseline="30000" dirty="0">
                <a:latin typeface="+mj-lt"/>
              </a:rPr>
              <a:t>40 </a:t>
            </a:r>
            <a:r>
              <a:rPr lang="en-US" sz="1500" dirty="0">
                <a:latin typeface="+mj-lt"/>
              </a:rPr>
              <a:t>Women are an integral part of the farming family and when given the opportunity to fulfil their potential, they add greatly to the success of farming families. On average, women tend to invest more of their average income in nutrition, health and education, which increases the rate at which families build assets and resilience.</a:t>
            </a:r>
            <a:r>
              <a:rPr lang="en-US" sz="1500" baseline="30000" dirty="0">
                <a:latin typeface="+mj-lt"/>
              </a:rPr>
              <a:t>41</a:t>
            </a:r>
            <a:r>
              <a:rPr lang="en-US" sz="1500" dirty="0">
                <a:latin typeface="+mj-lt"/>
              </a:rPr>
              <a:t> Often, women are more likely to adopt agricultural technologies or innovations. When value chains embrace gender sensitivity, everyone benefits: the farming family, the community and the value chain stakeholders.</a:t>
            </a:r>
          </a:p>
          <a:p>
            <a:pPr marL="0" indent="0">
              <a:lnSpc>
                <a:spcPct val="100000"/>
              </a:lnSpc>
              <a:buNone/>
            </a:pPr>
            <a:r>
              <a:rPr lang="en-US" sz="2000" b="1" dirty="0"/>
              <a:t>What</a:t>
            </a:r>
            <a:br>
              <a:rPr lang="en-US" sz="2000" b="1" dirty="0"/>
            </a:br>
            <a:r>
              <a:rPr lang="en-US" sz="1500" dirty="0">
                <a:latin typeface="+mj-lt"/>
              </a:rPr>
              <a:t>In order to see more productive investment, women need to be in a decision-making role, either in partnership with male members of the family over household income or have control over their own self-generated income. When women participate in agricultural work of the focus crop, it is important that they too benefit from training so that they can adequately play a decision-making role in production.</a:t>
            </a:r>
          </a:p>
          <a:p>
            <a:pPr marL="457200" lvl="1" indent="0">
              <a:lnSpc>
                <a:spcPct val="100000"/>
              </a:lnSpc>
              <a:buNone/>
            </a:pPr>
            <a:r>
              <a:rPr lang="en-US" sz="1500" dirty="0">
                <a:latin typeface="+mj-lt"/>
              </a:rPr>
              <a:t>• Focus on male, female and youth empowerment and intra-household decision-making within </a:t>
            </a:r>
            <a:r>
              <a:rPr lang="en-US" sz="1500" dirty="0" err="1">
                <a:latin typeface="+mj-lt"/>
              </a:rPr>
              <a:t>programmes</a:t>
            </a:r>
            <a:r>
              <a:rPr lang="en-US" sz="1500" dirty="0">
                <a:latin typeface="+mj-lt"/>
              </a:rPr>
              <a:t> instead of </a:t>
            </a:r>
            <a:r>
              <a:rPr lang="en-US" sz="1500" dirty="0" err="1">
                <a:latin typeface="+mj-lt"/>
              </a:rPr>
              <a:t>emphasising</a:t>
            </a:r>
            <a:r>
              <a:rPr lang="en-US" sz="1500" dirty="0">
                <a:latin typeface="+mj-lt"/>
              </a:rPr>
              <a:t> women in their own </a:t>
            </a:r>
            <a:r>
              <a:rPr lang="en-US" sz="1500" dirty="0" err="1">
                <a:latin typeface="+mj-lt"/>
              </a:rPr>
              <a:t>programmes</a:t>
            </a:r>
            <a:r>
              <a:rPr lang="en-US" sz="1500" dirty="0">
                <a:latin typeface="+mj-lt"/>
              </a:rPr>
              <a:t>, which can make them seem more vulnerable and raise tension between the sexes.</a:t>
            </a:r>
          </a:p>
          <a:p>
            <a:pPr marL="457200" lvl="1" indent="0">
              <a:lnSpc>
                <a:spcPct val="100000"/>
              </a:lnSpc>
              <a:buNone/>
            </a:pPr>
            <a:r>
              <a:rPr lang="en-US" sz="1500" dirty="0">
                <a:latin typeface="+mj-lt"/>
              </a:rPr>
              <a:t>• Ensure women can access training and capacity-building </a:t>
            </a:r>
            <a:r>
              <a:rPr lang="en-US" sz="1500" dirty="0" err="1">
                <a:latin typeface="+mj-lt"/>
              </a:rPr>
              <a:t>programmes</a:t>
            </a:r>
            <a:r>
              <a:rPr lang="en-US" sz="1500" dirty="0">
                <a:latin typeface="+mj-lt"/>
              </a:rPr>
              <a:t> (e.g. by employing female extension agents, encouraging families to attend training together or scheduling </a:t>
            </a:r>
            <a:r>
              <a:rPr lang="en-US" sz="1500" dirty="0" err="1">
                <a:latin typeface="+mj-lt"/>
              </a:rPr>
              <a:t>programmes</a:t>
            </a:r>
            <a:r>
              <a:rPr lang="en-US" sz="1500" dirty="0">
                <a:latin typeface="+mj-lt"/>
              </a:rPr>
              <a:t> to fit better with women’s schedules).</a:t>
            </a:r>
            <a:r>
              <a:rPr lang="en-US" sz="1500" baseline="30000" dirty="0">
                <a:latin typeface="+mj-lt"/>
              </a:rPr>
              <a:t>42</a:t>
            </a:r>
          </a:p>
          <a:p>
            <a:pPr marL="457200" lvl="1" indent="0">
              <a:lnSpc>
                <a:spcPct val="100000"/>
              </a:lnSpc>
              <a:buNone/>
            </a:pPr>
            <a:r>
              <a:rPr lang="en-US" sz="1500" dirty="0">
                <a:latin typeface="+mj-lt"/>
              </a:rPr>
              <a:t>• Promote women’s economic empowerment by supporting income diversification efforts that can be led by women, either into other crops for sale at local markets, value addition or off-farm income, or encouraging women’s participation in village savings and loan groups (VSLA).</a:t>
            </a:r>
          </a:p>
        </p:txBody>
      </p:sp>
      <p:sp>
        <p:nvSpPr>
          <p:cNvPr id="4" name="TextBox 3">
            <a:hlinkClick r:id="rId3" action="ppaction://hlinksldjump"/>
            <a:extLst>
              <a:ext uri="{FF2B5EF4-FFF2-40B4-BE49-F238E27FC236}">
                <a16:creationId xmlns:a16="http://schemas.microsoft.com/office/drawing/2014/main" id="{93B3918A-587A-5641-861D-7BFD897028C2}"/>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D86D211D-10F3-8141-94FF-82B4C6D00054}"/>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084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02C3-8D81-F44A-A101-8AC826E0CD83}"/>
              </a:ext>
            </a:extLst>
          </p:cNvPr>
          <p:cNvSpPr>
            <a:spLocks noGrp="1"/>
          </p:cNvSpPr>
          <p:nvPr>
            <p:ph type="title"/>
          </p:nvPr>
        </p:nvSpPr>
        <p:spPr>
          <a:xfrm>
            <a:off x="838200" y="654225"/>
            <a:ext cx="10515600" cy="1325563"/>
          </a:xfrm>
        </p:spPr>
        <p:txBody>
          <a:bodyPr>
            <a:normAutofit/>
          </a:bodyPr>
          <a:lstStyle/>
          <a:p>
            <a:r>
              <a:rPr lang="en-US" dirty="0"/>
              <a:t>Women’s Economic</a:t>
            </a:r>
            <a:br>
              <a:rPr lang="en-US" dirty="0"/>
            </a:br>
            <a:r>
              <a:rPr lang="en-US" dirty="0"/>
              <a:t>Empowerment Example</a:t>
            </a:r>
          </a:p>
        </p:txBody>
      </p:sp>
      <p:sp>
        <p:nvSpPr>
          <p:cNvPr id="3" name="Content Placeholder 2">
            <a:extLst>
              <a:ext uri="{FF2B5EF4-FFF2-40B4-BE49-F238E27FC236}">
                <a16:creationId xmlns:a16="http://schemas.microsoft.com/office/drawing/2014/main" id="{1FF809EA-D5F1-D443-8E7E-90EF6373C86C}"/>
              </a:ext>
            </a:extLst>
          </p:cNvPr>
          <p:cNvSpPr>
            <a:spLocks noGrp="1"/>
          </p:cNvSpPr>
          <p:nvPr>
            <p:ph idx="1"/>
          </p:nvPr>
        </p:nvSpPr>
        <p:spPr>
          <a:xfrm>
            <a:off x="838200" y="2153383"/>
            <a:ext cx="10515600" cy="4351338"/>
          </a:xfrm>
        </p:spPr>
        <p:txBody>
          <a:bodyPr>
            <a:noAutofit/>
          </a:bodyPr>
          <a:lstStyle/>
          <a:p>
            <a:pPr marL="0" indent="0">
              <a:lnSpc>
                <a:spcPct val="100000"/>
              </a:lnSpc>
              <a:buNone/>
            </a:pPr>
            <a:r>
              <a:rPr lang="en-US" sz="2000" b="1" dirty="0"/>
              <a:t>Pro-</a:t>
            </a:r>
            <a:r>
              <a:rPr lang="en-US" sz="2000" b="1" dirty="0" err="1"/>
              <a:t>Planteurs</a:t>
            </a:r>
            <a:endParaRPr lang="en-US" sz="2000" b="1" dirty="0">
              <a:latin typeface="+mj-lt"/>
            </a:endParaRPr>
          </a:p>
          <a:p>
            <a:pPr marL="0" indent="0">
              <a:lnSpc>
                <a:spcPct val="100000"/>
              </a:lnSpc>
              <a:buNone/>
            </a:pPr>
            <a:r>
              <a:rPr lang="en-US" sz="1700" dirty="0">
                <a:latin typeface="+mj-lt"/>
              </a:rPr>
              <a:t>Pro-</a:t>
            </a:r>
            <a:r>
              <a:rPr lang="en-US" sz="1700" dirty="0" err="1">
                <a:latin typeface="+mj-lt"/>
              </a:rPr>
              <a:t>Planteurs</a:t>
            </a:r>
            <a:r>
              <a:rPr lang="en-US" sz="1700" dirty="0">
                <a:latin typeface="+mj-lt"/>
              </a:rPr>
              <a:t> is a joint project of the Federal Ministry of Food and Agriculture (BMEL), the Federal Ministry for Economic Cooperation and Development (BMZ), the German Initiative on Sustainable Cocoa (GISCO) and the Ivorian Conseil du Café-Cacao (CCC). The project aims to </a:t>
            </a:r>
            <a:r>
              <a:rPr lang="en-US" sz="1700" dirty="0" err="1">
                <a:latin typeface="+mj-lt"/>
              </a:rPr>
              <a:t>professionalise</a:t>
            </a:r>
            <a:r>
              <a:rPr lang="en-US" sz="1700" dirty="0">
                <a:latin typeface="+mj-lt"/>
              </a:rPr>
              <a:t> 20,000 small-scale cocoa farmer households and their farmer </a:t>
            </a:r>
            <a:r>
              <a:rPr lang="en-US" sz="1700" dirty="0" err="1">
                <a:latin typeface="+mj-lt"/>
              </a:rPr>
              <a:t>organisations</a:t>
            </a:r>
            <a:r>
              <a:rPr lang="en-US" sz="1700" dirty="0">
                <a:latin typeface="+mj-lt"/>
              </a:rPr>
              <a:t> in Côte d’Ivoire as well as to improve the cocoa farming families’ livelihoods by increasing their incomes and improving nutrition. Pro </a:t>
            </a:r>
            <a:r>
              <a:rPr lang="en-US" sz="1700" dirty="0" err="1">
                <a:latin typeface="+mj-lt"/>
              </a:rPr>
              <a:t>Planteurs</a:t>
            </a:r>
            <a:r>
              <a:rPr lang="en-US" sz="1700" dirty="0">
                <a:latin typeface="+mj-lt"/>
              </a:rPr>
              <a:t> supports women in activities such as production, processing and marketing to financially empower them. Sixteen projects on income generating activities with 2,100 women are currently ongoing with women’s groups in the farmer </a:t>
            </a:r>
            <a:r>
              <a:rPr lang="en-US" sz="1700" dirty="0" err="1">
                <a:latin typeface="+mj-lt"/>
              </a:rPr>
              <a:t>organisations</a:t>
            </a:r>
            <a:r>
              <a:rPr lang="en-US" sz="1700" dirty="0">
                <a:latin typeface="+mj-lt"/>
              </a:rPr>
              <a:t>. Furthermore, 14,000 farmers took part in technical trainings on diversification (food crops and animal husbandry) to increase their income generated by other agricultural sources than cocoa. Project activities also focus on overcoming seasonal food shortages and promoting a balanced nutrition. Specific training materials were developed, and 76 female members “</a:t>
            </a:r>
            <a:r>
              <a:rPr lang="en-US" sz="1700" dirty="0" err="1">
                <a:latin typeface="+mj-lt"/>
              </a:rPr>
              <a:t>Animatrices</a:t>
            </a:r>
            <a:r>
              <a:rPr lang="en-US" sz="1700" dirty="0">
                <a:latin typeface="+mj-lt"/>
              </a:rPr>
              <a:t> Rurales” of the farmer organizations were trained in cooperation with the National Food Program (PNN). The </a:t>
            </a:r>
            <a:r>
              <a:rPr lang="en-US" sz="1700" dirty="0" err="1">
                <a:latin typeface="+mj-lt"/>
              </a:rPr>
              <a:t>Animatrices</a:t>
            </a:r>
            <a:r>
              <a:rPr lang="en-US" sz="1700" dirty="0">
                <a:latin typeface="+mj-lt"/>
              </a:rPr>
              <a:t> Rurales conducted the awareness-raising sessions for 16,000 families. In addition, 200 Farmer Field Schools and 20 demonstration plots were set up to train more than 5,000 farmers, in good agricultural practices (GAPs) and more than 6,000 farmers have been trained in farm management in Farmer Business Schools.</a:t>
            </a:r>
          </a:p>
        </p:txBody>
      </p:sp>
      <p:sp>
        <p:nvSpPr>
          <p:cNvPr id="4" name="TextBox 3">
            <a:hlinkClick r:id="rId3" action="ppaction://hlinksldjump"/>
            <a:extLst>
              <a:ext uri="{FF2B5EF4-FFF2-40B4-BE49-F238E27FC236}">
                <a16:creationId xmlns:a16="http://schemas.microsoft.com/office/drawing/2014/main" id="{712DC857-F2FF-FA4B-80B2-C70F5ADCF400}"/>
              </a:ext>
            </a:extLst>
          </p:cNvPr>
          <p:cNvSpPr txBox="1"/>
          <p:nvPr/>
        </p:nvSpPr>
        <p:spPr>
          <a:xfrm>
            <a:off x="11521905" y="0"/>
            <a:ext cx="670095" cy="584775"/>
          </a:xfrm>
          <a:prstGeom prst="rect">
            <a:avLst/>
          </a:prstGeom>
          <a:noFill/>
        </p:spPr>
        <p:txBody>
          <a:bodyPr wrap="square" rtlCol="0">
            <a:spAutoFit/>
          </a:bodyPr>
          <a:lstStyle/>
          <a:p>
            <a:pPr algn="r"/>
            <a:r>
              <a:rPr lang="en-US" sz="800" dirty="0"/>
              <a:t>Return</a:t>
            </a:r>
          </a:p>
          <a:p>
            <a:pPr algn="r"/>
            <a:r>
              <a:rPr lang="en-US" sz="800" dirty="0"/>
              <a:t>to</a:t>
            </a:r>
          </a:p>
          <a:p>
            <a:pPr algn="r"/>
            <a:r>
              <a:rPr lang="en-US" sz="800" dirty="0"/>
              <a:t> income sources</a:t>
            </a:r>
          </a:p>
        </p:txBody>
      </p:sp>
      <p:sp>
        <p:nvSpPr>
          <p:cNvPr id="5" name="Right Arrow 4">
            <a:hlinkClick r:id="rId3" action="ppaction://hlinksldjump"/>
            <a:extLst>
              <a:ext uri="{FF2B5EF4-FFF2-40B4-BE49-F238E27FC236}">
                <a16:creationId xmlns:a16="http://schemas.microsoft.com/office/drawing/2014/main" id="{CB3CDBBF-EAC6-7446-8B08-A880338A0879}"/>
              </a:ext>
            </a:extLst>
          </p:cNvPr>
          <p:cNvSpPr/>
          <p:nvPr/>
        </p:nvSpPr>
        <p:spPr>
          <a:xfrm rot="10800000">
            <a:off x="11654276" y="158979"/>
            <a:ext cx="261257" cy="174171"/>
          </a:xfrm>
          <a:prstGeom prst="rightArrow">
            <a:avLst/>
          </a:prstGeom>
          <a:solidFill>
            <a:srgbClr val="9A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logo&#10;&#10;Description automatically generated">
            <a:extLst>
              <a:ext uri="{FF2B5EF4-FFF2-40B4-BE49-F238E27FC236}">
                <a16:creationId xmlns:a16="http://schemas.microsoft.com/office/drawing/2014/main" id="{10152C54-E082-AC4C-BA56-6BB71C51D6CA}"/>
              </a:ext>
            </a:extLst>
          </p:cNvPr>
          <p:cNvPicPr>
            <a:picLocks noChangeAspect="1"/>
          </p:cNvPicPr>
          <p:nvPr/>
        </p:nvPicPr>
        <p:blipFill>
          <a:blip r:embed="rId4"/>
          <a:stretch>
            <a:fillRect/>
          </a:stretch>
        </p:blipFill>
        <p:spPr>
          <a:xfrm>
            <a:off x="8037378" y="584775"/>
            <a:ext cx="3097227" cy="662781"/>
          </a:xfrm>
          <a:prstGeom prst="rect">
            <a:avLst/>
          </a:prstGeom>
        </p:spPr>
      </p:pic>
    </p:spTree>
    <p:extLst>
      <p:ext uri="{BB962C8B-B14F-4D97-AF65-F5344CB8AC3E}">
        <p14:creationId xmlns:p14="http://schemas.microsoft.com/office/powerpoint/2010/main" val="2593470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at a fruit stand&#10;&#10;Description automatically generated">
            <a:extLst>
              <a:ext uri="{FF2B5EF4-FFF2-40B4-BE49-F238E27FC236}">
                <a16:creationId xmlns:a16="http://schemas.microsoft.com/office/drawing/2014/main" id="{778070BD-928E-6A46-BE27-1B638F1F47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9732" y="0"/>
            <a:ext cx="10283008" cy="6858000"/>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0" y="35787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1790132" y="-15220"/>
            <a:ext cx="8834326" cy="7252404"/>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60263" y="2662894"/>
            <a:ext cx="5035737" cy="406975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6B7B15"/>
                </a:solidFill>
                <a:latin typeface="Helvetica"/>
                <a:cs typeface="Helvetica"/>
              </a:rPr>
              <a:t>Step 8:</a:t>
            </a:r>
          </a:p>
          <a:p>
            <a:pPr>
              <a:lnSpc>
                <a:spcPct val="100000"/>
              </a:lnSpc>
            </a:pPr>
            <a:r>
              <a:rPr lang="en-US" sz="4800" dirty="0">
                <a:latin typeface="Helvetica" pitchFamily="2" charset="0"/>
              </a:rPr>
              <a:t>Monitor</a:t>
            </a:r>
          </a:p>
          <a:p>
            <a:pPr>
              <a:lnSpc>
                <a:spcPct val="100000"/>
              </a:lnSpc>
            </a:pPr>
            <a:r>
              <a:rPr lang="en-US" sz="4800" dirty="0">
                <a:latin typeface="Helvetica" pitchFamily="2" charset="0"/>
              </a:rPr>
              <a:t>Results</a:t>
            </a:r>
            <a:endParaRPr lang="en-US" sz="3600" dirty="0">
              <a:latin typeface="Helvetica" pitchFamily="2" charset="0"/>
              <a:cs typeface="Helvetica"/>
            </a:endParaRPr>
          </a:p>
        </p:txBody>
      </p:sp>
      <p:sp>
        <p:nvSpPr>
          <p:cNvPr id="7" name="Rectangle 6">
            <a:extLst>
              <a:ext uri="{FF2B5EF4-FFF2-40B4-BE49-F238E27FC236}">
                <a16:creationId xmlns:a16="http://schemas.microsoft.com/office/drawing/2014/main" id="{16D6C8D9-CED1-CF4F-8E73-617B8359B9FB}"/>
              </a:ext>
            </a:extLst>
          </p:cNvPr>
          <p:cNvSpPr/>
          <p:nvPr/>
        </p:nvSpPr>
        <p:spPr>
          <a:xfrm>
            <a:off x="1181527" y="2420929"/>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539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AB4004-630F-A54C-97E0-59103343080D}"/>
              </a:ext>
            </a:extLst>
          </p:cNvPr>
          <p:cNvSpPr>
            <a:spLocks noGrp="1"/>
          </p:cNvSpPr>
          <p:nvPr>
            <p:ph type="title"/>
          </p:nvPr>
        </p:nvSpPr>
        <p:spPr>
          <a:xfrm>
            <a:off x="667587" y="554265"/>
            <a:ext cx="11974176" cy="1325563"/>
          </a:xfrm>
        </p:spPr>
        <p:txBody>
          <a:bodyPr/>
          <a:lstStyle/>
          <a:p>
            <a:r>
              <a:rPr lang="en-US" b="1" dirty="0"/>
              <a:t>Company Spotlight</a:t>
            </a:r>
            <a:br>
              <a:rPr lang="en-US" b="1" dirty="0"/>
            </a:br>
            <a:endParaRPr lang="en-US" b="1" dirty="0"/>
          </a:p>
        </p:txBody>
      </p:sp>
      <p:cxnSp>
        <p:nvCxnSpPr>
          <p:cNvPr id="20" name="Straight Connector 19">
            <a:extLst>
              <a:ext uri="{FF2B5EF4-FFF2-40B4-BE49-F238E27FC236}">
                <a16:creationId xmlns:a16="http://schemas.microsoft.com/office/drawing/2014/main" id="{2B2E28BC-5A12-B241-A90F-0BC7751FEBB3}"/>
              </a:ext>
            </a:extLst>
          </p:cNvPr>
          <p:cNvCxnSpPr>
            <a:cxnSpLocks/>
          </p:cNvCxnSpPr>
          <p:nvPr/>
        </p:nvCxnSpPr>
        <p:spPr>
          <a:xfrm>
            <a:off x="5234531" y="1576711"/>
            <a:ext cx="0" cy="377952"/>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Content Placeholder 4" descr="A screenshot of a social media post&#10;&#10;Description automatically generated">
            <a:extLst>
              <a:ext uri="{FF2B5EF4-FFF2-40B4-BE49-F238E27FC236}">
                <a16:creationId xmlns:a16="http://schemas.microsoft.com/office/drawing/2014/main" id="{77167E33-E68E-F04C-89D2-D7FF7B566E7C}"/>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80985" y="1467527"/>
            <a:ext cx="9158658" cy="4937351"/>
          </a:xfrm>
          <a:prstGeom prst="rect">
            <a:avLst/>
          </a:prstGeom>
          <a:noFill/>
        </p:spPr>
      </p:pic>
      <p:pic>
        <p:nvPicPr>
          <p:cNvPr id="6" name="Picture 5" descr="Logo, company name&#10;&#10;Description automatically generated">
            <a:extLst>
              <a:ext uri="{FF2B5EF4-FFF2-40B4-BE49-F238E27FC236}">
                <a16:creationId xmlns:a16="http://schemas.microsoft.com/office/drawing/2014/main" id="{A57845C4-DC86-1F41-95C9-B71BFABAE0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8005"/>
          <a:stretch/>
        </p:blipFill>
        <p:spPr>
          <a:xfrm>
            <a:off x="8358267" y="202616"/>
            <a:ext cx="3303661" cy="1849046"/>
          </a:xfrm>
          <a:prstGeom prst="rect">
            <a:avLst/>
          </a:prstGeom>
        </p:spPr>
      </p:pic>
    </p:spTree>
    <p:extLst>
      <p:ext uri="{BB962C8B-B14F-4D97-AF65-F5344CB8AC3E}">
        <p14:creationId xmlns:p14="http://schemas.microsoft.com/office/powerpoint/2010/main" val="34321443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2024E30-52F8-5349-857F-069272D699D9}"/>
              </a:ext>
            </a:extLst>
          </p:cNvPr>
          <p:cNvGraphicFramePr>
            <a:graphicFrameLocks noGrp="1"/>
          </p:cNvGraphicFramePr>
          <p:nvPr/>
        </p:nvGraphicFramePr>
        <p:xfrm>
          <a:off x="3998477" y="1965055"/>
          <a:ext cx="8022191" cy="4764406"/>
        </p:xfrm>
        <a:graphic>
          <a:graphicData uri="http://schemas.openxmlformats.org/drawingml/2006/table">
            <a:tbl>
              <a:tblPr firstRow="1" bandRow="1">
                <a:tableStyleId>{5C22544A-7EE6-4342-B048-85BDC9FD1C3A}</a:tableStyleId>
              </a:tblPr>
              <a:tblGrid>
                <a:gridCol w="1110983">
                  <a:extLst>
                    <a:ext uri="{9D8B030D-6E8A-4147-A177-3AD203B41FA5}">
                      <a16:colId xmlns:a16="http://schemas.microsoft.com/office/drawing/2014/main" val="3960132539"/>
                    </a:ext>
                  </a:extLst>
                </a:gridCol>
                <a:gridCol w="1562986">
                  <a:extLst>
                    <a:ext uri="{9D8B030D-6E8A-4147-A177-3AD203B41FA5}">
                      <a16:colId xmlns:a16="http://schemas.microsoft.com/office/drawing/2014/main" val="1583489418"/>
                    </a:ext>
                  </a:extLst>
                </a:gridCol>
                <a:gridCol w="2137144">
                  <a:extLst>
                    <a:ext uri="{9D8B030D-6E8A-4147-A177-3AD203B41FA5}">
                      <a16:colId xmlns:a16="http://schemas.microsoft.com/office/drawing/2014/main" val="3186430965"/>
                    </a:ext>
                  </a:extLst>
                </a:gridCol>
                <a:gridCol w="2445535">
                  <a:extLst>
                    <a:ext uri="{9D8B030D-6E8A-4147-A177-3AD203B41FA5}">
                      <a16:colId xmlns:a16="http://schemas.microsoft.com/office/drawing/2014/main" val="1135509243"/>
                    </a:ext>
                  </a:extLst>
                </a:gridCol>
                <a:gridCol w="765543">
                  <a:extLst>
                    <a:ext uri="{9D8B030D-6E8A-4147-A177-3AD203B41FA5}">
                      <a16:colId xmlns:a16="http://schemas.microsoft.com/office/drawing/2014/main" val="453311753"/>
                    </a:ext>
                  </a:extLst>
                </a:gridCol>
              </a:tblGrid>
              <a:tr h="945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u="none" spc="11" dirty="0">
                          <a:solidFill>
                            <a:schemeClr val="tx1"/>
                          </a:solidFill>
                          <a:latin typeface="Helvetica" pitchFamily="2" charset="0"/>
                          <a:cs typeface="DIN-Regular"/>
                        </a:rPr>
                        <a:t>Social Services &amp; Safety Nets</a:t>
                      </a:r>
                    </a:p>
                    <a:p>
                      <a:endParaRPr lang="en-US" sz="1050" b="1" u="none" dirty="0">
                        <a:solidFill>
                          <a:schemeClr val="tx1"/>
                        </a:solidFill>
                        <a:latin typeface="Helvetica" pitchFamily="2" charset="0"/>
                      </a:endParaRPr>
                    </a:p>
                  </a:txBody>
                  <a:tcPr anchor="ct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F9F2D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u="none" dirty="0">
                          <a:solidFill>
                            <a:schemeClr val="tx1"/>
                          </a:solidFill>
                          <a:latin typeface="Helvetica" pitchFamily="2" charset="0"/>
                        </a:rPr>
                        <a:t>Company partners to offer a pension fund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F9F2D2"/>
                    </a:solidFill>
                  </a:tcPr>
                </a:tc>
                <a:tc>
                  <a:txBody>
                    <a:bodyPr/>
                    <a:lstStyle/>
                    <a:p>
                      <a:r>
                        <a:rPr lang="en-US" sz="1050" b="0" dirty="0">
                          <a:solidFill>
                            <a:schemeClr val="tx1"/>
                          </a:solidFill>
                          <a:latin typeface="Helvetica" pitchFamily="2" charset="0"/>
                        </a:rPr>
                        <a:t>Farmers have access to a source of income once they are retired from farming</a:t>
                      </a:r>
                    </a:p>
                    <a:p>
                      <a:r>
                        <a:rPr lang="en-US" sz="800" b="0" i="1" dirty="0">
                          <a:solidFill>
                            <a:schemeClr val="tx1"/>
                          </a:solidFill>
                          <a:latin typeface="Helvetica" pitchFamily="2" charset="0"/>
                        </a:rPr>
                        <a:t>(# farmers participating in pension fund)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F9F2D2"/>
                    </a:solidFill>
                  </a:tcPr>
                </a:tc>
                <a:tc>
                  <a:txBody>
                    <a:bodyPr/>
                    <a:lstStyle/>
                    <a:p>
                      <a:r>
                        <a:rPr lang="en-US" sz="1050" b="0" dirty="0">
                          <a:solidFill>
                            <a:schemeClr val="tx1"/>
                          </a:solidFill>
                          <a:latin typeface="Helvetica" pitchFamily="2" charset="0"/>
                        </a:rPr>
                        <a:t>Farming families invest in their farms with more confidence, even as they grow older</a:t>
                      </a:r>
                    </a:p>
                    <a:p>
                      <a:r>
                        <a:rPr lang="en-US" sz="800" b="0" i="1" dirty="0">
                          <a:solidFill>
                            <a:schemeClr val="tx1"/>
                          </a:solidFill>
                          <a:latin typeface="Helvetica" pitchFamily="2" charset="0"/>
                        </a:rPr>
                        <a:t>(% of farmers over 55 adopting suggested GAPs)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solidFill>
                      <a:srgbClr val="F9F2D2"/>
                    </a:solidFill>
                  </a:tcPr>
                </a:tc>
                <a:tc>
                  <a:txBody>
                    <a:bodyPr/>
                    <a:lstStyle/>
                    <a:p>
                      <a:endParaRPr lang="en-US" sz="1050" b="0" dirty="0">
                        <a:solidFill>
                          <a:schemeClr val="tx1"/>
                        </a:solidFill>
                        <a:latin typeface="Helvetica" pitchFamily="2" charset="0"/>
                      </a:endParaRPr>
                    </a:p>
                  </a:txBody>
                  <a:tcPr anchor="ctr">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solidFill>
                      <a:srgbClr val="F5E1C4"/>
                    </a:solidFill>
                  </a:tcPr>
                </a:tc>
                <a:extLst>
                  <a:ext uri="{0D108BD9-81ED-4DB2-BD59-A6C34878D82A}">
                    <a16:rowId xmlns:a16="http://schemas.microsoft.com/office/drawing/2014/main" val="1597748895"/>
                  </a:ext>
                </a:extLst>
              </a:tr>
              <a:tr h="957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u="none" spc="11" dirty="0">
                          <a:solidFill>
                            <a:schemeClr val="tx1"/>
                          </a:solidFill>
                          <a:latin typeface="Helvetica" pitchFamily="2" charset="0"/>
                          <a:cs typeface="DIN-Regular"/>
                        </a:rPr>
                        <a:t>Economic Development</a:t>
                      </a:r>
                    </a:p>
                    <a:p>
                      <a:endParaRPr lang="en-US" sz="1050" b="1" u="none" dirty="0">
                        <a:solidFill>
                          <a:schemeClr val="tx1"/>
                        </a:solidFill>
                        <a:latin typeface="Helvetica" pitchFamily="2" charset="0"/>
                      </a:endParaRP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9E4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u="none" dirty="0">
                          <a:solidFill>
                            <a:schemeClr val="tx1"/>
                          </a:solidFill>
                          <a:latin typeface="Helvetica" pitchFamily="2" charset="0"/>
                        </a:rPr>
                        <a:t>Company partners to organize a Village Savings and Loan Association (VSLA)</a:t>
                      </a:r>
                    </a:p>
                    <a:p>
                      <a:endParaRPr lang="en-US" sz="1050" b="0" u="none" dirty="0">
                        <a:solidFill>
                          <a:schemeClr val="tx1"/>
                        </a:solidFill>
                        <a:latin typeface="Helvetic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9E4D1"/>
                    </a:solidFill>
                  </a:tcPr>
                </a:tc>
                <a:tc>
                  <a:txBody>
                    <a:bodyPr/>
                    <a:lstStyle/>
                    <a:p>
                      <a:r>
                        <a:rPr lang="en-US" sz="1050" b="0" dirty="0">
                          <a:solidFill>
                            <a:schemeClr val="tx1"/>
                          </a:solidFill>
                          <a:latin typeface="Helvetica" pitchFamily="2" charset="0"/>
                        </a:rPr>
                        <a:t>Farming families have a trusted and secure way to save money</a:t>
                      </a:r>
                    </a:p>
                    <a:p>
                      <a:r>
                        <a:rPr lang="en-US" sz="800" b="0" i="1" dirty="0">
                          <a:solidFill>
                            <a:schemeClr val="tx1"/>
                          </a:solidFill>
                          <a:latin typeface="Helvetica" pitchFamily="2" charset="0"/>
                        </a:rPr>
                        <a:t>(# farming families participating in a VSLA)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9E4D1"/>
                    </a:solidFill>
                  </a:tcPr>
                </a:tc>
                <a:tc>
                  <a:txBody>
                    <a:bodyPr/>
                    <a:lstStyle/>
                    <a:p>
                      <a:r>
                        <a:rPr lang="en-US" sz="1050" b="0" dirty="0">
                          <a:solidFill>
                            <a:schemeClr val="tx1"/>
                          </a:solidFill>
                          <a:latin typeface="Helvetica" pitchFamily="2" charset="0"/>
                        </a:rPr>
                        <a:t>Farming families are better able to recover from shock</a:t>
                      </a:r>
                    </a:p>
                    <a:p>
                      <a:r>
                        <a:rPr lang="en-US" sz="800" b="0" i="1" dirty="0">
                          <a:solidFill>
                            <a:schemeClr val="tx1"/>
                          </a:solidFill>
                          <a:latin typeface="Helvetica" pitchFamily="2" charset="0"/>
                        </a:rPr>
                        <a:t>(#/% of farming families who indicate they were better able to recover from last shock)</a:t>
                      </a:r>
                    </a:p>
                    <a:p>
                      <a:endParaRPr lang="en-US" sz="1050" b="0" dirty="0">
                        <a:solidFill>
                          <a:schemeClr val="tx1"/>
                        </a:solidFill>
                        <a:latin typeface="Helvetic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9E4D1"/>
                    </a:solidFill>
                  </a:tcPr>
                </a:tc>
                <a:tc>
                  <a:txBody>
                    <a:bodyPr/>
                    <a:lstStyle/>
                    <a:p>
                      <a:endParaRPr lang="en-US" sz="1050" b="0" dirty="0">
                        <a:solidFill>
                          <a:schemeClr val="tx1"/>
                        </a:solidFill>
                        <a:latin typeface="Helvetica" pitchFamily="2" charset="0"/>
                      </a:endParaRPr>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E1C4"/>
                    </a:solidFill>
                  </a:tcPr>
                </a:tc>
                <a:extLst>
                  <a:ext uri="{0D108BD9-81ED-4DB2-BD59-A6C34878D82A}">
                    <a16:rowId xmlns:a16="http://schemas.microsoft.com/office/drawing/2014/main" val="2773201450"/>
                  </a:ext>
                </a:extLst>
              </a:tr>
              <a:tr h="951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u="none" spc="11" dirty="0">
                          <a:solidFill>
                            <a:schemeClr val="tx1"/>
                          </a:solidFill>
                          <a:latin typeface="Helvetica" pitchFamily="2" charset="0"/>
                          <a:cs typeface="DIN-Regular"/>
                        </a:rPr>
                        <a:t>Price</a:t>
                      </a:r>
                    </a:p>
                    <a:p>
                      <a:endParaRPr lang="en-US" sz="1050" b="1" u="none" dirty="0">
                        <a:solidFill>
                          <a:schemeClr val="tx1"/>
                        </a:solidFill>
                        <a:latin typeface="Helvetica" pitchFamily="2" charset="0"/>
                      </a:endParaRP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1D3A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u="none" dirty="0">
                          <a:solidFill>
                            <a:schemeClr val="tx1"/>
                          </a:solidFill>
                          <a:latin typeface="Helvetica" pitchFamily="2" charset="0"/>
                        </a:rPr>
                        <a:t>Company introduces premiums for quality</a:t>
                      </a:r>
                    </a:p>
                    <a:p>
                      <a:endParaRPr lang="en-US" sz="1050" b="0" u="none" dirty="0">
                        <a:solidFill>
                          <a:schemeClr val="tx1"/>
                        </a:solidFill>
                        <a:latin typeface="Helvetic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1D3AD"/>
                    </a:solidFill>
                  </a:tcPr>
                </a:tc>
                <a:tc>
                  <a:txBody>
                    <a:bodyPr/>
                    <a:lstStyle/>
                    <a:p>
                      <a:r>
                        <a:rPr lang="en-US" sz="1050" b="0" dirty="0">
                          <a:solidFill>
                            <a:schemeClr val="tx1"/>
                          </a:solidFill>
                          <a:latin typeface="Helvetica" pitchFamily="2" charset="0"/>
                        </a:rPr>
                        <a:t>Farming families receive a higher price for quality </a:t>
                      </a:r>
                    </a:p>
                    <a:p>
                      <a:r>
                        <a:rPr lang="en-US" sz="800" b="0" i="1" dirty="0">
                          <a:solidFill>
                            <a:schemeClr val="tx1"/>
                          </a:solidFill>
                          <a:latin typeface="Helvetica" pitchFamily="2" charset="0"/>
                        </a:rPr>
                        <a:t>(# of farmers eligible for receipt of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1D3AD"/>
                    </a:solidFill>
                  </a:tcPr>
                </a:tc>
                <a:tc>
                  <a:txBody>
                    <a:bodyPr/>
                    <a:lstStyle/>
                    <a:p>
                      <a:r>
                        <a:rPr lang="en-US" sz="1050" b="0" dirty="0">
                          <a:solidFill>
                            <a:schemeClr val="tx1"/>
                          </a:solidFill>
                          <a:latin typeface="Helvetica" pitchFamily="2" charset="0"/>
                        </a:rPr>
                        <a:t>Farmers increase income from primary crop </a:t>
                      </a:r>
                    </a:p>
                    <a:p>
                      <a:r>
                        <a:rPr lang="en-US" sz="800" b="0" i="1" dirty="0">
                          <a:solidFill>
                            <a:schemeClr val="tx1"/>
                          </a:solidFill>
                          <a:latin typeface="Helvetica" pitchFamily="2" charset="0"/>
                        </a:rPr>
                        <a:t>(% increase in farmer income from primary crop)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1D3AD"/>
                    </a:solidFill>
                  </a:tcPr>
                </a:tc>
                <a:tc>
                  <a:txBody>
                    <a:bodyPr/>
                    <a:lstStyle/>
                    <a:p>
                      <a:endParaRPr lang="en-US" sz="1050" b="0" dirty="0">
                        <a:solidFill>
                          <a:schemeClr val="tx1"/>
                        </a:solidFill>
                        <a:latin typeface="Helvetica" pitchFamily="2" charset="0"/>
                      </a:endParaRPr>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E1C4"/>
                    </a:solidFill>
                  </a:tcPr>
                </a:tc>
                <a:extLst>
                  <a:ext uri="{0D108BD9-81ED-4DB2-BD59-A6C34878D82A}">
                    <a16:rowId xmlns:a16="http://schemas.microsoft.com/office/drawing/2014/main" val="61769536"/>
                  </a:ext>
                </a:extLst>
              </a:tr>
              <a:tr h="958327">
                <a:tc>
                  <a:txBody>
                    <a:bodyPr/>
                    <a:lstStyle/>
                    <a:p>
                      <a:r>
                        <a:rPr lang="en-US" sz="1050" b="1" u="none" dirty="0">
                          <a:solidFill>
                            <a:schemeClr val="tx1"/>
                          </a:solidFill>
                          <a:latin typeface="Helvetica" pitchFamily="2" charset="0"/>
                        </a:rPr>
                        <a:t>Productivity</a:t>
                      </a: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CBA9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u="none" dirty="0">
                          <a:solidFill>
                            <a:schemeClr val="tx1"/>
                          </a:solidFill>
                          <a:latin typeface="Helvetica" pitchFamily="2" charset="0"/>
                        </a:rPr>
                        <a:t>Company provides farmer training</a:t>
                      </a:r>
                    </a:p>
                    <a:p>
                      <a:endParaRPr lang="en-US" sz="1050" b="0" u="none" dirty="0">
                        <a:solidFill>
                          <a:schemeClr val="tx1"/>
                        </a:solidFill>
                        <a:latin typeface="Helvetic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CBA90"/>
                    </a:solidFill>
                  </a:tcPr>
                </a:tc>
                <a:tc>
                  <a:txBody>
                    <a:bodyPr/>
                    <a:lstStyle/>
                    <a:p>
                      <a:r>
                        <a:rPr lang="en-US" sz="1050" b="0" dirty="0">
                          <a:solidFill>
                            <a:schemeClr val="tx1"/>
                          </a:solidFill>
                          <a:latin typeface="Helvetica" pitchFamily="2" charset="0"/>
                        </a:rPr>
                        <a:t>Farmer receive technical assistance </a:t>
                      </a:r>
                    </a:p>
                    <a:p>
                      <a:r>
                        <a:rPr lang="en-US" sz="800" b="0" i="1" kern="1200" dirty="0">
                          <a:solidFill>
                            <a:schemeClr val="tx1"/>
                          </a:solidFill>
                          <a:latin typeface="Helvetica" pitchFamily="2" charset="0"/>
                          <a:ea typeface="+mn-ea"/>
                          <a:cs typeface="+mn-cs"/>
                        </a:rPr>
                        <a:t>(% farmers who receive agronomic training at least twice per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CBA90"/>
                    </a:solidFill>
                  </a:tcPr>
                </a:tc>
                <a:tc>
                  <a:txBody>
                    <a:bodyPr/>
                    <a:lstStyle/>
                    <a:p>
                      <a:r>
                        <a:rPr lang="en-US" sz="1050" b="0" dirty="0">
                          <a:solidFill>
                            <a:schemeClr val="tx1"/>
                          </a:solidFill>
                          <a:latin typeface="Helvetica" pitchFamily="2" charset="0"/>
                        </a:rPr>
                        <a:t>Farmers increase productivity</a:t>
                      </a:r>
                    </a:p>
                    <a:p>
                      <a:r>
                        <a:rPr lang="en-US" sz="800" b="0" i="1" dirty="0">
                          <a:solidFill>
                            <a:schemeClr val="tx1"/>
                          </a:solidFill>
                          <a:latin typeface="Helvetica" pitchFamily="2" charset="0"/>
                        </a:rPr>
                        <a:t>(% increase in yield)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CBA90"/>
                    </a:solidFill>
                  </a:tcPr>
                </a:tc>
                <a:tc>
                  <a:txBody>
                    <a:bodyPr/>
                    <a:lstStyle/>
                    <a:p>
                      <a:endParaRPr lang="en-US" sz="1050" b="0" dirty="0">
                        <a:solidFill>
                          <a:schemeClr val="tx1"/>
                        </a:solidFill>
                        <a:latin typeface="Helvetica" pitchFamily="2" charset="0"/>
                      </a:endParaRPr>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5E1C4"/>
                    </a:solidFill>
                  </a:tcPr>
                </a:tc>
                <a:extLst>
                  <a:ext uri="{0D108BD9-81ED-4DB2-BD59-A6C34878D82A}">
                    <a16:rowId xmlns:a16="http://schemas.microsoft.com/office/drawing/2014/main" val="1774579712"/>
                  </a:ext>
                </a:extLst>
              </a:tr>
              <a:tr h="951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u="none" spc="11" dirty="0">
                          <a:solidFill>
                            <a:schemeClr val="tx1"/>
                          </a:solidFill>
                          <a:latin typeface="Helvetica" pitchFamily="2" charset="0"/>
                          <a:cs typeface="DIN-Bold"/>
                        </a:rPr>
                        <a:t>Lower Cost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u="none" spc="11" dirty="0">
                          <a:solidFill>
                            <a:schemeClr val="tx1"/>
                          </a:solidFill>
                          <a:latin typeface="Helvetica" pitchFamily="2" charset="0"/>
                          <a:cs typeface="DIN-Bold"/>
                        </a:rPr>
                        <a:t>of Living</a:t>
                      </a: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BDA58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u="none" dirty="0">
                        <a:solidFill>
                          <a:schemeClr val="tx1"/>
                        </a:solidFill>
                        <a:latin typeface="Helvetica" pitchFamily="2" charset="0"/>
                      </a:endParaRPr>
                    </a:p>
                    <a:p>
                      <a:r>
                        <a:rPr lang="en-US" sz="1050" b="0" u="none" dirty="0">
                          <a:solidFill>
                            <a:schemeClr val="tx1"/>
                          </a:solidFill>
                          <a:latin typeface="Helvetica" pitchFamily="2" charset="0"/>
                        </a:rPr>
                        <a:t>Company provides home garden training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BDA58A"/>
                    </a:solidFill>
                  </a:tcPr>
                </a:tc>
                <a:tc>
                  <a:txBody>
                    <a:bodyPr/>
                    <a:lstStyle/>
                    <a:p>
                      <a:r>
                        <a:rPr lang="en-US" sz="1050" b="0" dirty="0">
                          <a:solidFill>
                            <a:schemeClr val="tx1"/>
                          </a:solidFill>
                          <a:latin typeface="Helvetica" pitchFamily="2" charset="0"/>
                        </a:rPr>
                        <a:t>Farmers receive technical assistance on planting home gardens that improve nutrition</a:t>
                      </a:r>
                    </a:p>
                    <a:p>
                      <a:r>
                        <a:rPr lang="en-US" sz="800" b="0" i="1" dirty="0">
                          <a:solidFill>
                            <a:schemeClr val="tx1"/>
                          </a:solidFill>
                          <a:latin typeface="Helvetica" pitchFamily="2" charset="0"/>
                        </a:rPr>
                        <a:t>(# of farming families receiving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BDA58A"/>
                    </a:solidFill>
                  </a:tcPr>
                </a:tc>
                <a:tc>
                  <a:txBody>
                    <a:bodyPr/>
                    <a:lstStyle/>
                    <a:p>
                      <a:r>
                        <a:rPr lang="en-US" sz="1050" b="0" dirty="0">
                          <a:solidFill>
                            <a:schemeClr val="tx1"/>
                          </a:solidFill>
                          <a:latin typeface="Helvetica" pitchFamily="2" charset="0"/>
                        </a:rPr>
                        <a:t>Farmers decrease amount spent on food</a:t>
                      </a:r>
                    </a:p>
                    <a:p>
                      <a:r>
                        <a:rPr lang="en-US" sz="800" b="0" i="1" dirty="0">
                          <a:solidFill>
                            <a:schemeClr val="tx1"/>
                          </a:solidFill>
                          <a:latin typeface="Helvetica" pitchFamily="2" charset="0"/>
                        </a:rPr>
                        <a:t>(% decrease in costs associated with food due to eating food produced at home)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BDA58A"/>
                    </a:solidFill>
                  </a:tcPr>
                </a:tc>
                <a:tc>
                  <a:txBody>
                    <a:bodyPr/>
                    <a:lstStyle/>
                    <a:p>
                      <a:endParaRPr lang="en-US" sz="1050" b="0" dirty="0">
                        <a:solidFill>
                          <a:schemeClr val="tx1"/>
                        </a:solidFill>
                        <a:latin typeface="Helvetica" pitchFamily="2" charset="0"/>
                      </a:endParaRPr>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solidFill>
                      <a:srgbClr val="F5E1C4"/>
                    </a:solidFill>
                  </a:tcPr>
                </a:tc>
                <a:extLst>
                  <a:ext uri="{0D108BD9-81ED-4DB2-BD59-A6C34878D82A}">
                    <a16:rowId xmlns:a16="http://schemas.microsoft.com/office/drawing/2014/main" val="1726231934"/>
                  </a:ext>
                </a:extLst>
              </a:tr>
            </a:tbl>
          </a:graphicData>
        </a:graphic>
      </p:graphicFrame>
      <p:sp>
        <p:nvSpPr>
          <p:cNvPr id="4" name="object 16">
            <a:hlinkClick r:id="" action="ppaction://noaction"/>
            <a:extLst>
              <a:ext uri="{FF2B5EF4-FFF2-40B4-BE49-F238E27FC236}">
                <a16:creationId xmlns:a16="http://schemas.microsoft.com/office/drawing/2014/main" id="{47776935-4A81-DB46-86B5-35348E84EAFC}"/>
              </a:ext>
            </a:extLst>
          </p:cNvPr>
          <p:cNvSpPr/>
          <p:nvPr/>
        </p:nvSpPr>
        <p:spPr>
          <a:xfrm>
            <a:off x="2912582" y="2916326"/>
            <a:ext cx="1080135" cy="954405"/>
          </a:xfrm>
          <a:custGeom>
            <a:avLst/>
            <a:gdLst/>
            <a:ahLst/>
            <a:cxnLst/>
            <a:rect l="l" t="t" r="r" b="b"/>
            <a:pathLst>
              <a:path w="1080134" h="954405">
                <a:moveTo>
                  <a:pt x="0" y="953820"/>
                </a:moveTo>
                <a:lnTo>
                  <a:pt x="1079995" y="953820"/>
                </a:lnTo>
                <a:lnTo>
                  <a:pt x="1079995" y="0"/>
                </a:lnTo>
                <a:lnTo>
                  <a:pt x="0" y="0"/>
                </a:lnTo>
                <a:lnTo>
                  <a:pt x="0" y="953820"/>
                </a:lnTo>
                <a:close/>
              </a:path>
            </a:pathLst>
          </a:custGeom>
          <a:solidFill>
            <a:srgbClr val="F9E4D2"/>
          </a:solidFill>
        </p:spPr>
        <p:txBody>
          <a:bodyPr wrap="square" lIns="0" tIns="0" rIns="0" bIns="0" rtlCol="0"/>
          <a:lstStyle/>
          <a:p>
            <a:endParaRPr/>
          </a:p>
        </p:txBody>
      </p:sp>
      <p:sp>
        <p:nvSpPr>
          <p:cNvPr id="5" name="object 20">
            <a:extLst>
              <a:ext uri="{FF2B5EF4-FFF2-40B4-BE49-F238E27FC236}">
                <a16:creationId xmlns:a16="http://schemas.microsoft.com/office/drawing/2014/main" id="{767467F9-A003-8446-A422-B68C76FE4474}"/>
              </a:ext>
            </a:extLst>
          </p:cNvPr>
          <p:cNvSpPr/>
          <p:nvPr/>
        </p:nvSpPr>
        <p:spPr>
          <a:xfrm>
            <a:off x="3252913" y="2981349"/>
            <a:ext cx="57150" cy="34290"/>
          </a:xfrm>
          <a:custGeom>
            <a:avLst/>
            <a:gdLst/>
            <a:ahLst/>
            <a:cxnLst/>
            <a:rect l="l" t="t" r="r" b="b"/>
            <a:pathLst>
              <a:path w="57150" h="34289">
                <a:moveTo>
                  <a:pt x="28524" y="0"/>
                </a:moveTo>
                <a:lnTo>
                  <a:pt x="0" y="13703"/>
                </a:lnTo>
                <a:lnTo>
                  <a:pt x="177" y="15735"/>
                </a:lnTo>
                <a:lnTo>
                  <a:pt x="3060" y="34099"/>
                </a:lnTo>
                <a:lnTo>
                  <a:pt x="9562" y="33110"/>
                </a:lnTo>
                <a:lnTo>
                  <a:pt x="15949" y="32408"/>
                </a:lnTo>
                <a:lnTo>
                  <a:pt x="22257" y="31990"/>
                </a:lnTo>
                <a:lnTo>
                  <a:pt x="28524" y="31851"/>
                </a:lnTo>
                <a:lnTo>
                  <a:pt x="54316" y="31851"/>
                </a:lnTo>
                <a:lnTo>
                  <a:pt x="56857" y="15735"/>
                </a:lnTo>
                <a:lnTo>
                  <a:pt x="35312" y="654"/>
                </a:lnTo>
                <a:lnTo>
                  <a:pt x="28524" y="0"/>
                </a:lnTo>
                <a:close/>
              </a:path>
              <a:path w="57150" h="34289">
                <a:moveTo>
                  <a:pt x="54316" y="31851"/>
                </a:moveTo>
                <a:lnTo>
                  <a:pt x="28524" y="31851"/>
                </a:lnTo>
                <a:lnTo>
                  <a:pt x="34783" y="31990"/>
                </a:lnTo>
                <a:lnTo>
                  <a:pt x="41086" y="32408"/>
                </a:lnTo>
                <a:lnTo>
                  <a:pt x="47467" y="33110"/>
                </a:lnTo>
                <a:lnTo>
                  <a:pt x="53962" y="34099"/>
                </a:lnTo>
                <a:lnTo>
                  <a:pt x="54316" y="31851"/>
                </a:lnTo>
                <a:close/>
              </a:path>
            </a:pathLst>
          </a:custGeom>
          <a:solidFill>
            <a:srgbClr val="F9E4D2"/>
          </a:solidFill>
        </p:spPr>
        <p:txBody>
          <a:bodyPr wrap="square" lIns="0" tIns="0" rIns="0" bIns="0" rtlCol="0"/>
          <a:lstStyle/>
          <a:p>
            <a:endParaRPr/>
          </a:p>
        </p:txBody>
      </p:sp>
      <p:sp>
        <p:nvSpPr>
          <p:cNvPr id="6" name="object 22">
            <a:extLst>
              <a:ext uri="{FF2B5EF4-FFF2-40B4-BE49-F238E27FC236}">
                <a16:creationId xmlns:a16="http://schemas.microsoft.com/office/drawing/2014/main" id="{DA125264-2F00-DE48-903B-14FD6FC400D0}"/>
              </a:ext>
            </a:extLst>
          </p:cNvPr>
          <p:cNvSpPr/>
          <p:nvPr/>
        </p:nvSpPr>
        <p:spPr>
          <a:xfrm>
            <a:off x="56084" y="1965059"/>
            <a:ext cx="1595755" cy="3007669"/>
          </a:xfrm>
          <a:custGeom>
            <a:avLst/>
            <a:gdLst/>
            <a:ahLst/>
            <a:cxnLst/>
            <a:rect l="l" t="t" r="r" b="b"/>
            <a:pathLst>
              <a:path w="1595754" h="3002279">
                <a:moveTo>
                  <a:pt x="1337767" y="925918"/>
                </a:moveTo>
                <a:lnTo>
                  <a:pt x="257771" y="925918"/>
                </a:lnTo>
                <a:lnTo>
                  <a:pt x="257771" y="3001733"/>
                </a:lnTo>
                <a:lnTo>
                  <a:pt x="1337767" y="3001733"/>
                </a:lnTo>
                <a:lnTo>
                  <a:pt x="1337767" y="925918"/>
                </a:lnTo>
                <a:close/>
              </a:path>
              <a:path w="1595754" h="3002279">
                <a:moveTo>
                  <a:pt x="797763" y="0"/>
                </a:moveTo>
                <a:lnTo>
                  <a:pt x="0" y="925918"/>
                </a:lnTo>
                <a:lnTo>
                  <a:pt x="1595526" y="925918"/>
                </a:lnTo>
                <a:lnTo>
                  <a:pt x="797763" y="0"/>
                </a:lnTo>
                <a:close/>
              </a:path>
            </a:pathLst>
          </a:custGeom>
          <a:solidFill>
            <a:srgbClr val="F3E1C4"/>
          </a:solidFill>
        </p:spPr>
        <p:txBody>
          <a:bodyPr wrap="square" lIns="0" tIns="0" rIns="0" bIns="0" rtlCol="0"/>
          <a:lstStyle/>
          <a:p>
            <a:endParaRPr/>
          </a:p>
        </p:txBody>
      </p:sp>
      <p:sp>
        <p:nvSpPr>
          <p:cNvPr id="9" name="object 26">
            <a:extLst>
              <a:ext uri="{FF2B5EF4-FFF2-40B4-BE49-F238E27FC236}">
                <a16:creationId xmlns:a16="http://schemas.microsoft.com/office/drawing/2014/main" id="{BE2B5289-A36C-3D44-B285-9BFEFB38DB00}"/>
              </a:ext>
            </a:extLst>
          </p:cNvPr>
          <p:cNvSpPr/>
          <p:nvPr/>
        </p:nvSpPr>
        <p:spPr>
          <a:xfrm>
            <a:off x="-308342" y="5332260"/>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0" name="object 27">
            <a:extLst>
              <a:ext uri="{FF2B5EF4-FFF2-40B4-BE49-F238E27FC236}">
                <a16:creationId xmlns:a16="http://schemas.microsoft.com/office/drawing/2014/main" id="{7028B4D0-F8DE-964E-B623-856BF750199D}"/>
              </a:ext>
            </a:extLst>
          </p:cNvPr>
          <p:cNvSpPr/>
          <p:nvPr/>
        </p:nvSpPr>
        <p:spPr>
          <a:xfrm>
            <a:off x="-308329" y="4952365"/>
            <a:ext cx="0" cy="25400"/>
          </a:xfrm>
          <a:custGeom>
            <a:avLst/>
            <a:gdLst/>
            <a:ahLst/>
            <a:cxnLst/>
            <a:rect l="l" t="t" r="r" b="b"/>
            <a:pathLst>
              <a:path h="25400">
                <a:moveTo>
                  <a:pt x="0" y="25399"/>
                </a:moveTo>
                <a:lnTo>
                  <a:pt x="0" y="0"/>
                </a:lnTo>
                <a:lnTo>
                  <a:pt x="0" y="25399"/>
                </a:lnTo>
                <a:close/>
              </a:path>
            </a:pathLst>
          </a:custGeom>
          <a:solidFill>
            <a:srgbClr val="D99E36"/>
          </a:solidFill>
        </p:spPr>
        <p:txBody>
          <a:bodyPr wrap="square" lIns="0" tIns="0" rIns="0" bIns="0" rtlCol="0"/>
          <a:lstStyle/>
          <a:p>
            <a:endParaRPr/>
          </a:p>
        </p:txBody>
      </p:sp>
      <p:sp>
        <p:nvSpPr>
          <p:cNvPr id="13" name="object 30">
            <a:extLst>
              <a:ext uri="{FF2B5EF4-FFF2-40B4-BE49-F238E27FC236}">
                <a16:creationId xmlns:a16="http://schemas.microsoft.com/office/drawing/2014/main" id="{5333EDBE-6DDE-F24A-BDF4-E719AE8BA40F}"/>
              </a:ext>
            </a:extLst>
          </p:cNvPr>
          <p:cNvSpPr/>
          <p:nvPr/>
        </p:nvSpPr>
        <p:spPr>
          <a:xfrm>
            <a:off x="-308342" y="6446220"/>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4" name="object 31">
            <a:extLst>
              <a:ext uri="{FF2B5EF4-FFF2-40B4-BE49-F238E27FC236}">
                <a16:creationId xmlns:a16="http://schemas.microsoft.com/office/drawing/2014/main" id="{518F3A17-B961-D140-A9F0-EFD9475E2541}"/>
              </a:ext>
            </a:extLst>
          </p:cNvPr>
          <p:cNvSpPr/>
          <p:nvPr/>
        </p:nvSpPr>
        <p:spPr>
          <a:xfrm>
            <a:off x="-308342" y="6714660"/>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5" name="object 32">
            <a:extLst>
              <a:ext uri="{FF2B5EF4-FFF2-40B4-BE49-F238E27FC236}">
                <a16:creationId xmlns:a16="http://schemas.microsoft.com/office/drawing/2014/main" id="{5ABA1106-3A38-704C-BC78-CE42E8D99225}"/>
              </a:ext>
            </a:extLst>
          </p:cNvPr>
          <p:cNvSpPr/>
          <p:nvPr/>
        </p:nvSpPr>
        <p:spPr>
          <a:xfrm>
            <a:off x="313831" y="6714660"/>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16" name="object 33">
            <a:hlinkClick r:id="" action="ppaction://noaction"/>
            <a:extLst>
              <a:ext uri="{FF2B5EF4-FFF2-40B4-BE49-F238E27FC236}">
                <a16:creationId xmlns:a16="http://schemas.microsoft.com/office/drawing/2014/main" id="{6A1056C6-C378-724C-B58D-A0106D1F8A29}"/>
              </a:ext>
            </a:extLst>
          </p:cNvPr>
          <p:cNvSpPr/>
          <p:nvPr/>
        </p:nvSpPr>
        <p:spPr>
          <a:xfrm>
            <a:off x="2912582" y="5772530"/>
            <a:ext cx="1080135" cy="956944"/>
          </a:xfrm>
          <a:custGeom>
            <a:avLst/>
            <a:gdLst/>
            <a:ahLst/>
            <a:cxnLst/>
            <a:rect l="l" t="t" r="r" b="b"/>
            <a:pathLst>
              <a:path w="1080134" h="956945">
                <a:moveTo>
                  <a:pt x="0" y="956525"/>
                </a:moveTo>
                <a:lnTo>
                  <a:pt x="1079995" y="956525"/>
                </a:lnTo>
                <a:lnTo>
                  <a:pt x="1079995" y="0"/>
                </a:lnTo>
                <a:lnTo>
                  <a:pt x="0" y="0"/>
                </a:lnTo>
                <a:lnTo>
                  <a:pt x="0" y="956525"/>
                </a:lnTo>
                <a:close/>
              </a:path>
            </a:pathLst>
          </a:custGeom>
          <a:solidFill>
            <a:srgbClr val="BCA58A"/>
          </a:solidFill>
        </p:spPr>
        <p:txBody>
          <a:bodyPr wrap="square" lIns="0" tIns="0" rIns="0" bIns="0" rtlCol="0"/>
          <a:lstStyle/>
          <a:p>
            <a:endParaRPr/>
          </a:p>
        </p:txBody>
      </p:sp>
      <p:sp>
        <p:nvSpPr>
          <p:cNvPr id="17" name="object 34">
            <a:extLst>
              <a:ext uri="{FF2B5EF4-FFF2-40B4-BE49-F238E27FC236}">
                <a16:creationId xmlns:a16="http://schemas.microsoft.com/office/drawing/2014/main" id="{1F64B196-3816-724E-8C4A-872452517E43}"/>
              </a:ext>
            </a:extLst>
          </p:cNvPr>
          <p:cNvSpPr/>
          <p:nvPr/>
        </p:nvSpPr>
        <p:spPr>
          <a:xfrm>
            <a:off x="2912582" y="3870159"/>
            <a:ext cx="1080135" cy="951865"/>
          </a:xfrm>
          <a:custGeom>
            <a:avLst/>
            <a:gdLst/>
            <a:ahLst/>
            <a:cxnLst/>
            <a:rect l="l" t="t" r="r" b="b"/>
            <a:pathLst>
              <a:path w="1080134" h="951864">
                <a:moveTo>
                  <a:pt x="0" y="951255"/>
                </a:moveTo>
                <a:lnTo>
                  <a:pt x="1079995" y="951255"/>
                </a:lnTo>
                <a:lnTo>
                  <a:pt x="1079995" y="0"/>
                </a:lnTo>
                <a:lnTo>
                  <a:pt x="0" y="0"/>
                </a:lnTo>
                <a:lnTo>
                  <a:pt x="0" y="951255"/>
                </a:lnTo>
                <a:close/>
              </a:path>
            </a:pathLst>
          </a:custGeom>
          <a:solidFill>
            <a:srgbClr val="F0D2AC"/>
          </a:solidFill>
        </p:spPr>
        <p:txBody>
          <a:bodyPr wrap="square" lIns="0" tIns="0" rIns="0" bIns="0" rtlCol="0"/>
          <a:lstStyle/>
          <a:p>
            <a:endParaRPr/>
          </a:p>
        </p:txBody>
      </p:sp>
      <p:sp>
        <p:nvSpPr>
          <p:cNvPr id="18" name="object 35">
            <a:hlinkClick r:id="" action="ppaction://noaction"/>
            <a:extLst>
              <a:ext uri="{FF2B5EF4-FFF2-40B4-BE49-F238E27FC236}">
                <a16:creationId xmlns:a16="http://schemas.microsoft.com/office/drawing/2014/main" id="{52BCE731-CB91-044B-8D0A-17B721AB7698}"/>
              </a:ext>
            </a:extLst>
          </p:cNvPr>
          <p:cNvSpPr/>
          <p:nvPr/>
        </p:nvSpPr>
        <p:spPr>
          <a:xfrm>
            <a:off x="2912582" y="4821415"/>
            <a:ext cx="1080135" cy="954405"/>
          </a:xfrm>
          <a:custGeom>
            <a:avLst/>
            <a:gdLst/>
            <a:ahLst/>
            <a:cxnLst/>
            <a:rect l="l" t="t" r="r" b="b"/>
            <a:pathLst>
              <a:path w="1080134" h="954404">
                <a:moveTo>
                  <a:pt x="0" y="953820"/>
                </a:moveTo>
                <a:lnTo>
                  <a:pt x="1079995" y="953820"/>
                </a:lnTo>
                <a:lnTo>
                  <a:pt x="1079995" y="0"/>
                </a:lnTo>
                <a:lnTo>
                  <a:pt x="0" y="0"/>
                </a:lnTo>
                <a:lnTo>
                  <a:pt x="0" y="953820"/>
                </a:lnTo>
                <a:close/>
              </a:path>
            </a:pathLst>
          </a:custGeom>
          <a:solidFill>
            <a:srgbClr val="DCB890"/>
          </a:solidFill>
        </p:spPr>
        <p:txBody>
          <a:bodyPr wrap="square" lIns="0" tIns="0" rIns="0" bIns="0" rtlCol="0"/>
          <a:lstStyle/>
          <a:p>
            <a:endParaRPr/>
          </a:p>
        </p:txBody>
      </p:sp>
      <p:sp>
        <p:nvSpPr>
          <p:cNvPr id="19" name="object 45">
            <a:extLst>
              <a:ext uri="{FF2B5EF4-FFF2-40B4-BE49-F238E27FC236}">
                <a16:creationId xmlns:a16="http://schemas.microsoft.com/office/drawing/2014/main" id="{F66F8599-E202-A446-96F7-7C6AD2AFC7E0}"/>
              </a:ext>
            </a:extLst>
          </p:cNvPr>
          <p:cNvSpPr/>
          <p:nvPr/>
        </p:nvSpPr>
        <p:spPr>
          <a:xfrm>
            <a:off x="1386111" y="5775063"/>
            <a:ext cx="1526540" cy="954405"/>
          </a:xfrm>
          <a:custGeom>
            <a:avLst/>
            <a:gdLst/>
            <a:ahLst/>
            <a:cxnLst/>
            <a:rect l="l" t="t" r="r" b="b"/>
            <a:pathLst>
              <a:path w="1526540" h="954404">
                <a:moveTo>
                  <a:pt x="1526463" y="0"/>
                </a:moveTo>
                <a:lnTo>
                  <a:pt x="0" y="783348"/>
                </a:lnTo>
                <a:lnTo>
                  <a:pt x="0" y="953998"/>
                </a:lnTo>
                <a:lnTo>
                  <a:pt x="1526463" y="953998"/>
                </a:lnTo>
                <a:lnTo>
                  <a:pt x="1526463" y="0"/>
                </a:lnTo>
                <a:close/>
              </a:path>
            </a:pathLst>
          </a:custGeom>
          <a:solidFill>
            <a:srgbClr val="AB8F70"/>
          </a:solidFill>
        </p:spPr>
        <p:txBody>
          <a:bodyPr wrap="square" lIns="0" tIns="0" rIns="0" bIns="0" rtlCol="0"/>
          <a:lstStyle/>
          <a:p>
            <a:endParaRPr/>
          </a:p>
        </p:txBody>
      </p:sp>
      <p:sp>
        <p:nvSpPr>
          <p:cNvPr id="20" name="object 46">
            <a:extLst>
              <a:ext uri="{FF2B5EF4-FFF2-40B4-BE49-F238E27FC236}">
                <a16:creationId xmlns:a16="http://schemas.microsoft.com/office/drawing/2014/main" id="{C0589C9A-EC77-9D44-B90E-1C7A26920D91}"/>
              </a:ext>
            </a:extLst>
          </p:cNvPr>
          <p:cNvSpPr/>
          <p:nvPr/>
        </p:nvSpPr>
        <p:spPr>
          <a:xfrm>
            <a:off x="1386111" y="4821061"/>
            <a:ext cx="1526540" cy="1751964"/>
          </a:xfrm>
          <a:custGeom>
            <a:avLst/>
            <a:gdLst/>
            <a:ahLst/>
            <a:cxnLst/>
            <a:rect l="l" t="t" r="r" b="b"/>
            <a:pathLst>
              <a:path w="1526540" h="1751964">
                <a:moveTo>
                  <a:pt x="1526463" y="0"/>
                </a:moveTo>
                <a:lnTo>
                  <a:pt x="0" y="1456550"/>
                </a:lnTo>
                <a:lnTo>
                  <a:pt x="0" y="1751749"/>
                </a:lnTo>
                <a:lnTo>
                  <a:pt x="1526463" y="953998"/>
                </a:lnTo>
                <a:lnTo>
                  <a:pt x="1526463" y="0"/>
                </a:lnTo>
                <a:close/>
              </a:path>
            </a:pathLst>
          </a:custGeom>
          <a:solidFill>
            <a:srgbClr val="D5A776"/>
          </a:solidFill>
        </p:spPr>
        <p:txBody>
          <a:bodyPr wrap="square" lIns="0" tIns="0" rIns="0" bIns="0" rtlCol="0"/>
          <a:lstStyle/>
          <a:p>
            <a:endParaRPr/>
          </a:p>
        </p:txBody>
      </p:sp>
      <p:sp>
        <p:nvSpPr>
          <p:cNvPr id="21" name="object 47">
            <a:extLst>
              <a:ext uri="{FF2B5EF4-FFF2-40B4-BE49-F238E27FC236}">
                <a16:creationId xmlns:a16="http://schemas.microsoft.com/office/drawing/2014/main" id="{0ABE8A09-2AF9-E141-A372-3CA748AA8FB1}"/>
              </a:ext>
            </a:extLst>
          </p:cNvPr>
          <p:cNvSpPr txBox="1"/>
          <p:nvPr/>
        </p:nvSpPr>
        <p:spPr>
          <a:xfrm>
            <a:off x="2912582" y="4519068"/>
            <a:ext cx="1124143" cy="249748"/>
          </a:xfrm>
          <a:prstGeom prst="rect">
            <a:avLst/>
          </a:prstGeom>
        </p:spPr>
        <p:txBody>
          <a:bodyPr vert="horz" wrap="square" lIns="0" tIns="22860" rIns="0" bIns="0" rtlCol="0">
            <a:spAutoFit/>
          </a:bodyPr>
          <a:lstStyle/>
          <a:p>
            <a:pPr marL="214631" marR="193040" algn="ctr">
              <a:lnSpc>
                <a:spcPts val="900"/>
              </a:lnSpc>
              <a:spcBef>
                <a:spcPts val="180"/>
              </a:spcBef>
            </a:pPr>
            <a:r>
              <a:rPr sz="700" b="1" spc="-5" dirty="0">
                <a:solidFill>
                  <a:srgbClr val="0C374B"/>
                </a:solidFill>
                <a:latin typeface="Helvetica" pitchFamily="2" charset="0"/>
                <a:cs typeface="DIN Alternate"/>
              </a:rPr>
              <a:t>PRIMARY</a:t>
            </a:r>
            <a:r>
              <a:rPr sz="700" b="1" spc="-80" dirty="0">
                <a:solidFill>
                  <a:srgbClr val="0C374B"/>
                </a:solidFill>
                <a:latin typeface="Helvetica" pitchFamily="2" charset="0"/>
                <a:cs typeface="DIN Alternate"/>
              </a:rPr>
              <a:t> </a:t>
            </a:r>
            <a:r>
              <a:rPr sz="700" b="1" spc="-5" dirty="0">
                <a:solidFill>
                  <a:srgbClr val="0C374B"/>
                </a:solidFill>
                <a:latin typeface="Helvetica" pitchFamily="2" charset="0"/>
                <a:cs typeface="DIN Alternate"/>
              </a:rPr>
              <a:t>CASH  CROP</a:t>
            </a:r>
            <a:r>
              <a:rPr sz="700" b="1" spc="-4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2" name="object 49">
            <a:hlinkClick r:id="" action="ppaction://noaction"/>
            <a:extLst>
              <a:ext uri="{FF2B5EF4-FFF2-40B4-BE49-F238E27FC236}">
                <a16:creationId xmlns:a16="http://schemas.microsoft.com/office/drawing/2014/main" id="{43D2D4B1-DC12-3041-9B9F-5F4B032B6F68}"/>
              </a:ext>
            </a:extLst>
          </p:cNvPr>
          <p:cNvSpPr txBox="1"/>
          <p:nvPr/>
        </p:nvSpPr>
        <p:spPr>
          <a:xfrm>
            <a:off x="2912582" y="5462485"/>
            <a:ext cx="1127023" cy="249748"/>
          </a:xfrm>
          <a:prstGeom prst="rect">
            <a:avLst/>
          </a:prstGeom>
        </p:spPr>
        <p:txBody>
          <a:bodyPr vert="horz" wrap="square" lIns="0" tIns="22860" rIns="0" bIns="0" rtlCol="0">
            <a:spAutoFit/>
          </a:bodyPr>
          <a:lstStyle/>
          <a:p>
            <a:pPr marL="240665" marR="218440" algn="ctr">
              <a:lnSpc>
                <a:spcPts val="900"/>
              </a:lnSpc>
              <a:spcBef>
                <a:spcPts val="180"/>
              </a:spcBef>
            </a:pPr>
            <a:r>
              <a:rPr sz="700" b="1" spc="-5" dirty="0">
                <a:solidFill>
                  <a:srgbClr val="0C374B"/>
                </a:solidFill>
                <a:latin typeface="Helvetica" pitchFamily="2" charset="0"/>
                <a:cs typeface="DIN Alternate"/>
              </a:rPr>
              <a:t>SECONDARY  CROP</a:t>
            </a:r>
            <a:r>
              <a:rPr sz="700" b="1" spc="-8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3" name="object 50">
            <a:extLst>
              <a:ext uri="{FF2B5EF4-FFF2-40B4-BE49-F238E27FC236}">
                <a16:creationId xmlns:a16="http://schemas.microsoft.com/office/drawing/2014/main" id="{B60F85AC-9E6B-D94F-B207-A5ABA34F5266}"/>
              </a:ext>
            </a:extLst>
          </p:cNvPr>
          <p:cNvSpPr/>
          <p:nvPr/>
        </p:nvSpPr>
        <p:spPr>
          <a:xfrm>
            <a:off x="1386111" y="3870667"/>
            <a:ext cx="1526540" cy="2407285"/>
          </a:xfrm>
          <a:custGeom>
            <a:avLst/>
            <a:gdLst/>
            <a:ahLst/>
            <a:cxnLst/>
            <a:rect l="l" t="t" r="r" b="b"/>
            <a:pathLst>
              <a:path w="1526540" h="2407285">
                <a:moveTo>
                  <a:pt x="1526463" y="0"/>
                </a:moveTo>
                <a:lnTo>
                  <a:pt x="0" y="1778393"/>
                </a:lnTo>
                <a:lnTo>
                  <a:pt x="0" y="2406942"/>
                </a:lnTo>
                <a:lnTo>
                  <a:pt x="1526463" y="950391"/>
                </a:lnTo>
                <a:lnTo>
                  <a:pt x="1526463" y="0"/>
                </a:lnTo>
                <a:close/>
              </a:path>
            </a:pathLst>
          </a:custGeom>
          <a:solidFill>
            <a:srgbClr val="E9BA81"/>
          </a:solidFill>
        </p:spPr>
        <p:txBody>
          <a:bodyPr wrap="square" lIns="0" tIns="0" rIns="0" bIns="0" rtlCol="0"/>
          <a:lstStyle/>
          <a:p>
            <a:endParaRPr/>
          </a:p>
        </p:txBody>
      </p:sp>
      <p:sp>
        <p:nvSpPr>
          <p:cNvPr id="24" name="object 51">
            <a:hlinkClick r:id="" action="ppaction://noaction"/>
            <a:extLst>
              <a:ext uri="{FF2B5EF4-FFF2-40B4-BE49-F238E27FC236}">
                <a16:creationId xmlns:a16="http://schemas.microsoft.com/office/drawing/2014/main" id="{84DE8BBC-39ED-5F4E-8269-6B58F31863BF}"/>
              </a:ext>
            </a:extLst>
          </p:cNvPr>
          <p:cNvSpPr/>
          <p:nvPr/>
        </p:nvSpPr>
        <p:spPr>
          <a:xfrm>
            <a:off x="2912582" y="1965071"/>
            <a:ext cx="1080135" cy="951865"/>
          </a:xfrm>
          <a:custGeom>
            <a:avLst/>
            <a:gdLst/>
            <a:ahLst/>
            <a:cxnLst/>
            <a:rect l="l" t="t" r="r" b="b"/>
            <a:pathLst>
              <a:path w="1080134" h="951864">
                <a:moveTo>
                  <a:pt x="0" y="951255"/>
                </a:moveTo>
                <a:lnTo>
                  <a:pt x="1079995" y="951255"/>
                </a:lnTo>
                <a:lnTo>
                  <a:pt x="1079995" y="0"/>
                </a:lnTo>
                <a:lnTo>
                  <a:pt x="0" y="0"/>
                </a:lnTo>
                <a:lnTo>
                  <a:pt x="0" y="951255"/>
                </a:lnTo>
                <a:close/>
              </a:path>
            </a:pathLst>
          </a:custGeom>
          <a:solidFill>
            <a:srgbClr val="F9F1D2"/>
          </a:solidFill>
        </p:spPr>
        <p:txBody>
          <a:bodyPr wrap="square" lIns="0" tIns="0" rIns="0" bIns="0" rtlCol="0"/>
          <a:lstStyle/>
          <a:p>
            <a:endParaRPr/>
          </a:p>
        </p:txBody>
      </p:sp>
      <p:sp>
        <p:nvSpPr>
          <p:cNvPr id="25" name="object 52">
            <a:extLst>
              <a:ext uri="{FF2B5EF4-FFF2-40B4-BE49-F238E27FC236}">
                <a16:creationId xmlns:a16="http://schemas.microsoft.com/office/drawing/2014/main" id="{7F90890F-4EBE-494B-AF84-D09354D64698}"/>
              </a:ext>
            </a:extLst>
          </p:cNvPr>
          <p:cNvSpPr txBox="1"/>
          <p:nvPr/>
        </p:nvSpPr>
        <p:spPr>
          <a:xfrm>
            <a:off x="2881836" y="2613983"/>
            <a:ext cx="1157769" cy="249748"/>
          </a:xfrm>
          <a:prstGeom prst="rect">
            <a:avLst/>
          </a:prstGeom>
        </p:spPr>
        <p:txBody>
          <a:bodyPr vert="horz" wrap="square" lIns="0" tIns="22860" rIns="0" bIns="0" rtlCol="0">
            <a:noAutofit/>
          </a:bodyPr>
          <a:lstStyle/>
          <a:p>
            <a:pPr marL="177800" marR="156210" algn="ctr">
              <a:lnSpc>
                <a:spcPts val="900"/>
              </a:lnSpc>
              <a:spcBef>
                <a:spcPts val="180"/>
              </a:spcBef>
            </a:pPr>
            <a:r>
              <a:rPr sz="700" b="1" spc="-5" dirty="0">
                <a:solidFill>
                  <a:srgbClr val="0C374B"/>
                </a:solidFill>
                <a:latin typeface="Helvetica" pitchFamily="2" charset="0"/>
                <a:cs typeface="DIN Alternate"/>
              </a:rPr>
              <a:t>OTHER</a:t>
            </a:r>
            <a:r>
              <a:rPr lang="en-GB" sz="700" b="1" spc="-85"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SOURCES  OF</a:t>
            </a:r>
            <a:r>
              <a:rPr sz="700" b="1" spc="-20"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6" name="object 53">
            <a:extLst>
              <a:ext uri="{FF2B5EF4-FFF2-40B4-BE49-F238E27FC236}">
                <a16:creationId xmlns:a16="http://schemas.microsoft.com/office/drawing/2014/main" id="{4CC7B6BB-52B3-5D4C-9D9F-ACDA40E4187F}"/>
              </a:ext>
            </a:extLst>
          </p:cNvPr>
          <p:cNvSpPr txBox="1"/>
          <p:nvPr/>
        </p:nvSpPr>
        <p:spPr>
          <a:xfrm>
            <a:off x="2912582" y="3557398"/>
            <a:ext cx="1080135" cy="249748"/>
          </a:xfrm>
          <a:prstGeom prst="rect">
            <a:avLst/>
          </a:prstGeom>
        </p:spPr>
        <p:txBody>
          <a:bodyPr vert="horz" wrap="square" lIns="0" tIns="22860" rIns="0" bIns="0" rtlCol="0">
            <a:spAutoFit/>
          </a:bodyPr>
          <a:lstStyle/>
          <a:p>
            <a:pPr marL="214630" marR="193040" algn="ctr">
              <a:lnSpc>
                <a:spcPts val="900"/>
              </a:lnSpc>
              <a:spcBef>
                <a:spcPts val="180"/>
              </a:spcBef>
            </a:pPr>
            <a:r>
              <a:rPr sz="700" b="1" spc="-5" dirty="0">
                <a:solidFill>
                  <a:srgbClr val="0C374B"/>
                </a:solidFill>
                <a:latin typeface="Helvetica" pitchFamily="2" charset="0"/>
                <a:cs typeface="DIN Alternate"/>
              </a:rPr>
              <a:t>NET</a:t>
            </a:r>
            <a:r>
              <a:rPr sz="700" b="1" spc="-55" dirty="0">
                <a:solidFill>
                  <a:srgbClr val="0C374B"/>
                </a:solidFill>
                <a:latin typeface="Helvetica" pitchFamily="2" charset="0"/>
                <a:cs typeface="DIN Alternate"/>
              </a:rPr>
              <a:t> </a:t>
            </a:r>
            <a:r>
              <a:rPr sz="700" b="1" spc="-10" dirty="0">
                <a:solidFill>
                  <a:srgbClr val="0C374B"/>
                </a:solidFill>
                <a:latin typeface="Helvetica" pitchFamily="2" charset="0"/>
                <a:cs typeface="DIN Alternate"/>
              </a:rPr>
              <a:t>OFF-FARM  </a:t>
            </a:r>
            <a:r>
              <a:rPr sz="700" b="1" dirty="0">
                <a:solidFill>
                  <a:srgbClr val="0C374B"/>
                </a:solidFill>
                <a:latin typeface="Helvetica" pitchFamily="2" charset="0"/>
                <a:cs typeface="DIN Alternate"/>
              </a:rPr>
              <a:t>INCOME</a:t>
            </a:r>
            <a:endParaRPr sz="700" b="1" dirty="0">
              <a:latin typeface="Helvetica" pitchFamily="2" charset="0"/>
              <a:cs typeface="DIN Alternate"/>
            </a:endParaRPr>
          </a:p>
        </p:txBody>
      </p:sp>
      <p:sp>
        <p:nvSpPr>
          <p:cNvPr id="27" name="object 54">
            <a:hlinkClick r:id="" action="ppaction://noaction"/>
            <a:extLst>
              <a:ext uri="{FF2B5EF4-FFF2-40B4-BE49-F238E27FC236}">
                <a16:creationId xmlns:a16="http://schemas.microsoft.com/office/drawing/2014/main" id="{A5173465-60EF-964C-BEB5-CE515213E069}"/>
              </a:ext>
            </a:extLst>
          </p:cNvPr>
          <p:cNvSpPr txBox="1"/>
          <p:nvPr/>
        </p:nvSpPr>
        <p:spPr>
          <a:xfrm>
            <a:off x="313846" y="5649057"/>
            <a:ext cx="1072265" cy="1080403"/>
          </a:xfrm>
          <a:prstGeom prst="rect">
            <a:avLst/>
          </a:prstGeom>
          <a:solidFill>
            <a:srgbClr val="8E6B44"/>
          </a:solidFill>
        </p:spPr>
        <p:txBody>
          <a:bodyPr vert="horz" wrap="square" lIns="0" tIns="0" rIns="0" bIns="0" rtlCol="0" anchor="ctr" anchorCtr="0">
            <a:noAutofit/>
          </a:bodyPr>
          <a:lstStyle/>
          <a:p>
            <a:pPr>
              <a:lnSpc>
                <a:spcPct val="100000"/>
              </a:lnSpc>
            </a:pPr>
            <a:endParaRPr sz="1100" dirty="0">
              <a:latin typeface="Helvetica" pitchFamily="2" charset="0"/>
              <a:cs typeface="Times New Roman"/>
            </a:endParaRPr>
          </a:p>
          <a:p>
            <a:pPr>
              <a:lnSpc>
                <a:spcPct val="100000"/>
              </a:lnSpc>
              <a:spcBef>
                <a:spcPts val="50"/>
              </a:spcBef>
            </a:pPr>
            <a:endParaRPr sz="1550" dirty="0">
              <a:latin typeface="Helvetica" pitchFamily="2" charset="0"/>
              <a:cs typeface="Times New Roman"/>
            </a:endParaRPr>
          </a:p>
        </p:txBody>
      </p:sp>
      <p:sp>
        <p:nvSpPr>
          <p:cNvPr id="28" name="object 55">
            <a:extLst>
              <a:ext uri="{FF2B5EF4-FFF2-40B4-BE49-F238E27FC236}">
                <a16:creationId xmlns:a16="http://schemas.microsoft.com/office/drawing/2014/main" id="{4C5FC737-474F-3E44-8BE4-8AF3B494A879}"/>
              </a:ext>
            </a:extLst>
          </p:cNvPr>
          <p:cNvSpPr/>
          <p:nvPr/>
        </p:nvSpPr>
        <p:spPr>
          <a:xfrm>
            <a:off x="1386111" y="2915456"/>
            <a:ext cx="1526540" cy="2733675"/>
          </a:xfrm>
          <a:custGeom>
            <a:avLst/>
            <a:gdLst/>
            <a:ahLst/>
            <a:cxnLst/>
            <a:rect l="l" t="t" r="r" b="b"/>
            <a:pathLst>
              <a:path w="1526540" h="2733675">
                <a:moveTo>
                  <a:pt x="1526463" y="0"/>
                </a:moveTo>
                <a:lnTo>
                  <a:pt x="0" y="2292604"/>
                </a:lnTo>
                <a:lnTo>
                  <a:pt x="0" y="2733598"/>
                </a:lnTo>
                <a:lnTo>
                  <a:pt x="1526463" y="953998"/>
                </a:lnTo>
                <a:lnTo>
                  <a:pt x="1526463" y="0"/>
                </a:lnTo>
                <a:close/>
              </a:path>
            </a:pathLst>
          </a:custGeom>
          <a:solidFill>
            <a:srgbClr val="EEB17E"/>
          </a:solidFill>
        </p:spPr>
        <p:txBody>
          <a:bodyPr wrap="square" lIns="0" tIns="0" rIns="0" bIns="0" rtlCol="0"/>
          <a:lstStyle/>
          <a:p>
            <a:endParaRPr/>
          </a:p>
        </p:txBody>
      </p:sp>
      <p:sp>
        <p:nvSpPr>
          <p:cNvPr id="29" name="object 56">
            <a:extLst>
              <a:ext uri="{FF2B5EF4-FFF2-40B4-BE49-F238E27FC236}">
                <a16:creationId xmlns:a16="http://schemas.microsoft.com/office/drawing/2014/main" id="{C2C5BCA4-3D6F-C747-947D-5F7687051D8E}"/>
              </a:ext>
            </a:extLst>
          </p:cNvPr>
          <p:cNvSpPr/>
          <p:nvPr/>
        </p:nvSpPr>
        <p:spPr>
          <a:xfrm>
            <a:off x="1386111" y="1965055"/>
            <a:ext cx="1526540" cy="3243580"/>
          </a:xfrm>
          <a:custGeom>
            <a:avLst/>
            <a:gdLst/>
            <a:ahLst/>
            <a:cxnLst/>
            <a:rect l="l" t="t" r="r" b="b"/>
            <a:pathLst>
              <a:path w="1526540" h="3243579">
                <a:moveTo>
                  <a:pt x="1526463" y="0"/>
                </a:moveTo>
                <a:lnTo>
                  <a:pt x="0" y="3001733"/>
                </a:lnTo>
                <a:lnTo>
                  <a:pt x="0" y="3243008"/>
                </a:lnTo>
                <a:lnTo>
                  <a:pt x="1526463" y="950404"/>
                </a:lnTo>
                <a:lnTo>
                  <a:pt x="1526463" y="0"/>
                </a:lnTo>
                <a:close/>
              </a:path>
            </a:pathLst>
          </a:custGeom>
          <a:solidFill>
            <a:srgbClr val="EDD677"/>
          </a:solidFill>
        </p:spPr>
        <p:txBody>
          <a:bodyPr wrap="square" lIns="0" tIns="0" rIns="0" bIns="0" rtlCol="0"/>
          <a:lstStyle/>
          <a:p>
            <a:endParaRPr/>
          </a:p>
        </p:txBody>
      </p:sp>
      <p:sp>
        <p:nvSpPr>
          <p:cNvPr id="30" name="object 57">
            <a:extLst>
              <a:ext uri="{FF2B5EF4-FFF2-40B4-BE49-F238E27FC236}">
                <a16:creationId xmlns:a16="http://schemas.microsoft.com/office/drawing/2014/main" id="{8596FC8A-B171-2141-8BD6-B349C093ECF2}"/>
              </a:ext>
            </a:extLst>
          </p:cNvPr>
          <p:cNvSpPr txBox="1"/>
          <p:nvPr/>
        </p:nvSpPr>
        <p:spPr>
          <a:xfrm>
            <a:off x="450703" y="2531485"/>
            <a:ext cx="823615" cy="520655"/>
          </a:xfrm>
          <a:prstGeom prst="rect">
            <a:avLst/>
          </a:prstGeom>
        </p:spPr>
        <p:txBody>
          <a:bodyPr vert="horz" wrap="square" lIns="0" tIns="12700" rIns="0" bIns="0" rtlCol="0">
            <a:spAutoFit/>
          </a:bodyPr>
          <a:lstStyle/>
          <a:p>
            <a:pPr marL="12700" marR="5080" algn="ctr">
              <a:lnSpc>
                <a:spcPct val="100000"/>
              </a:lnSpc>
              <a:spcBef>
                <a:spcPts val="100"/>
              </a:spcBef>
            </a:pPr>
            <a:r>
              <a:rPr sz="1100" b="1" spc="-5" dirty="0">
                <a:solidFill>
                  <a:srgbClr val="8E6B44"/>
                </a:solidFill>
                <a:latin typeface="Helvetica" pitchFamily="2" charset="0"/>
                <a:cs typeface="DIN Alternate"/>
              </a:rPr>
              <a:t>Potential  household  </a:t>
            </a:r>
            <a:r>
              <a:rPr sz="1100" b="1" dirty="0">
                <a:solidFill>
                  <a:srgbClr val="8E6B44"/>
                </a:solidFill>
                <a:latin typeface="Helvetica" pitchFamily="2" charset="0"/>
                <a:cs typeface="DIN Alternate"/>
              </a:rPr>
              <a:t>income</a:t>
            </a:r>
            <a:endParaRPr sz="1100" b="1" dirty="0">
              <a:latin typeface="Helvetica" pitchFamily="2" charset="0"/>
              <a:cs typeface="DIN Alternate"/>
            </a:endParaRPr>
          </a:p>
        </p:txBody>
      </p:sp>
      <p:sp>
        <p:nvSpPr>
          <p:cNvPr id="32" name="object 59">
            <a:extLst>
              <a:ext uri="{FF2B5EF4-FFF2-40B4-BE49-F238E27FC236}">
                <a16:creationId xmlns:a16="http://schemas.microsoft.com/office/drawing/2014/main" id="{5B3AE679-A6DF-7C4E-A5BB-418505221D15}"/>
              </a:ext>
            </a:extLst>
          </p:cNvPr>
          <p:cNvSpPr/>
          <p:nvPr/>
        </p:nvSpPr>
        <p:spPr>
          <a:xfrm>
            <a:off x="-308342" y="3967201"/>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33" name="object 60">
            <a:extLst>
              <a:ext uri="{FF2B5EF4-FFF2-40B4-BE49-F238E27FC236}">
                <a16:creationId xmlns:a16="http://schemas.microsoft.com/office/drawing/2014/main" id="{39CD51B7-2B17-E44A-AADF-259240AD0E22}"/>
              </a:ext>
            </a:extLst>
          </p:cNvPr>
          <p:cNvSpPr/>
          <p:nvPr/>
        </p:nvSpPr>
        <p:spPr>
          <a:xfrm>
            <a:off x="-308329" y="3378455"/>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36" name="object 63">
            <a:extLst>
              <a:ext uri="{FF2B5EF4-FFF2-40B4-BE49-F238E27FC236}">
                <a16:creationId xmlns:a16="http://schemas.microsoft.com/office/drawing/2014/main" id="{707805D7-8AD7-3747-A59C-1D6821988250}"/>
              </a:ext>
            </a:extLst>
          </p:cNvPr>
          <p:cNvSpPr/>
          <p:nvPr/>
        </p:nvSpPr>
        <p:spPr>
          <a:xfrm>
            <a:off x="-308342" y="4371695"/>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37" name="object 64">
            <a:extLst>
              <a:ext uri="{FF2B5EF4-FFF2-40B4-BE49-F238E27FC236}">
                <a16:creationId xmlns:a16="http://schemas.microsoft.com/office/drawing/2014/main" id="{7A3E5A86-0911-BA4C-B86B-BD34ECCC76FF}"/>
              </a:ext>
            </a:extLst>
          </p:cNvPr>
          <p:cNvSpPr/>
          <p:nvPr/>
        </p:nvSpPr>
        <p:spPr>
          <a:xfrm>
            <a:off x="-308329" y="4947742"/>
            <a:ext cx="0" cy="25400"/>
          </a:xfrm>
          <a:custGeom>
            <a:avLst/>
            <a:gdLst/>
            <a:ahLst/>
            <a:cxnLst/>
            <a:rect l="l" t="t" r="r" b="b"/>
            <a:pathLst>
              <a:path h="25400">
                <a:moveTo>
                  <a:pt x="0" y="25399"/>
                </a:moveTo>
                <a:lnTo>
                  <a:pt x="0" y="0"/>
                </a:lnTo>
                <a:lnTo>
                  <a:pt x="0" y="25399"/>
                </a:lnTo>
                <a:close/>
              </a:path>
            </a:pathLst>
          </a:custGeom>
          <a:solidFill>
            <a:srgbClr val="D99E36"/>
          </a:solidFill>
        </p:spPr>
        <p:txBody>
          <a:bodyPr wrap="square" lIns="0" tIns="0" rIns="0" bIns="0" rtlCol="0"/>
          <a:lstStyle/>
          <a:p>
            <a:endParaRPr/>
          </a:p>
        </p:txBody>
      </p:sp>
      <p:sp>
        <p:nvSpPr>
          <p:cNvPr id="38" name="object 65">
            <a:extLst>
              <a:ext uri="{FF2B5EF4-FFF2-40B4-BE49-F238E27FC236}">
                <a16:creationId xmlns:a16="http://schemas.microsoft.com/office/drawing/2014/main" id="{1633DD85-9632-9A4E-81BE-F475349A389A}"/>
              </a:ext>
            </a:extLst>
          </p:cNvPr>
          <p:cNvSpPr/>
          <p:nvPr/>
        </p:nvSpPr>
        <p:spPr>
          <a:xfrm>
            <a:off x="1377951" y="4960442"/>
            <a:ext cx="0" cy="0"/>
          </a:xfrm>
          <a:custGeom>
            <a:avLst/>
            <a:gdLst/>
            <a:ahLst/>
            <a:cxnLst/>
            <a:rect l="l" t="t" r="r" b="b"/>
            <a:pathLst>
              <a:path>
                <a:moveTo>
                  <a:pt x="0" y="0"/>
                </a:moveTo>
                <a:lnTo>
                  <a:pt x="0" y="0"/>
                </a:lnTo>
              </a:path>
            </a:pathLst>
          </a:custGeom>
          <a:ln w="25400">
            <a:solidFill>
              <a:srgbClr val="D99E36"/>
            </a:solidFill>
          </a:ln>
        </p:spPr>
        <p:txBody>
          <a:bodyPr wrap="square" lIns="0" tIns="0" rIns="0" bIns="0" rtlCol="0"/>
          <a:lstStyle/>
          <a:p>
            <a:endParaRPr/>
          </a:p>
        </p:txBody>
      </p:sp>
      <p:sp>
        <p:nvSpPr>
          <p:cNvPr id="45" name="object 77">
            <a:hlinkClick r:id="" action="ppaction://noaction"/>
            <a:extLst>
              <a:ext uri="{FF2B5EF4-FFF2-40B4-BE49-F238E27FC236}">
                <a16:creationId xmlns:a16="http://schemas.microsoft.com/office/drawing/2014/main" id="{8212483A-10D0-0C4A-A5C4-0CBBA1036999}"/>
              </a:ext>
            </a:extLst>
          </p:cNvPr>
          <p:cNvSpPr txBox="1"/>
          <p:nvPr/>
        </p:nvSpPr>
        <p:spPr>
          <a:xfrm>
            <a:off x="2889137" y="6402380"/>
            <a:ext cx="1127023" cy="253916"/>
          </a:xfrm>
          <a:prstGeom prst="rect">
            <a:avLst/>
          </a:prstGeom>
        </p:spPr>
        <p:txBody>
          <a:bodyPr vert="horz" wrap="square" lIns="0" tIns="22860" rIns="0" bIns="0" rtlCol="0">
            <a:spAutoFit/>
          </a:bodyPr>
          <a:lstStyle/>
          <a:p>
            <a:pPr marL="59055" marR="55244" algn="ctr">
              <a:lnSpc>
                <a:spcPts val="900"/>
              </a:lnSpc>
              <a:spcBef>
                <a:spcPts val="180"/>
              </a:spcBef>
            </a:pPr>
            <a:r>
              <a:rPr sz="700" b="1" dirty="0">
                <a:solidFill>
                  <a:srgbClr val="0C374B"/>
                </a:solidFill>
                <a:latin typeface="Helvetica" pitchFamily="2" charset="0"/>
                <a:cs typeface="DIN Alternate"/>
              </a:rPr>
              <a:t>PRODUCE</a:t>
            </a:r>
            <a:r>
              <a:rPr sz="700" b="1" spc="-80" dirty="0">
                <a:solidFill>
                  <a:srgbClr val="0C374B"/>
                </a:solidFill>
                <a:latin typeface="Helvetica" pitchFamily="2" charset="0"/>
                <a:cs typeface="DIN Alternate"/>
              </a:rPr>
              <a:t> </a:t>
            </a:r>
            <a:r>
              <a:rPr sz="700" b="1" spc="-5" dirty="0">
                <a:solidFill>
                  <a:srgbClr val="0C374B"/>
                </a:solidFill>
                <a:latin typeface="Helvetica" pitchFamily="2" charset="0"/>
                <a:cs typeface="DIN Alternate"/>
              </a:rPr>
              <a:t>CONSUMED</a:t>
            </a:r>
            <a:r>
              <a:rPr lang="en-GB" sz="700" b="1" spc="-5" dirty="0">
                <a:solidFill>
                  <a:srgbClr val="0C374B"/>
                </a:solidFill>
                <a:latin typeface="Helvetica" pitchFamily="2" charset="0"/>
                <a:cs typeface="DIN Alternate"/>
              </a:rPr>
              <a:t> </a:t>
            </a:r>
            <a:r>
              <a:rPr sz="700" b="1" spc="-30" dirty="0">
                <a:solidFill>
                  <a:srgbClr val="0C374B"/>
                </a:solidFill>
                <a:latin typeface="Helvetica" pitchFamily="2" charset="0"/>
                <a:cs typeface="DIN Alternate"/>
              </a:rPr>
              <a:t>AT</a:t>
            </a:r>
            <a:r>
              <a:rPr sz="700" b="1" spc="-10" dirty="0">
                <a:solidFill>
                  <a:srgbClr val="0C374B"/>
                </a:solidFill>
                <a:latin typeface="Helvetica" pitchFamily="2" charset="0"/>
                <a:cs typeface="DIN Alternate"/>
              </a:rPr>
              <a:t> </a:t>
            </a:r>
            <a:r>
              <a:rPr sz="700" b="1" dirty="0">
                <a:solidFill>
                  <a:srgbClr val="0C374B"/>
                </a:solidFill>
                <a:latin typeface="Helvetica" pitchFamily="2" charset="0"/>
                <a:cs typeface="DIN Alternate"/>
              </a:rPr>
              <a:t>HOME</a:t>
            </a:r>
            <a:endParaRPr sz="700" b="1" dirty="0">
              <a:latin typeface="Helvetica" pitchFamily="2" charset="0"/>
              <a:cs typeface="DIN Alternate"/>
            </a:endParaRPr>
          </a:p>
        </p:txBody>
      </p:sp>
      <p:sp>
        <p:nvSpPr>
          <p:cNvPr id="46" name="object 78">
            <a:extLst>
              <a:ext uri="{FF2B5EF4-FFF2-40B4-BE49-F238E27FC236}">
                <a16:creationId xmlns:a16="http://schemas.microsoft.com/office/drawing/2014/main" id="{8E3C2F08-CB32-8B47-9AE3-19830BDB2D08}"/>
              </a:ext>
            </a:extLst>
          </p:cNvPr>
          <p:cNvSpPr/>
          <p:nvPr/>
        </p:nvSpPr>
        <p:spPr>
          <a:xfrm>
            <a:off x="3140425" y="5964609"/>
            <a:ext cx="318135" cy="412115"/>
          </a:xfrm>
          <a:custGeom>
            <a:avLst/>
            <a:gdLst/>
            <a:ahLst/>
            <a:cxnLst/>
            <a:rect l="l" t="t" r="r" b="b"/>
            <a:pathLst>
              <a:path w="318134" h="412114">
                <a:moveTo>
                  <a:pt x="167041" y="392772"/>
                </a:moveTo>
                <a:lnTo>
                  <a:pt x="119505" y="392772"/>
                </a:lnTo>
                <a:lnTo>
                  <a:pt x="118946" y="393877"/>
                </a:lnTo>
                <a:lnTo>
                  <a:pt x="118209" y="394944"/>
                </a:lnTo>
                <a:lnTo>
                  <a:pt x="117397" y="395986"/>
                </a:lnTo>
                <a:lnTo>
                  <a:pt x="113447" y="397090"/>
                </a:lnTo>
                <a:lnTo>
                  <a:pt x="109650" y="398284"/>
                </a:lnTo>
                <a:lnTo>
                  <a:pt x="106259" y="399732"/>
                </a:lnTo>
                <a:lnTo>
                  <a:pt x="108113" y="400723"/>
                </a:lnTo>
                <a:lnTo>
                  <a:pt x="110069" y="401459"/>
                </a:lnTo>
                <a:lnTo>
                  <a:pt x="112075" y="402043"/>
                </a:lnTo>
                <a:lnTo>
                  <a:pt x="109383" y="404990"/>
                </a:lnTo>
                <a:lnTo>
                  <a:pt x="106906" y="408025"/>
                </a:lnTo>
                <a:lnTo>
                  <a:pt x="105992" y="411505"/>
                </a:lnTo>
                <a:lnTo>
                  <a:pt x="113498" y="410870"/>
                </a:lnTo>
                <a:lnTo>
                  <a:pt x="118933" y="407454"/>
                </a:lnTo>
                <a:lnTo>
                  <a:pt x="123899" y="403580"/>
                </a:lnTo>
                <a:lnTo>
                  <a:pt x="135298" y="402372"/>
                </a:lnTo>
                <a:lnTo>
                  <a:pt x="146660" y="399591"/>
                </a:lnTo>
                <a:lnTo>
                  <a:pt x="157428" y="396102"/>
                </a:lnTo>
                <a:lnTo>
                  <a:pt x="167041" y="392772"/>
                </a:lnTo>
                <a:close/>
              </a:path>
              <a:path w="318134" h="412114">
                <a:moveTo>
                  <a:pt x="186337" y="392772"/>
                </a:moveTo>
                <a:lnTo>
                  <a:pt x="167041" y="392772"/>
                </a:lnTo>
                <a:lnTo>
                  <a:pt x="163866" y="399186"/>
                </a:lnTo>
                <a:lnTo>
                  <a:pt x="155370" y="404380"/>
                </a:lnTo>
                <a:lnTo>
                  <a:pt x="153528" y="411505"/>
                </a:lnTo>
                <a:lnTo>
                  <a:pt x="163044" y="408956"/>
                </a:lnTo>
                <a:lnTo>
                  <a:pt x="170770" y="404128"/>
                </a:lnTo>
                <a:lnTo>
                  <a:pt x="177765" y="398473"/>
                </a:lnTo>
                <a:lnTo>
                  <a:pt x="185088" y="393446"/>
                </a:lnTo>
                <a:lnTo>
                  <a:pt x="186337" y="392772"/>
                </a:lnTo>
                <a:close/>
              </a:path>
              <a:path w="318134" h="412114">
                <a:moveTo>
                  <a:pt x="72350" y="0"/>
                </a:moveTo>
                <a:lnTo>
                  <a:pt x="74217" y="7289"/>
                </a:lnTo>
                <a:lnTo>
                  <a:pt x="73772" y="16027"/>
                </a:lnTo>
                <a:lnTo>
                  <a:pt x="68692" y="26987"/>
                </a:lnTo>
                <a:lnTo>
                  <a:pt x="55052" y="37896"/>
                </a:lnTo>
                <a:lnTo>
                  <a:pt x="53884" y="39471"/>
                </a:lnTo>
                <a:lnTo>
                  <a:pt x="54303" y="40538"/>
                </a:lnTo>
                <a:lnTo>
                  <a:pt x="55255" y="42748"/>
                </a:lnTo>
                <a:lnTo>
                  <a:pt x="56513" y="45758"/>
                </a:lnTo>
                <a:lnTo>
                  <a:pt x="58359" y="52516"/>
                </a:lnTo>
                <a:lnTo>
                  <a:pt x="59169" y="56958"/>
                </a:lnTo>
                <a:lnTo>
                  <a:pt x="59535" y="61506"/>
                </a:lnTo>
                <a:lnTo>
                  <a:pt x="59722" y="68556"/>
                </a:lnTo>
                <a:lnTo>
                  <a:pt x="58867" y="75149"/>
                </a:lnTo>
                <a:lnTo>
                  <a:pt x="40130" y="96672"/>
                </a:lnTo>
                <a:lnTo>
                  <a:pt x="39533" y="102895"/>
                </a:lnTo>
                <a:lnTo>
                  <a:pt x="38085" y="108826"/>
                </a:lnTo>
                <a:lnTo>
                  <a:pt x="34542" y="113906"/>
                </a:lnTo>
                <a:lnTo>
                  <a:pt x="29065" y="120444"/>
                </a:lnTo>
                <a:lnTo>
                  <a:pt x="16439" y="132687"/>
                </a:lnTo>
                <a:lnTo>
                  <a:pt x="10920" y="139268"/>
                </a:lnTo>
                <a:lnTo>
                  <a:pt x="0" y="172197"/>
                </a:lnTo>
                <a:lnTo>
                  <a:pt x="7797" y="204328"/>
                </a:lnTo>
                <a:lnTo>
                  <a:pt x="25970" y="234714"/>
                </a:lnTo>
                <a:lnTo>
                  <a:pt x="56497" y="275485"/>
                </a:lnTo>
                <a:lnTo>
                  <a:pt x="97673" y="303847"/>
                </a:lnTo>
                <a:lnTo>
                  <a:pt x="108801" y="315586"/>
                </a:lnTo>
                <a:lnTo>
                  <a:pt x="115809" y="334429"/>
                </a:lnTo>
                <a:lnTo>
                  <a:pt x="118397" y="354557"/>
                </a:lnTo>
                <a:lnTo>
                  <a:pt x="116266" y="370154"/>
                </a:lnTo>
                <a:lnTo>
                  <a:pt x="106280" y="382616"/>
                </a:lnTo>
                <a:lnTo>
                  <a:pt x="91263" y="389943"/>
                </a:lnTo>
                <a:lnTo>
                  <a:pt x="74365" y="394771"/>
                </a:lnTo>
                <a:lnTo>
                  <a:pt x="58735" y="399732"/>
                </a:lnTo>
                <a:lnTo>
                  <a:pt x="63879" y="402513"/>
                </a:lnTo>
                <a:lnTo>
                  <a:pt x="69670" y="403606"/>
                </a:lnTo>
                <a:lnTo>
                  <a:pt x="75728" y="403606"/>
                </a:lnTo>
                <a:lnTo>
                  <a:pt x="87272" y="402477"/>
                </a:lnTo>
                <a:lnTo>
                  <a:pt x="98807" y="399694"/>
                </a:lnTo>
                <a:lnTo>
                  <a:pt x="109746" y="396158"/>
                </a:lnTo>
                <a:lnTo>
                  <a:pt x="119505" y="392772"/>
                </a:lnTo>
                <a:lnTo>
                  <a:pt x="186337" y="392772"/>
                </a:lnTo>
                <a:lnTo>
                  <a:pt x="188529" y="391591"/>
                </a:lnTo>
                <a:lnTo>
                  <a:pt x="192530" y="391160"/>
                </a:lnTo>
                <a:lnTo>
                  <a:pt x="215131" y="391160"/>
                </a:lnTo>
                <a:lnTo>
                  <a:pt x="216596" y="390994"/>
                </a:lnTo>
                <a:lnTo>
                  <a:pt x="220475" y="388924"/>
                </a:lnTo>
                <a:lnTo>
                  <a:pt x="219339" y="388924"/>
                </a:lnTo>
                <a:lnTo>
                  <a:pt x="208509" y="387191"/>
                </a:lnTo>
                <a:lnTo>
                  <a:pt x="199678" y="383806"/>
                </a:lnTo>
                <a:lnTo>
                  <a:pt x="151953" y="383806"/>
                </a:lnTo>
                <a:lnTo>
                  <a:pt x="144028" y="380365"/>
                </a:lnTo>
                <a:lnTo>
                  <a:pt x="136281" y="376008"/>
                </a:lnTo>
                <a:lnTo>
                  <a:pt x="129385" y="373227"/>
                </a:lnTo>
                <a:lnTo>
                  <a:pt x="127271" y="339680"/>
                </a:lnTo>
                <a:lnTo>
                  <a:pt x="126356" y="322924"/>
                </a:lnTo>
                <a:lnTo>
                  <a:pt x="125766" y="306324"/>
                </a:lnTo>
                <a:lnTo>
                  <a:pt x="136514" y="306324"/>
                </a:lnTo>
                <a:lnTo>
                  <a:pt x="142035" y="306095"/>
                </a:lnTo>
                <a:lnTo>
                  <a:pt x="148080" y="305562"/>
                </a:lnTo>
                <a:lnTo>
                  <a:pt x="173324" y="305562"/>
                </a:lnTo>
                <a:lnTo>
                  <a:pt x="173200" y="301002"/>
                </a:lnTo>
                <a:lnTo>
                  <a:pt x="174737" y="300532"/>
                </a:lnTo>
                <a:lnTo>
                  <a:pt x="176350" y="300101"/>
                </a:lnTo>
                <a:lnTo>
                  <a:pt x="177849" y="299567"/>
                </a:lnTo>
                <a:lnTo>
                  <a:pt x="221384" y="275743"/>
                </a:lnTo>
                <a:lnTo>
                  <a:pt x="247842" y="246523"/>
                </a:lnTo>
                <a:lnTo>
                  <a:pt x="249578" y="237248"/>
                </a:lnTo>
                <a:lnTo>
                  <a:pt x="253000" y="229348"/>
                </a:lnTo>
                <a:lnTo>
                  <a:pt x="258687" y="223856"/>
                </a:lnTo>
                <a:lnTo>
                  <a:pt x="264969" y="218335"/>
                </a:lnTo>
                <a:lnTo>
                  <a:pt x="270178" y="210350"/>
                </a:lnTo>
                <a:lnTo>
                  <a:pt x="272878" y="202875"/>
                </a:lnTo>
                <a:lnTo>
                  <a:pt x="275364" y="195495"/>
                </a:lnTo>
                <a:lnTo>
                  <a:pt x="278552" y="188284"/>
                </a:lnTo>
                <a:lnTo>
                  <a:pt x="283360" y="181317"/>
                </a:lnTo>
                <a:lnTo>
                  <a:pt x="290432" y="176070"/>
                </a:lnTo>
                <a:lnTo>
                  <a:pt x="299784" y="171445"/>
                </a:lnTo>
                <a:lnTo>
                  <a:pt x="308628" y="166946"/>
                </a:lnTo>
                <a:lnTo>
                  <a:pt x="314170" y="162077"/>
                </a:lnTo>
                <a:lnTo>
                  <a:pt x="315029" y="154772"/>
                </a:lnTo>
                <a:lnTo>
                  <a:pt x="310735" y="148682"/>
                </a:lnTo>
                <a:lnTo>
                  <a:pt x="304841" y="143225"/>
                </a:lnTo>
                <a:lnTo>
                  <a:pt x="304289" y="142468"/>
                </a:lnTo>
                <a:lnTo>
                  <a:pt x="186078" y="142468"/>
                </a:lnTo>
                <a:lnTo>
                  <a:pt x="174198" y="138098"/>
                </a:lnTo>
                <a:lnTo>
                  <a:pt x="162015" y="134421"/>
                </a:lnTo>
                <a:lnTo>
                  <a:pt x="149656" y="130990"/>
                </a:lnTo>
                <a:lnTo>
                  <a:pt x="137247" y="127355"/>
                </a:lnTo>
                <a:lnTo>
                  <a:pt x="124686" y="123444"/>
                </a:lnTo>
                <a:lnTo>
                  <a:pt x="121245" y="122605"/>
                </a:lnTo>
                <a:lnTo>
                  <a:pt x="118614" y="82946"/>
                </a:lnTo>
                <a:lnTo>
                  <a:pt x="101726" y="32577"/>
                </a:lnTo>
                <a:lnTo>
                  <a:pt x="89061" y="13817"/>
                </a:lnTo>
                <a:lnTo>
                  <a:pt x="72350" y="0"/>
                </a:lnTo>
                <a:close/>
              </a:path>
              <a:path w="318134" h="412114">
                <a:moveTo>
                  <a:pt x="215131" y="391160"/>
                </a:moveTo>
                <a:lnTo>
                  <a:pt x="198499" y="391160"/>
                </a:lnTo>
                <a:lnTo>
                  <a:pt x="205877" y="391490"/>
                </a:lnTo>
                <a:lnTo>
                  <a:pt x="212202" y="391490"/>
                </a:lnTo>
                <a:lnTo>
                  <a:pt x="215131" y="391160"/>
                </a:lnTo>
                <a:close/>
              </a:path>
              <a:path w="318134" h="412114">
                <a:moveTo>
                  <a:pt x="220546" y="388886"/>
                </a:moveTo>
                <a:lnTo>
                  <a:pt x="219733" y="388924"/>
                </a:lnTo>
                <a:lnTo>
                  <a:pt x="220475" y="388924"/>
                </a:lnTo>
                <a:close/>
              </a:path>
              <a:path w="318134" h="412114">
                <a:moveTo>
                  <a:pt x="173324" y="305562"/>
                </a:moveTo>
                <a:lnTo>
                  <a:pt x="148080" y="305562"/>
                </a:lnTo>
                <a:lnTo>
                  <a:pt x="157825" y="318438"/>
                </a:lnTo>
                <a:lnTo>
                  <a:pt x="163861" y="336748"/>
                </a:lnTo>
                <a:lnTo>
                  <a:pt x="161364" y="376174"/>
                </a:lnTo>
                <a:lnTo>
                  <a:pt x="151953" y="383806"/>
                </a:lnTo>
                <a:lnTo>
                  <a:pt x="199678" y="383806"/>
                </a:lnTo>
                <a:lnTo>
                  <a:pt x="197562" y="382995"/>
                </a:lnTo>
                <a:lnTo>
                  <a:pt x="186896" y="377839"/>
                </a:lnTo>
                <a:lnTo>
                  <a:pt x="176909" y="373227"/>
                </a:lnTo>
                <a:lnTo>
                  <a:pt x="174610" y="336748"/>
                </a:lnTo>
                <a:lnTo>
                  <a:pt x="173685" y="318876"/>
                </a:lnTo>
                <a:lnTo>
                  <a:pt x="173324" y="305562"/>
                </a:lnTo>
                <a:close/>
              </a:path>
              <a:path w="318134" h="412114">
                <a:moveTo>
                  <a:pt x="136514" y="306324"/>
                </a:moveTo>
                <a:lnTo>
                  <a:pt x="127112" y="306324"/>
                </a:lnTo>
                <a:lnTo>
                  <a:pt x="128433" y="306349"/>
                </a:lnTo>
                <a:lnTo>
                  <a:pt x="135900" y="306349"/>
                </a:lnTo>
                <a:lnTo>
                  <a:pt x="136514" y="306324"/>
                </a:lnTo>
                <a:close/>
              </a:path>
              <a:path w="318134" h="412114">
                <a:moveTo>
                  <a:pt x="274394" y="48895"/>
                </a:moveTo>
                <a:lnTo>
                  <a:pt x="234249" y="61620"/>
                </a:lnTo>
                <a:lnTo>
                  <a:pt x="201043" y="96924"/>
                </a:lnTo>
                <a:lnTo>
                  <a:pt x="186078" y="142468"/>
                </a:lnTo>
                <a:lnTo>
                  <a:pt x="304289" y="142468"/>
                </a:lnTo>
                <a:lnTo>
                  <a:pt x="300899" y="137820"/>
                </a:lnTo>
                <a:lnTo>
                  <a:pt x="300649" y="132687"/>
                </a:lnTo>
                <a:lnTo>
                  <a:pt x="300704" y="130990"/>
                </a:lnTo>
                <a:lnTo>
                  <a:pt x="302786" y="124607"/>
                </a:lnTo>
                <a:lnTo>
                  <a:pt x="306419" y="118262"/>
                </a:lnTo>
                <a:lnTo>
                  <a:pt x="310398" y="113004"/>
                </a:lnTo>
                <a:lnTo>
                  <a:pt x="303300" y="107843"/>
                </a:lnTo>
                <a:lnTo>
                  <a:pt x="300816" y="102873"/>
                </a:lnTo>
                <a:lnTo>
                  <a:pt x="301595" y="96672"/>
                </a:lnTo>
                <a:lnTo>
                  <a:pt x="304371" y="87515"/>
                </a:lnTo>
                <a:lnTo>
                  <a:pt x="306351" y="80697"/>
                </a:lnTo>
                <a:lnTo>
                  <a:pt x="308744" y="73929"/>
                </a:lnTo>
                <a:lnTo>
                  <a:pt x="312219" y="67938"/>
                </a:lnTo>
                <a:lnTo>
                  <a:pt x="317549" y="63080"/>
                </a:lnTo>
                <a:lnTo>
                  <a:pt x="306605" y="56934"/>
                </a:lnTo>
                <a:lnTo>
                  <a:pt x="295881" y="52516"/>
                </a:lnTo>
                <a:lnTo>
                  <a:pt x="285143" y="49809"/>
                </a:lnTo>
                <a:lnTo>
                  <a:pt x="274394" y="48895"/>
                </a:lnTo>
                <a:close/>
              </a:path>
            </a:pathLst>
          </a:custGeom>
          <a:solidFill>
            <a:srgbClr val="805B2F"/>
          </a:solidFill>
        </p:spPr>
        <p:txBody>
          <a:bodyPr wrap="square" lIns="0" tIns="0" rIns="0" bIns="0" rtlCol="0"/>
          <a:lstStyle/>
          <a:p>
            <a:endParaRPr/>
          </a:p>
        </p:txBody>
      </p:sp>
      <p:sp>
        <p:nvSpPr>
          <p:cNvPr id="47" name="object 79">
            <a:extLst>
              <a:ext uri="{FF2B5EF4-FFF2-40B4-BE49-F238E27FC236}">
                <a16:creationId xmlns:a16="http://schemas.microsoft.com/office/drawing/2014/main" id="{028AD6BC-502E-BB4C-9610-030F00398047}"/>
              </a:ext>
            </a:extLst>
          </p:cNvPr>
          <p:cNvSpPr/>
          <p:nvPr/>
        </p:nvSpPr>
        <p:spPr>
          <a:xfrm>
            <a:off x="3106018" y="5912629"/>
            <a:ext cx="88582" cy="14556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80">
            <a:extLst>
              <a:ext uri="{FF2B5EF4-FFF2-40B4-BE49-F238E27FC236}">
                <a16:creationId xmlns:a16="http://schemas.microsoft.com/office/drawing/2014/main" id="{121F07AC-490D-F142-B1AF-67C5FD248182}"/>
              </a:ext>
            </a:extLst>
          </p:cNvPr>
          <p:cNvSpPr/>
          <p:nvPr/>
        </p:nvSpPr>
        <p:spPr>
          <a:xfrm>
            <a:off x="3518361" y="5854310"/>
            <a:ext cx="276225" cy="515620"/>
          </a:xfrm>
          <a:custGeom>
            <a:avLst/>
            <a:gdLst/>
            <a:ahLst/>
            <a:cxnLst/>
            <a:rect l="l" t="t" r="r" b="b"/>
            <a:pathLst>
              <a:path w="276225" h="515620">
                <a:moveTo>
                  <a:pt x="174734" y="509270"/>
                </a:moveTo>
                <a:lnTo>
                  <a:pt x="101353" y="509270"/>
                </a:lnTo>
                <a:lnTo>
                  <a:pt x="119188" y="514350"/>
                </a:lnTo>
                <a:lnTo>
                  <a:pt x="138053" y="515620"/>
                </a:lnTo>
                <a:lnTo>
                  <a:pt x="156914" y="514350"/>
                </a:lnTo>
                <a:lnTo>
                  <a:pt x="174734" y="509270"/>
                </a:lnTo>
                <a:close/>
              </a:path>
              <a:path w="276225" h="515620">
                <a:moveTo>
                  <a:pt x="1849" y="242570"/>
                </a:moveTo>
                <a:lnTo>
                  <a:pt x="0" y="246380"/>
                </a:lnTo>
                <a:lnTo>
                  <a:pt x="3081" y="257810"/>
                </a:lnTo>
                <a:lnTo>
                  <a:pt x="9863" y="279400"/>
                </a:lnTo>
                <a:lnTo>
                  <a:pt x="14220" y="309880"/>
                </a:lnTo>
                <a:lnTo>
                  <a:pt x="13668" y="344170"/>
                </a:lnTo>
                <a:lnTo>
                  <a:pt x="12433" y="378460"/>
                </a:lnTo>
                <a:lnTo>
                  <a:pt x="14739" y="408940"/>
                </a:lnTo>
                <a:lnTo>
                  <a:pt x="30821" y="436880"/>
                </a:lnTo>
                <a:lnTo>
                  <a:pt x="82916" y="474980"/>
                </a:lnTo>
                <a:lnTo>
                  <a:pt x="99055" y="505459"/>
                </a:lnTo>
                <a:lnTo>
                  <a:pt x="99474" y="506730"/>
                </a:lnTo>
                <a:lnTo>
                  <a:pt x="99093" y="509270"/>
                </a:lnTo>
                <a:lnTo>
                  <a:pt x="176995" y="509270"/>
                </a:lnTo>
                <a:lnTo>
                  <a:pt x="176601" y="506730"/>
                </a:lnTo>
                <a:lnTo>
                  <a:pt x="177033" y="505459"/>
                </a:lnTo>
                <a:lnTo>
                  <a:pt x="193300" y="474980"/>
                </a:lnTo>
                <a:lnTo>
                  <a:pt x="245314" y="436880"/>
                </a:lnTo>
                <a:lnTo>
                  <a:pt x="261361" y="408940"/>
                </a:lnTo>
                <a:lnTo>
                  <a:pt x="263658" y="378460"/>
                </a:lnTo>
                <a:lnTo>
                  <a:pt x="263156" y="364490"/>
                </a:lnTo>
                <a:lnTo>
                  <a:pt x="134325" y="364490"/>
                </a:lnTo>
                <a:lnTo>
                  <a:pt x="121575" y="363220"/>
                </a:lnTo>
                <a:lnTo>
                  <a:pt x="119578" y="360680"/>
                </a:lnTo>
                <a:lnTo>
                  <a:pt x="90533" y="360680"/>
                </a:lnTo>
                <a:lnTo>
                  <a:pt x="81084" y="358140"/>
                </a:lnTo>
                <a:lnTo>
                  <a:pt x="75979" y="353060"/>
                </a:lnTo>
                <a:lnTo>
                  <a:pt x="71254" y="346710"/>
                </a:lnTo>
                <a:lnTo>
                  <a:pt x="64676" y="334010"/>
                </a:lnTo>
                <a:lnTo>
                  <a:pt x="59443" y="323850"/>
                </a:lnTo>
                <a:lnTo>
                  <a:pt x="59824" y="322580"/>
                </a:lnTo>
                <a:lnTo>
                  <a:pt x="262080" y="322580"/>
                </a:lnTo>
                <a:lnTo>
                  <a:pt x="261877" y="309880"/>
                </a:lnTo>
                <a:lnTo>
                  <a:pt x="262964" y="302260"/>
                </a:lnTo>
                <a:lnTo>
                  <a:pt x="76077" y="302260"/>
                </a:lnTo>
                <a:lnTo>
                  <a:pt x="62420" y="299720"/>
                </a:lnTo>
                <a:lnTo>
                  <a:pt x="56040" y="294640"/>
                </a:lnTo>
                <a:lnTo>
                  <a:pt x="55465" y="289560"/>
                </a:lnTo>
                <a:lnTo>
                  <a:pt x="55101" y="284480"/>
                </a:lnTo>
                <a:lnTo>
                  <a:pt x="38539" y="284480"/>
                </a:lnTo>
                <a:lnTo>
                  <a:pt x="30735" y="271780"/>
                </a:lnTo>
                <a:lnTo>
                  <a:pt x="23301" y="260350"/>
                </a:lnTo>
                <a:lnTo>
                  <a:pt x="16317" y="251460"/>
                </a:lnTo>
                <a:lnTo>
                  <a:pt x="9863" y="246380"/>
                </a:lnTo>
                <a:lnTo>
                  <a:pt x="1849" y="242570"/>
                </a:lnTo>
                <a:close/>
              </a:path>
              <a:path w="276225" h="515620">
                <a:moveTo>
                  <a:pt x="181071" y="326390"/>
                </a:moveTo>
                <a:lnTo>
                  <a:pt x="133216" y="326390"/>
                </a:lnTo>
                <a:lnTo>
                  <a:pt x="148911" y="327660"/>
                </a:lnTo>
                <a:lnTo>
                  <a:pt x="159342" y="327660"/>
                </a:lnTo>
                <a:lnTo>
                  <a:pt x="161771" y="332740"/>
                </a:lnTo>
                <a:lnTo>
                  <a:pt x="162126" y="345440"/>
                </a:lnTo>
                <a:lnTo>
                  <a:pt x="160524" y="356870"/>
                </a:lnTo>
                <a:lnTo>
                  <a:pt x="157081" y="363220"/>
                </a:lnTo>
                <a:lnTo>
                  <a:pt x="134325" y="364490"/>
                </a:lnTo>
                <a:lnTo>
                  <a:pt x="263156" y="364490"/>
                </a:lnTo>
                <a:lnTo>
                  <a:pt x="263019" y="360680"/>
                </a:lnTo>
                <a:lnTo>
                  <a:pt x="178328" y="360680"/>
                </a:lnTo>
                <a:lnTo>
                  <a:pt x="176371" y="355600"/>
                </a:lnTo>
                <a:lnTo>
                  <a:pt x="176023" y="344170"/>
                </a:lnTo>
                <a:lnTo>
                  <a:pt x="177514" y="332740"/>
                </a:lnTo>
                <a:lnTo>
                  <a:pt x="181071" y="326390"/>
                </a:lnTo>
                <a:close/>
              </a:path>
              <a:path w="276225" h="515620">
                <a:moveTo>
                  <a:pt x="209464" y="322580"/>
                </a:moveTo>
                <a:lnTo>
                  <a:pt x="61133" y="322580"/>
                </a:lnTo>
                <a:lnTo>
                  <a:pt x="80760" y="325120"/>
                </a:lnTo>
                <a:lnTo>
                  <a:pt x="91625" y="327660"/>
                </a:lnTo>
                <a:lnTo>
                  <a:pt x="96794" y="335280"/>
                </a:lnTo>
                <a:lnTo>
                  <a:pt x="99334" y="355600"/>
                </a:lnTo>
                <a:lnTo>
                  <a:pt x="99664" y="359410"/>
                </a:lnTo>
                <a:lnTo>
                  <a:pt x="90533" y="360680"/>
                </a:lnTo>
                <a:lnTo>
                  <a:pt x="119578" y="360680"/>
                </a:lnTo>
                <a:lnTo>
                  <a:pt x="115583" y="355600"/>
                </a:lnTo>
                <a:lnTo>
                  <a:pt x="113101" y="332740"/>
                </a:lnTo>
                <a:lnTo>
                  <a:pt x="119024" y="327660"/>
                </a:lnTo>
                <a:lnTo>
                  <a:pt x="133216" y="326390"/>
                </a:lnTo>
                <a:lnTo>
                  <a:pt x="181071" y="326390"/>
                </a:lnTo>
                <a:lnTo>
                  <a:pt x="187973" y="325120"/>
                </a:lnTo>
                <a:lnTo>
                  <a:pt x="209464" y="322580"/>
                </a:lnTo>
                <a:close/>
              </a:path>
              <a:path w="276225" h="515620">
                <a:moveTo>
                  <a:pt x="262080" y="322580"/>
                </a:moveTo>
                <a:lnTo>
                  <a:pt x="209464" y="322580"/>
                </a:lnTo>
                <a:lnTo>
                  <a:pt x="216009" y="325120"/>
                </a:lnTo>
                <a:lnTo>
                  <a:pt x="205024" y="346710"/>
                </a:lnTo>
                <a:lnTo>
                  <a:pt x="200528" y="353060"/>
                </a:lnTo>
                <a:lnTo>
                  <a:pt x="195689" y="358140"/>
                </a:lnTo>
                <a:lnTo>
                  <a:pt x="191104" y="358140"/>
                </a:lnTo>
                <a:lnTo>
                  <a:pt x="185415" y="359410"/>
                </a:lnTo>
                <a:lnTo>
                  <a:pt x="178328" y="360680"/>
                </a:lnTo>
                <a:lnTo>
                  <a:pt x="263019" y="360680"/>
                </a:lnTo>
                <a:lnTo>
                  <a:pt x="262426" y="344170"/>
                </a:lnTo>
                <a:lnTo>
                  <a:pt x="262080" y="322580"/>
                </a:lnTo>
                <a:close/>
              </a:path>
              <a:path w="276225" h="515620">
                <a:moveTo>
                  <a:pt x="112582" y="267970"/>
                </a:moveTo>
                <a:lnTo>
                  <a:pt x="89134" y="267970"/>
                </a:lnTo>
                <a:lnTo>
                  <a:pt x="94052" y="275590"/>
                </a:lnTo>
                <a:lnTo>
                  <a:pt x="95638" y="295910"/>
                </a:lnTo>
                <a:lnTo>
                  <a:pt x="89615" y="300990"/>
                </a:lnTo>
                <a:lnTo>
                  <a:pt x="76077" y="302260"/>
                </a:lnTo>
                <a:lnTo>
                  <a:pt x="137621" y="302260"/>
                </a:lnTo>
                <a:lnTo>
                  <a:pt x="119720" y="300990"/>
                </a:lnTo>
                <a:lnTo>
                  <a:pt x="111488" y="295910"/>
                </a:lnTo>
                <a:lnTo>
                  <a:pt x="111015" y="289560"/>
                </a:lnTo>
                <a:lnTo>
                  <a:pt x="110577" y="280670"/>
                </a:lnTo>
                <a:lnTo>
                  <a:pt x="110692" y="276860"/>
                </a:lnTo>
                <a:lnTo>
                  <a:pt x="111136" y="270510"/>
                </a:lnTo>
                <a:lnTo>
                  <a:pt x="112582" y="267970"/>
                </a:lnTo>
                <a:close/>
              </a:path>
              <a:path w="276225" h="515620">
                <a:moveTo>
                  <a:pt x="233727" y="262890"/>
                </a:moveTo>
                <a:lnTo>
                  <a:pt x="143081" y="262890"/>
                </a:lnTo>
                <a:lnTo>
                  <a:pt x="158070" y="264160"/>
                </a:lnTo>
                <a:lnTo>
                  <a:pt x="163465" y="273050"/>
                </a:lnTo>
                <a:lnTo>
                  <a:pt x="163736" y="295910"/>
                </a:lnTo>
                <a:lnTo>
                  <a:pt x="155519" y="300990"/>
                </a:lnTo>
                <a:lnTo>
                  <a:pt x="137621" y="302260"/>
                </a:lnTo>
                <a:lnTo>
                  <a:pt x="199004" y="302260"/>
                </a:lnTo>
                <a:lnTo>
                  <a:pt x="185464" y="300990"/>
                </a:lnTo>
                <a:lnTo>
                  <a:pt x="179446" y="295910"/>
                </a:lnTo>
                <a:lnTo>
                  <a:pt x="179390" y="280670"/>
                </a:lnTo>
                <a:lnTo>
                  <a:pt x="180444" y="271780"/>
                </a:lnTo>
                <a:lnTo>
                  <a:pt x="183345" y="267970"/>
                </a:lnTo>
                <a:lnTo>
                  <a:pt x="235379" y="267970"/>
                </a:lnTo>
                <a:lnTo>
                  <a:pt x="234808" y="265430"/>
                </a:lnTo>
                <a:lnTo>
                  <a:pt x="233727" y="262890"/>
                </a:lnTo>
                <a:close/>
              </a:path>
              <a:path w="276225" h="515620">
                <a:moveTo>
                  <a:pt x="235379" y="267970"/>
                </a:moveTo>
                <a:lnTo>
                  <a:pt x="201919" y="267970"/>
                </a:lnTo>
                <a:lnTo>
                  <a:pt x="213155" y="269240"/>
                </a:lnTo>
                <a:lnTo>
                  <a:pt x="218413" y="276860"/>
                </a:lnTo>
                <a:lnTo>
                  <a:pt x="219057" y="294640"/>
                </a:lnTo>
                <a:lnTo>
                  <a:pt x="212668" y="299720"/>
                </a:lnTo>
                <a:lnTo>
                  <a:pt x="199004" y="302260"/>
                </a:lnTo>
                <a:lnTo>
                  <a:pt x="262964" y="302260"/>
                </a:lnTo>
                <a:lnTo>
                  <a:pt x="265319" y="285750"/>
                </a:lnTo>
                <a:lnTo>
                  <a:pt x="237053" y="285750"/>
                </a:lnTo>
                <a:lnTo>
                  <a:pt x="236970" y="278130"/>
                </a:lnTo>
                <a:lnTo>
                  <a:pt x="236235" y="271780"/>
                </a:lnTo>
                <a:lnTo>
                  <a:pt x="235379" y="267970"/>
                </a:lnTo>
                <a:close/>
              </a:path>
              <a:path w="276225" h="515620">
                <a:moveTo>
                  <a:pt x="274238" y="242570"/>
                </a:moveTo>
                <a:lnTo>
                  <a:pt x="244999" y="271780"/>
                </a:lnTo>
                <a:lnTo>
                  <a:pt x="237053" y="285750"/>
                </a:lnTo>
                <a:lnTo>
                  <a:pt x="265319" y="285750"/>
                </a:lnTo>
                <a:lnTo>
                  <a:pt x="266225" y="279400"/>
                </a:lnTo>
                <a:lnTo>
                  <a:pt x="273006" y="257810"/>
                </a:lnTo>
                <a:lnTo>
                  <a:pt x="276088" y="246380"/>
                </a:lnTo>
                <a:lnTo>
                  <a:pt x="274238" y="242570"/>
                </a:lnTo>
                <a:close/>
              </a:path>
              <a:path w="276225" h="515620">
                <a:moveTo>
                  <a:pt x="156357" y="5079"/>
                </a:moveTo>
                <a:lnTo>
                  <a:pt x="154160" y="6350"/>
                </a:lnTo>
                <a:lnTo>
                  <a:pt x="107983" y="6350"/>
                </a:lnTo>
                <a:lnTo>
                  <a:pt x="104452" y="10160"/>
                </a:lnTo>
                <a:lnTo>
                  <a:pt x="71391" y="48260"/>
                </a:lnTo>
                <a:lnTo>
                  <a:pt x="55760" y="97790"/>
                </a:lnTo>
                <a:lnTo>
                  <a:pt x="54567" y="104140"/>
                </a:lnTo>
                <a:lnTo>
                  <a:pt x="55646" y="110490"/>
                </a:lnTo>
                <a:lnTo>
                  <a:pt x="56992" y="111760"/>
                </a:lnTo>
                <a:lnTo>
                  <a:pt x="51161" y="119380"/>
                </a:lnTo>
                <a:lnTo>
                  <a:pt x="46813" y="132080"/>
                </a:lnTo>
                <a:lnTo>
                  <a:pt x="45523" y="148590"/>
                </a:lnTo>
                <a:lnTo>
                  <a:pt x="48864" y="161290"/>
                </a:lnTo>
                <a:lnTo>
                  <a:pt x="44234" y="170180"/>
                </a:lnTo>
                <a:lnTo>
                  <a:pt x="41162" y="184150"/>
                </a:lnTo>
                <a:lnTo>
                  <a:pt x="40699" y="199390"/>
                </a:lnTo>
                <a:lnTo>
                  <a:pt x="43899" y="210820"/>
                </a:lnTo>
                <a:lnTo>
                  <a:pt x="40400" y="222250"/>
                </a:lnTo>
                <a:lnTo>
                  <a:pt x="38808" y="234950"/>
                </a:lnTo>
                <a:lnTo>
                  <a:pt x="38695" y="237490"/>
                </a:lnTo>
                <a:lnTo>
                  <a:pt x="39157" y="250190"/>
                </a:lnTo>
                <a:lnTo>
                  <a:pt x="42438" y="260350"/>
                </a:lnTo>
                <a:lnTo>
                  <a:pt x="39416" y="266700"/>
                </a:lnTo>
                <a:lnTo>
                  <a:pt x="38209" y="275590"/>
                </a:lnTo>
                <a:lnTo>
                  <a:pt x="38539" y="284480"/>
                </a:lnTo>
                <a:lnTo>
                  <a:pt x="55101" y="284480"/>
                </a:lnTo>
                <a:lnTo>
                  <a:pt x="54829" y="280670"/>
                </a:lnTo>
                <a:lnTo>
                  <a:pt x="55338" y="273050"/>
                </a:lnTo>
                <a:lnTo>
                  <a:pt x="58199" y="270510"/>
                </a:lnTo>
                <a:lnTo>
                  <a:pt x="78109" y="267970"/>
                </a:lnTo>
                <a:lnTo>
                  <a:pt x="112582" y="267970"/>
                </a:lnTo>
                <a:lnTo>
                  <a:pt x="114028" y="265430"/>
                </a:lnTo>
                <a:lnTo>
                  <a:pt x="143081" y="262890"/>
                </a:lnTo>
                <a:lnTo>
                  <a:pt x="233727" y="262890"/>
                </a:lnTo>
                <a:lnTo>
                  <a:pt x="232646" y="260350"/>
                </a:lnTo>
                <a:lnTo>
                  <a:pt x="236679" y="248920"/>
                </a:lnTo>
                <a:lnTo>
                  <a:pt x="236834" y="246380"/>
                </a:lnTo>
                <a:lnTo>
                  <a:pt x="61151" y="246380"/>
                </a:lnTo>
                <a:lnTo>
                  <a:pt x="54960" y="242570"/>
                </a:lnTo>
                <a:lnTo>
                  <a:pt x="54725" y="237490"/>
                </a:lnTo>
                <a:lnTo>
                  <a:pt x="54602" y="228600"/>
                </a:lnTo>
                <a:lnTo>
                  <a:pt x="55635" y="220980"/>
                </a:lnTo>
                <a:lnTo>
                  <a:pt x="58872" y="217170"/>
                </a:lnTo>
                <a:lnTo>
                  <a:pt x="79473" y="209550"/>
                </a:lnTo>
                <a:lnTo>
                  <a:pt x="90285" y="208280"/>
                </a:lnTo>
                <a:lnTo>
                  <a:pt x="112110" y="208280"/>
                </a:lnTo>
                <a:lnTo>
                  <a:pt x="114549" y="204470"/>
                </a:lnTo>
                <a:lnTo>
                  <a:pt x="125765" y="201930"/>
                </a:lnTo>
                <a:lnTo>
                  <a:pt x="233571" y="201930"/>
                </a:lnTo>
                <a:lnTo>
                  <a:pt x="234249" y="199390"/>
                </a:lnTo>
                <a:lnTo>
                  <a:pt x="234043" y="194310"/>
                </a:lnTo>
                <a:lnTo>
                  <a:pt x="211272" y="194310"/>
                </a:lnTo>
                <a:lnTo>
                  <a:pt x="205592" y="191770"/>
                </a:lnTo>
                <a:lnTo>
                  <a:pt x="63358" y="191770"/>
                </a:lnTo>
                <a:lnTo>
                  <a:pt x="57386" y="190500"/>
                </a:lnTo>
                <a:lnTo>
                  <a:pt x="82480" y="152400"/>
                </a:lnTo>
                <a:lnTo>
                  <a:pt x="93098" y="148590"/>
                </a:lnTo>
                <a:lnTo>
                  <a:pt x="113779" y="148590"/>
                </a:lnTo>
                <a:lnTo>
                  <a:pt x="117254" y="142240"/>
                </a:lnTo>
                <a:lnTo>
                  <a:pt x="127543" y="139700"/>
                </a:lnTo>
                <a:lnTo>
                  <a:pt x="207260" y="139700"/>
                </a:lnTo>
                <a:lnTo>
                  <a:pt x="204900" y="138430"/>
                </a:lnTo>
                <a:lnTo>
                  <a:pt x="62987" y="138430"/>
                </a:lnTo>
                <a:lnTo>
                  <a:pt x="64392" y="123190"/>
                </a:lnTo>
                <a:lnTo>
                  <a:pt x="66178" y="115570"/>
                </a:lnTo>
                <a:lnTo>
                  <a:pt x="69692" y="110490"/>
                </a:lnTo>
                <a:lnTo>
                  <a:pt x="87690" y="96520"/>
                </a:lnTo>
                <a:lnTo>
                  <a:pt x="97994" y="88900"/>
                </a:lnTo>
                <a:lnTo>
                  <a:pt x="117852" y="88900"/>
                </a:lnTo>
                <a:lnTo>
                  <a:pt x="118499" y="85090"/>
                </a:lnTo>
                <a:lnTo>
                  <a:pt x="119337" y="83820"/>
                </a:lnTo>
                <a:lnTo>
                  <a:pt x="76309" y="83820"/>
                </a:lnTo>
                <a:lnTo>
                  <a:pt x="71029" y="82550"/>
                </a:lnTo>
                <a:lnTo>
                  <a:pt x="88388" y="45720"/>
                </a:lnTo>
                <a:lnTo>
                  <a:pt x="100668" y="34290"/>
                </a:lnTo>
                <a:lnTo>
                  <a:pt x="106458" y="29210"/>
                </a:lnTo>
                <a:lnTo>
                  <a:pt x="123673" y="29210"/>
                </a:lnTo>
                <a:lnTo>
                  <a:pt x="124023" y="27940"/>
                </a:lnTo>
                <a:lnTo>
                  <a:pt x="128200" y="20320"/>
                </a:lnTo>
                <a:lnTo>
                  <a:pt x="136342" y="16510"/>
                </a:lnTo>
                <a:lnTo>
                  <a:pt x="176569" y="16510"/>
                </a:lnTo>
                <a:lnTo>
                  <a:pt x="172575" y="12700"/>
                </a:lnTo>
                <a:lnTo>
                  <a:pt x="169044" y="8890"/>
                </a:lnTo>
                <a:lnTo>
                  <a:pt x="160586" y="6350"/>
                </a:lnTo>
                <a:lnTo>
                  <a:pt x="120937" y="6350"/>
                </a:lnTo>
                <a:lnTo>
                  <a:pt x="118727" y="5079"/>
                </a:lnTo>
                <a:lnTo>
                  <a:pt x="156357" y="5079"/>
                </a:lnTo>
                <a:close/>
              </a:path>
              <a:path w="276225" h="515620">
                <a:moveTo>
                  <a:pt x="112110" y="208280"/>
                </a:moveTo>
                <a:lnTo>
                  <a:pt x="90285" y="208280"/>
                </a:lnTo>
                <a:lnTo>
                  <a:pt x="94401" y="215900"/>
                </a:lnTo>
                <a:lnTo>
                  <a:pt x="94915" y="236220"/>
                </a:lnTo>
                <a:lnTo>
                  <a:pt x="88616" y="242570"/>
                </a:lnTo>
                <a:lnTo>
                  <a:pt x="74866" y="246380"/>
                </a:lnTo>
                <a:lnTo>
                  <a:pt x="200220" y="246380"/>
                </a:lnTo>
                <a:lnTo>
                  <a:pt x="186470" y="242570"/>
                </a:lnTo>
                <a:lnTo>
                  <a:pt x="185212" y="241300"/>
                </a:lnTo>
                <a:lnTo>
                  <a:pt x="155247" y="241300"/>
                </a:lnTo>
                <a:lnTo>
                  <a:pt x="139737" y="240030"/>
                </a:lnTo>
                <a:lnTo>
                  <a:pt x="113990" y="238760"/>
                </a:lnTo>
                <a:lnTo>
                  <a:pt x="111184" y="233680"/>
                </a:lnTo>
                <a:lnTo>
                  <a:pt x="110231" y="222250"/>
                </a:lnTo>
                <a:lnTo>
                  <a:pt x="111297" y="209550"/>
                </a:lnTo>
                <a:lnTo>
                  <a:pt x="112110" y="208280"/>
                </a:lnTo>
                <a:close/>
              </a:path>
              <a:path w="276225" h="515620">
                <a:moveTo>
                  <a:pt x="231876" y="208280"/>
                </a:moveTo>
                <a:lnTo>
                  <a:pt x="182722" y="208280"/>
                </a:lnTo>
                <a:lnTo>
                  <a:pt x="200961" y="212090"/>
                </a:lnTo>
                <a:lnTo>
                  <a:pt x="212310" y="215900"/>
                </a:lnTo>
                <a:lnTo>
                  <a:pt x="218216" y="224790"/>
                </a:lnTo>
                <a:lnTo>
                  <a:pt x="220124" y="242570"/>
                </a:lnTo>
                <a:lnTo>
                  <a:pt x="213937" y="246380"/>
                </a:lnTo>
                <a:lnTo>
                  <a:pt x="236834" y="246380"/>
                </a:lnTo>
                <a:lnTo>
                  <a:pt x="237528" y="234950"/>
                </a:lnTo>
                <a:lnTo>
                  <a:pt x="235573" y="220980"/>
                </a:lnTo>
                <a:lnTo>
                  <a:pt x="231198" y="210820"/>
                </a:lnTo>
                <a:lnTo>
                  <a:pt x="231876" y="208280"/>
                </a:lnTo>
                <a:close/>
              </a:path>
              <a:path w="276225" h="515620">
                <a:moveTo>
                  <a:pt x="233571" y="201930"/>
                </a:moveTo>
                <a:lnTo>
                  <a:pt x="142282" y="201930"/>
                </a:lnTo>
                <a:lnTo>
                  <a:pt x="157290" y="203200"/>
                </a:lnTo>
                <a:lnTo>
                  <a:pt x="163977" y="209550"/>
                </a:lnTo>
                <a:lnTo>
                  <a:pt x="162626" y="233680"/>
                </a:lnTo>
                <a:lnTo>
                  <a:pt x="155247" y="241300"/>
                </a:lnTo>
                <a:lnTo>
                  <a:pt x="185212" y="241300"/>
                </a:lnTo>
                <a:lnTo>
                  <a:pt x="180182" y="236220"/>
                </a:lnTo>
                <a:lnTo>
                  <a:pt x="179859" y="229870"/>
                </a:lnTo>
                <a:lnTo>
                  <a:pt x="179562" y="220980"/>
                </a:lnTo>
                <a:lnTo>
                  <a:pt x="180209" y="212090"/>
                </a:lnTo>
                <a:lnTo>
                  <a:pt x="182722" y="208280"/>
                </a:lnTo>
                <a:lnTo>
                  <a:pt x="231876" y="208280"/>
                </a:lnTo>
                <a:lnTo>
                  <a:pt x="233571" y="201930"/>
                </a:lnTo>
                <a:close/>
              </a:path>
              <a:path w="276225" h="515620">
                <a:moveTo>
                  <a:pt x="229105" y="148590"/>
                </a:moveTo>
                <a:lnTo>
                  <a:pt x="179522" y="148590"/>
                </a:lnTo>
                <a:lnTo>
                  <a:pt x="188340" y="151130"/>
                </a:lnTo>
                <a:lnTo>
                  <a:pt x="200166" y="156210"/>
                </a:lnTo>
                <a:lnTo>
                  <a:pt x="210744" y="162560"/>
                </a:lnTo>
                <a:lnTo>
                  <a:pt x="215819" y="170180"/>
                </a:lnTo>
                <a:lnTo>
                  <a:pt x="216363" y="190500"/>
                </a:lnTo>
                <a:lnTo>
                  <a:pt x="211272" y="194310"/>
                </a:lnTo>
                <a:lnTo>
                  <a:pt x="234043" y="194310"/>
                </a:lnTo>
                <a:lnTo>
                  <a:pt x="233681" y="185420"/>
                </a:lnTo>
                <a:lnTo>
                  <a:pt x="230627" y="171450"/>
                </a:lnTo>
                <a:lnTo>
                  <a:pt x="226220" y="161290"/>
                </a:lnTo>
                <a:lnTo>
                  <a:pt x="229199" y="149860"/>
                </a:lnTo>
                <a:lnTo>
                  <a:pt x="229105" y="148590"/>
                </a:lnTo>
                <a:close/>
              </a:path>
              <a:path w="276225" h="515620">
                <a:moveTo>
                  <a:pt x="113779" y="148590"/>
                </a:moveTo>
                <a:lnTo>
                  <a:pt x="93098" y="148590"/>
                </a:lnTo>
                <a:lnTo>
                  <a:pt x="97087" y="154940"/>
                </a:lnTo>
                <a:lnTo>
                  <a:pt x="96832" y="176530"/>
                </a:lnTo>
                <a:lnTo>
                  <a:pt x="90396" y="184150"/>
                </a:lnTo>
                <a:lnTo>
                  <a:pt x="76800" y="189230"/>
                </a:lnTo>
                <a:lnTo>
                  <a:pt x="63358" y="191770"/>
                </a:lnTo>
                <a:lnTo>
                  <a:pt x="205592" y="191770"/>
                </a:lnTo>
                <a:lnTo>
                  <a:pt x="199913" y="189230"/>
                </a:lnTo>
                <a:lnTo>
                  <a:pt x="181656" y="182880"/>
                </a:lnTo>
                <a:lnTo>
                  <a:pt x="178806" y="177800"/>
                </a:lnTo>
                <a:lnTo>
                  <a:pt x="115463" y="177800"/>
                </a:lnTo>
                <a:lnTo>
                  <a:pt x="113073" y="172720"/>
                </a:lnTo>
                <a:lnTo>
                  <a:pt x="112448" y="160020"/>
                </a:lnTo>
                <a:lnTo>
                  <a:pt x="113779" y="148590"/>
                </a:lnTo>
                <a:close/>
              </a:path>
              <a:path w="276225" h="515620">
                <a:moveTo>
                  <a:pt x="139600" y="176530"/>
                </a:moveTo>
                <a:lnTo>
                  <a:pt x="115463" y="177800"/>
                </a:lnTo>
                <a:lnTo>
                  <a:pt x="154243" y="177800"/>
                </a:lnTo>
                <a:lnTo>
                  <a:pt x="139600" y="176530"/>
                </a:lnTo>
                <a:close/>
              </a:path>
              <a:path w="276225" h="515620">
                <a:moveTo>
                  <a:pt x="207260" y="139700"/>
                </a:moveTo>
                <a:lnTo>
                  <a:pt x="142122" y="139700"/>
                </a:lnTo>
                <a:lnTo>
                  <a:pt x="155303" y="140970"/>
                </a:lnTo>
                <a:lnTo>
                  <a:pt x="161399" y="148590"/>
                </a:lnTo>
                <a:lnTo>
                  <a:pt x="160980" y="171450"/>
                </a:lnTo>
                <a:lnTo>
                  <a:pt x="154243" y="177800"/>
                </a:lnTo>
                <a:lnTo>
                  <a:pt x="178806" y="177800"/>
                </a:lnTo>
                <a:lnTo>
                  <a:pt x="178093" y="176530"/>
                </a:lnTo>
                <a:lnTo>
                  <a:pt x="177064" y="163830"/>
                </a:lnTo>
                <a:lnTo>
                  <a:pt x="177798" y="153670"/>
                </a:lnTo>
                <a:lnTo>
                  <a:pt x="179522" y="148590"/>
                </a:lnTo>
                <a:lnTo>
                  <a:pt x="229105" y="148590"/>
                </a:lnTo>
                <a:lnTo>
                  <a:pt x="228544" y="140970"/>
                </a:lnTo>
                <a:lnTo>
                  <a:pt x="209621" y="140970"/>
                </a:lnTo>
                <a:lnTo>
                  <a:pt x="207260" y="139700"/>
                </a:lnTo>
                <a:close/>
              </a:path>
              <a:path w="276225" h="515620">
                <a:moveTo>
                  <a:pt x="217858" y="91440"/>
                </a:moveTo>
                <a:lnTo>
                  <a:pt x="175799" y="91440"/>
                </a:lnTo>
                <a:lnTo>
                  <a:pt x="186361" y="96520"/>
                </a:lnTo>
                <a:lnTo>
                  <a:pt x="197990" y="105410"/>
                </a:lnTo>
                <a:lnTo>
                  <a:pt x="205392" y="110490"/>
                </a:lnTo>
                <a:lnTo>
                  <a:pt x="208769" y="118110"/>
                </a:lnTo>
                <a:lnTo>
                  <a:pt x="210407" y="128270"/>
                </a:lnTo>
                <a:lnTo>
                  <a:pt x="210594" y="137160"/>
                </a:lnTo>
                <a:lnTo>
                  <a:pt x="209621" y="140970"/>
                </a:lnTo>
                <a:lnTo>
                  <a:pt x="228544" y="140970"/>
                </a:lnTo>
                <a:lnTo>
                  <a:pt x="227982" y="133350"/>
                </a:lnTo>
                <a:lnTo>
                  <a:pt x="223855" y="119380"/>
                </a:lnTo>
                <a:lnTo>
                  <a:pt x="218105" y="111760"/>
                </a:lnTo>
                <a:lnTo>
                  <a:pt x="219451" y="110490"/>
                </a:lnTo>
                <a:lnTo>
                  <a:pt x="220860" y="104140"/>
                </a:lnTo>
                <a:lnTo>
                  <a:pt x="217858" y="91440"/>
                </a:lnTo>
                <a:close/>
              </a:path>
              <a:path w="276225" h="515620">
                <a:moveTo>
                  <a:pt x="117852" y="88900"/>
                </a:moveTo>
                <a:lnTo>
                  <a:pt x="97994" y="88900"/>
                </a:lnTo>
                <a:lnTo>
                  <a:pt x="102021" y="95250"/>
                </a:lnTo>
                <a:lnTo>
                  <a:pt x="101188" y="116840"/>
                </a:lnTo>
                <a:lnTo>
                  <a:pt x="94800" y="124460"/>
                </a:lnTo>
                <a:lnTo>
                  <a:pt x="81587" y="132080"/>
                </a:lnTo>
                <a:lnTo>
                  <a:pt x="68625" y="138430"/>
                </a:lnTo>
                <a:lnTo>
                  <a:pt x="204900" y="138430"/>
                </a:lnTo>
                <a:lnTo>
                  <a:pt x="190737" y="130810"/>
                </a:lnTo>
                <a:lnTo>
                  <a:pt x="180193" y="124460"/>
                </a:lnTo>
                <a:lnTo>
                  <a:pt x="174858" y="114300"/>
                </a:lnTo>
                <a:lnTo>
                  <a:pt x="130825" y="114300"/>
                </a:lnTo>
                <a:lnTo>
                  <a:pt x="120527" y="113030"/>
                </a:lnTo>
                <a:lnTo>
                  <a:pt x="116365" y="110490"/>
                </a:lnTo>
                <a:lnTo>
                  <a:pt x="116538" y="104140"/>
                </a:lnTo>
                <a:lnTo>
                  <a:pt x="116989" y="93979"/>
                </a:lnTo>
                <a:lnTo>
                  <a:pt x="117852" y="88900"/>
                </a:lnTo>
                <a:close/>
              </a:path>
              <a:path w="276225" h="515620">
                <a:moveTo>
                  <a:pt x="186467" y="76200"/>
                </a:moveTo>
                <a:lnTo>
                  <a:pt x="140464" y="76200"/>
                </a:lnTo>
                <a:lnTo>
                  <a:pt x="151080" y="80010"/>
                </a:lnTo>
                <a:lnTo>
                  <a:pt x="156248" y="88900"/>
                </a:lnTo>
                <a:lnTo>
                  <a:pt x="158516" y="106679"/>
                </a:lnTo>
                <a:lnTo>
                  <a:pt x="158859" y="110490"/>
                </a:lnTo>
                <a:lnTo>
                  <a:pt x="157272" y="113030"/>
                </a:lnTo>
                <a:lnTo>
                  <a:pt x="153944" y="113030"/>
                </a:lnTo>
                <a:lnTo>
                  <a:pt x="143288" y="114300"/>
                </a:lnTo>
                <a:lnTo>
                  <a:pt x="174858" y="114300"/>
                </a:lnTo>
                <a:lnTo>
                  <a:pt x="171597" y="92710"/>
                </a:lnTo>
                <a:lnTo>
                  <a:pt x="175799" y="91440"/>
                </a:lnTo>
                <a:lnTo>
                  <a:pt x="217858" y="91440"/>
                </a:lnTo>
                <a:lnTo>
                  <a:pt x="216357" y="85090"/>
                </a:lnTo>
                <a:lnTo>
                  <a:pt x="202193" y="85090"/>
                </a:lnTo>
                <a:lnTo>
                  <a:pt x="193708" y="82550"/>
                </a:lnTo>
                <a:lnTo>
                  <a:pt x="189147" y="78740"/>
                </a:lnTo>
                <a:lnTo>
                  <a:pt x="186467" y="76200"/>
                </a:lnTo>
                <a:close/>
              </a:path>
              <a:path w="276225" h="515620">
                <a:moveTo>
                  <a:pt x="191216" y="30479"/>
                </a:moveTo>
                <a:lnTo>
                  <a:pt x="168206" y="30479"/>
                </a:lnTo>
                <a:lnTo>
                  <a:pt x="172562" y="34290"/>
                </a:lnTo>
                <a:lnTo>
                  <a:pt x="191859" y="54610"/>
                </a:lnTo>
                <a:lnTo>
                  <a:pt x="201656" y="73660"/>
                </a:lnTo>
                <a:lnTo>
                  <a:pt x="202193" y="85090"/>
                </a:lnTo>
                <a:lnTo>
                  <a:pt x="216357" y="85090"/>
                </a:lnTo>
                <a:lnTo>
                  <a:pt x="212755" y="69850"/>
                </a:lnTo>
                <a:lnTo>
                  <a:pt x="204830" y="49529"/>
                </a:lnTo>
                <a:lnTo>
                  <a:pt x="192547" y="31750"/>
                </a:lnTo>
                <a:lnTo>
                  <a:pt x="191216" y="30479"/>
                </a:lnTo>
                <a:close/>
              </a:path>
              <a:path w="276225" h="515620">
                <a:moveTo>
                  <a:pt x="123673" y="29210"/>
                </a:moveTo>
                <a:lnTo>
                  <a:pt x="106458" y="29210"/>
                </a:lnTo>
                <a:lnTo>
                  <a:pt x="109193" y="31750"/>
                </a:lnTo>
                <a:lnTo>
                  <a:pt x="109408" y="40640"/>
                </a:lnTo>
                <a:lnTo>
                  <a:pt x="85076" y="78740"/>
                </a:lnTo>
                <a:lnTo>
                  <a:pt x="76309" y="83820"/>
                </a:lnTo>
                <a:lnTo>
                  <a:pt x="119337" y="83820"/>
                </a:lnTo>
                <a:lnTo>
                  <a:pt x="121851" y="80010"/>
                </a:lnTo>
                <a:lnTo>
                  <a:pt x="140464" y="76200"/>
                </a:lnTo>
                <a:lnTo>
                  <a:pt x="186467" y="76200"/>
                </a:lnTo>
                <a:lnTo>
                  <a:pt x="183788" y="73660"/>
                </a:lnTo>
                <a:lnTo>
                  <a:pt x="177711" y="68579"/>
                </a:lnTo>
                <a:lnTo>
                  <a:pt x="171000" y="63500"/>
                </a:lnTo>
                <a:lnTo>
                  <a:pt x="166631" y="60960"/>
                </a:lnTo>
                <a:lnTo>
                  <a:pt x="166562" y="59690"/>
                </a:lnTo>
                <a:lnTo>
                  <a:pt x="124264" y="59690"/>
                </a:lnTo>
                <a:lnTo>
                  <a:pt x="122423" y="48260"/>
                </a:lnTo>
                <a:lnTo>
                  <a:pt x="121572" y="36829"/>
                </a:lnTo>
                <a:lnTo>
                  <a:pt x="123673" y="29210"/>
                </a:lnTo>
                <a:close/>
              </a:path>
              <a:path w="276225" h="515620">
                <a:moveTo>
                  <a:pt x="176569" y="16510"/>
                </a:moveTo>
                <a:lnTo>
                  <a:pt x="136342" y="16510"/>
                </a:lnTo>
                <a:lnTo>
                  <a:pt x="145122" y="19050"/>
                </a:lnTo>
                <a:lnTo>
                  <a:pt x="151214" y="30479"/>
                </a:lnTo>
                <a:lnTo>
                  <a:pt x="152547" y="43179"/>
                </a:lnTo>
                <a:lnTo>
                  <a:pt x="152700" y="48260"/>
                </a:lnTo>
                <a:lnTo>
                  <a:pt x="152788" y="53340"/>
                </a:lnTo>
                <a:lnTo>
                  <a:pt x="152903" y="57150"/>
                </a:lnTo>
                <a:lnTo>
                  <a:pt x="136177" y="59690"/>
                </a:lnTo>
                <a:lnTo>
                  <a:pt x="166562" y="59690"/>
                </a:lnTo>
                <a:lnTo>
                  <a:pt x="166003" y="49529"/>
                </a:lnTo>
                <a:lnTo>
                  <a:pt x="166035" y="39370"/>
                </a:lnTo>
                <a:lnTo>
                  <a:pt x="165425" y="30479"/>
                </a:lnTo>
                <a:lnTo>
                  <a:pt x="191216" y="30479"/>
                </a:lnTo>
                <a:lnTo>
                  <a:pt x="176569" y="16510"/>
                </a:lnTo>
                <a:close/>
              </a:path>
              <a:path w="276225" h="515620">
                <a:moveTo>
                  <a:pt x="137539" y="0"/>
                </a:moveTo>
                <a:lnTo>
                  <a:pt x="129057" y="1270"/>
                </a:lnTo>
                <a:lnTo>
                  <a:pt x="120937" y="6350"/>
                </a:lnTo>
                <a:lnTo>
                  <a:pt x="154160" y="6350"/>
                </a:lnTo>
                <a:lnTo>
                  <a:pt x="146026" y="1270"/>
                </a:lnTo>
                <a:lnTo>
                  <a:pt x="137539" y="0"/>
                </a:lnTo>
                <a:close/>
              </a:path>
            </a:pathLst>
          </a:custGeom>
          <a:solidFill>
            <a:srgbClr val="916F49"/>
          </a:solidFill>
        </p:spPr>
        <p:txBody>
          <a:bodyPr wrap="square" lIns="0" tIns="0" rIns="0" bIns="0" rtlCol="0"/>
          <a:lstStyle/>
          <a:p>
            <a:endParaRPr/>
          </a:p>
        </p:txBody>
      </p:sp>
      <p:sp>
        <p:nvSpPr>
          <p:cNvPr id="49" name="object 81">
            <a:extLst>
              <a:ext uri="{FF2B5EF4-FFF2-40B4-BE49-F238E27FC236}">
                <a16:creationId xmlns:a16="http://schemas.microsoft.com/office/drawing/2014/main" id="{024A6B62-62FF-AB4D-AA33-E9078E9FB946}"/>
              </a:ext>
            </a:extLst>
          </p:cNvPr>
          <p:cNvSpPr txBox="1"/>
          <p:nvPr/>
        </p:nvSpPr>
        <p:spPr>
          <a:xfrm>
            <a:off x="313846" y="5208065"/>
            <a:ext cx="1072265" cy="450873"/>
          </a:xfrm>
          <a:prstGeom prst="rect">
            <a:avLst/>
          </a:prstGeom>
          <a:solidFill>
            <a:srgbClr val="E17920"/>
          </a:solidFill>
        </p:spPr>
        <p:txBody>
          <a:bodyPr vert="horz" wrap="square" lIns="0" tIns="78740" rIns="0" bIns="0" rtlCol="0">
            <a:spAutoFit/>
          </a:bodyPr>
          <a:lstStyle/>
          <a:p>
            <a:pPr marL="128270" marR="119380" algn="ctr">
              <a:lnSpc>
                <a:spcPct val="100000"/>
              </a:lnSpc>
              <a:spcBef>
                <a:spcPts val="620"/>
              </a:spcBef>
            </a:pPr>
            <a:endParaRPr sz="900" b="1" dirty="0">
              <a:latin typeface="Helvetica" pitchFamily="2" charset="0"/>
              <a:cs typeface="DIN Alternate"/>
            </a:endParaRPr>
          </a:p>
        </p:txBody>
      </p:sp>
      <p:sp>
        <p:nvSpPr>
          <p:cNvPr id="50" name="object 82">
            <a:hlinkClick r:id="" action="ppaction://noaction"/>
            <a:extLst>
              <a:ext uri="{FF2B5EF4-FFF2-40B4-BE49-F238E27FC236}">
                <a16:creationId xmlns:a16="http://schemas.microsoft.com/office/drawing/2014/main" id="{2A4F32AB-FE55-BD4D-A75D-1ECFC90A4E2A}"/>
              </a:ext>
            </a:extLst>
          </p:cNvPr>
          <p:cNvSpPr txBox="1"/>
          <p:nvPr/>
        </p:nvSpPr>
        <p:spPr>
          <a:xfrm>
            <a:off x="313845" y="4973139"/>
            <a:ext cx="1079499" cy="248189"/>
          </a:xfrm>
          <a:prstGeom prst="rect">
            <a:avLst/>
          </a:prstGeom>
          <a:solidFill>
            <a:srgbClr val="D99E36"/>
          </a:solidFill>
        </p:spPr>
        <p:txBody>
          <a:bodyPr vert="horz" wrap="square" lIns="0" tIns="35560" rIns="0" bIns="0" rtlCol="0">
            <a:spAutoFit/>
          </a:bodyPr>
          <a:lstStyle/>
          <a:p>
            <a:pPr marL="115570" algn="ctr">
              <a:lnSpc>
                <a:spcPct val="100000"/>
              </a:lnSpc>
              <a:spcBef>
                <a:spcPts val="280"/>
              </a:spcBef>
            </a:pPr>
            <a:endParaRPr sz="900" b="1" dirty="0">
              <a:latin typeface="Helvetica" pitchFamily="2" charset="0"/>
              <a:cs typeface="DIN Alternate"/>
            </a:endParaRPr>
          </a:p>
        </p:txBody>
      </p:sp>
      <p:sp>
        <p:nvSpPr>
          <p:cNvPr id="53" name="TextBox 52">
            <a:hlinkClick r:id="" action="ppaction://noaction"/>
            <a:extLst>
              <a:ext uri="{FF2B5EF4-FFF2-40B4-BE49-F238E27FC236}">
                <a16:creationId xmlns:a16="http://schemas.microsoft.com/office/drawing/2014/main" id="{394394FD-79FD-A244-87D8-6D24ABC6ECDC}"/>
              </a:ext>
            </a:extLst>
          </p:cNvPr>
          <p:cNvSpPr txBox="1"/>
          <p:nvPr/>
        </p:nvSpPr>
        <p:spPr>
          <a:xfrm>
            <a:off x="310872" y="5028047"/>
            <a:ext cx="1112479" cy="2308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OTHER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sp>
        <p:nvSpPr>
          <p:cNvPr id="54" name="TextBox 53">
            <a:hlinkClick r:id="" action="ppaction://noaction"/>
            <a:extLst>
              <a:ext uri="{FF2B5EF4-FFF2-40B4-BE49-F238E27FC236}">
                <a16:creationId xmlns:a16="http://schemas.microsoft.com/office/drawing/2014/main" id="{25FAB19C-B0BE-1841-895F-45F53DB404C5}"/>
              </a:ext>
            </a:extLst>
          </p:cNvPr>
          <p:cNvSpPr txBox="1"/>
          <p:nvPr/>
        </p:nvSpPr>
        <p:spPr>
          <a:xfrm>
            <a:off x="306045" y="5280209"/>
            <a:ext cx="1087299" cy="3693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NET </a:t>
            </a:r>
            <a:r>
              <a:rPr lang="en-GB" sz="900" b="1" spc="5" dirty="0">
                <a:solidFill>
                  <a:srgbClr val="FFFFFF"/>
                </a:solidFill>
                <a:latin typeface="Helvetica" pitchFamily="2" charset="0"/>
                <a:cs typeface="DIN Alternate"/>
              </a:rPr>
              <a:t>OFF</a:t>
            </a:r>
            <a:r>
              <a:rPr lang="en-GB" sz="900" b="1" spc="-40" dirty="0">
                <a:solidFill>
                  <a:srgbClr val="FFFFFF"/>
                </a:solidFill>
                <a:latin typeface="Helvetica" pitchFamily="2" charset="0"/>
                <a:cs typeface="DIN Alternate"/>
              </a:rPr>
              <a:t> </a:t>
            </a:r>
            <a:r>
              <a:rPr lang="en-GB" sz="900" b="1" spc="-5" dirty="0">
                <a:solidFill>
                  <a:srgbClr val="FFFFFF"/>
                </a:solidFill>
                <a:latin typeface="Helvetica" pitchFamily="2" charset="0"/>
                <a:cs typeface="DIN Alternate"/>
              </a:rPr>
              <a:t>FARM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sp>
        <p:nvSpPr>
          <p:cNvPr id="55" name="TextBox 54">
            <a:extLst>
              <a:ext uri="{FF2B5EF4-FFF2-40B4-BE49-F238E27FC236}">
                <a16:creationId xmlns:a16="http://schemas.microsoft.com/office/drawing/2014/main" id="{AA02435D-9834-A94A-86E1-D2E5765FA697}"/>
              </a:ext>
            </a:extLst>
          </p:cNvPr>
          <p:cNvSpPr txBox="1"/>
          <p:nvPr/>
        </p:nvSpPr>
        <p:spPr>
          <a:xfrm>
            <a:off x="389632" y="6110104"/>
            <a:ext cx="913188" cy="369332"/>
          </a:xfrm>
          <a:prstGeom prst="rect">
            <a:avLst/>
          </a:prstGeom>
          <a:noFill/>
        </p:spPr>
        <p:txBody>
          <a:bodyPr wrap="square" rtlCol="0">
            <a:spAutoFit/>
          </a:bodyPr>
          <a:lstStyle/>
          <a:p>
            <a:pPr algn="ctr"/>
            <a:r>
              <a:rPr lang="en-GB" sz="900" b="1" dirty="0">
                <a:solidFill>
                  <a:srgbClr val="FFFFFF"/>
                </a:solidFill>
                <a:latin typeface="Helvetica" pitchFamily="2" charset="0"/>
                <a:cs typeface="DIN Alternate"/>
              </a:rPr>
              <a:t>NET</a:t>
            </a:r>
            <a:r>
              <a:rPr lang="en-GB" sz="900" b="1" spc="-65" dirty="0">
                <a:solidFill>
                  <a:srgbClr val="FFFFFF"/>
                </a:solidFill>
                <a:latin typeface="Helvetica" pitchFamily="2" charset="0"/>
                <a:cs typeface="DIN Alternate"/>
              </a:rPr>
              <a:t> </a:t>
            </a:r>
            <a:r>
              <a:rPr lang="en-GB" sz="900" b="1" spc="-5" dirty="0">
                <a:solidFill>
                  <a:srgbClr val="FFFFFF"/>
                </a:solidFill>
                <a:latin typeface="Helvetica" pitchFamily="2" charset="0"/>
                <a:cs typeface="DIN Alternate"/>
              </a:rPr>
              <a:t>FARM  </a:t>
            </a:r>
            <a:r>
              <a:rPr lang="en-GB" sz="900" b="1" spc="10" dirty="0">
                <a:solidFill>
                  <a:srgbClr val="FFFFFF"/>
                </a:solidFill>
                <a:latin typeface="Helvetica" pitchFamily="2" charset="0"/>
                <a:cs typeface="DIN Alternate"/>
              </a:rPr>
              <a:t>INCOME</a:t>
            </a:r>
            <a:endParaRPr lang="en-GB" sz="900" b="1" dirty="0">
              <a:latin typeface="Helvetica" pitchFamily="2" charset="0"/>
              <a:cs typeface="DIN Alternate"/>
            </a:endParaRPr>
          </a:p>
        </p:txBody>
      </p:sp>
      <p:pic>
        <p:nvPicPr>
          <p:cNvPr id="62" name="Picture 61">
            <a:extLst>
              <a:ext uri="{FF2B5EF4-FFF2-40B4-BE49-F238E27FC236}">
                <a16:creationId xmlns:a16="http://schemas.microsoft.com/office/drawing/2014/main" id="{CAF2BDD0-1721-BA47-B6DC-E5F15435D995}"/>
              </a:ext>
            </a:extLst>
          </p:cNvPr>
          <p:cNvPicPr>
            <a:picLocks noChangeAspect="1"/>
          </p:cNvPicPr>
          <p:nvPr/>
        </p:nvPicPr>
        <p:blipFill>
          <a:blip r:embed="rId4"/>
          <a:stretch>
            <a:fillRect/>
          </a:stretch>
        </p:blipFill>
        <p:spPr>
          <a:xfrm>
            <a:off x="3033548" y="2103574"/>
            <a:ext cx="838200" cy="431800"/>
          </a:xfrm>
          <a:prstGeom prst="rect">
            <a:avLst/>
          </a:prstGeom>
        </p:spPr>
      </p:pic>
      <p:pic>
        <p:nvPicPr>
          <p:cNvPr id="63" name="Picture 62">
            <a:extLst>
              <a:ext uri="{FF2B5EF4-FFF2-40B4-BE49-F238E27FC236}">
                <a16:creationId xmlns:a16="http://schemas.microsoft.com/office/drawing/2014/main" id="{099039D5-9B33-5C46-B516-47DA771F7437}"/>
              </a:ext>
            </a:extLst>
          </p:cNvPr>
          <p:cNvPicPr>
            <a:picLocks noChangeAspect="1"/>
          </p:cNvPicPr>
          <p:nvPr/>
        </p:nvPicPr>
        <p:blipFill>
          <a:blip r:embed="rId5"/>
          <a:stretch>
            <a:fillRect/>
          </a:stretch>
        </p:blipFill>
        <p:spPr>
          <a:xfrm>
            <a:off x="3155953" y="2975641"/>
            <a:ext cx="622300" cy="571500"/>
          </a:xfrm>
          <a:prstGeom prst="rect">
            <a:avLst/>
          </a:prstGeom>
        </p:spPr>
      </p:pic>
      <p:pic>
        <p:nvPicPr>
          <p:cNvPr id="64" name="Picture 63">
            <a:extLst>
              <a:ext uri="{FF2B5EF4-FFF2-40B4-BE49-F238E27FC236}">
                <a16:creationId xmlns:a16="http://schemas.microsoft.com/office/drawing/2014/main" id="{F025AFEB-4956-EF4E-871A-047790E8A994}"/>
              </a:ext>
            </a:extLst>
          </p:cNvPr>
          <p:cNvPicPr>
            <a:picLocks noChangeAspect="1"/>
          </p:cNvPicPr>
          <p:nvPr/>
        </p:nvPicPr>
        <p:blipFill>
          <a:blip r:embed="rId6"/>
          <a:stretch>
            <a:fillRect/>
          </a:stretch>
        </p:blipFill>
        <p:spPr>
          <a:xfrm>
            <a:off x="3183539" y="3960181"/>
            <a:ext cx="584200" cy="495300"/>
          </a:xfrm>
          <a:prstGeom prst="rect">
            <a:avLst/>
          </a:prstGeom>
        </p:spPr>
      </p:pic>
      <p:pic>
        <p:nvPicPr>
          <p:cNvPr id="65" name="Picture 64">
            <a:hlinkClick r:id="" action="ppaction://noaction"/>
            <a:extLst>
              <a:ext uri="{FF2B5EF4-FFF2-40B4-BE49-F238E27FC236}">
                <a16:creationId xmlns:a16="http://schemas.microsoft.com/office/drawing/2014/main" id="{4C9088F4-8348-8F48-AAC5-EAAC7C19A1D8}"/>
              </a:ext>
            </a:extLst>
          </p:cNvPr>
          <p:cNvPicPr>
            <a:picLocks noChangeAspect="1"/>
          </p:cNvPicPr>
          <p:nvPr/>
        </p:nvPicPr>
        <p:blipFill>
          <a:blip r:embed="rId7"/>
          <a:stretch>
            <a:fillRect/>
          </a:stretch>
        </p:blipFill>
        <p:spPr>
          <a:xfrm>
            <a:off x="3380389" y="4903765"/>
            <a:ext cx="190500" cy="520700"/>
          </a:xfrm>
          <a:prstGeom prst="rect">
            <a:avLst/>
          </a:prstGeom>
        </p:spPr>
      </p:pic>
      <p:pic>
        <p:nvPicPr>
          <p:cNvPr id="66" name="Picture 65">
            <a:hlinkClick r:id="" action="ppaction://noaction"/>
            <a:extLst>
              <a:ext uri="{FF2B5EF4-FFF2-40B4-BE49-F238E27FC236}">
                <a16:creationId xmlns:a16="http://schemas.microsoft.com/office/drawing/2014/main" id="{BFFB9D74-0779-D54D-9D02-8C6B6268C9F2}"/>
              </a:ext>
            </a:extLst>
          </p:cNvPr>
          <p:cNvPicPr>
            <a:picLocks noChangeAspect="1"/>
          </p:cNvPicPr>
          <p:nvPr/>
        </p:nvPicPr>
        <p:blipFill>
          <a:blip r:embed="rId8"/>
          <a:stretch>
            <a:fillRect/>
          </a:stretch>
        </p:blipFill>
        <p:spPr>
          <a:xfrm>
            <a:off x="3106018" y="5857784"/>
            <a:ext cx="685800" cy="520700"/>
          </a:xfrm>
          <a:prstGeom prst="rect">
            <a:avLst/>
          </a:prstGeom>
        </p:spPr>
      </p:pic>
      <p:sp>
        <p:nvSpPr>
          <p:cNvPr id="70" name="object 14">
            <a:extLst>
              <a:ext uri="{FF2B5EF4-FFF2-40B4-BE49-F238E27FC236}">
                <a16:creationId xmlns:a16="http://schemas.microsoft.com/office/drawing/2014/main" id="{604AC109-AA1F-874B-9912-FDB567FCFC0B}"/>
              </a:ext>
            </a:extLst>
          </p:cNvPr>
          <p:cNvSpPr txBox="1">
            <a:spLocks/>
          </p:cNvSpPr>
          <p:nvPr/>
        </p:nvSpPr>
        <p:spPr>
          <a:xfrm>
            <a:off x="212099" y="489758"/>
            <a:ext cx="11833866" cy="523870"/>
          </a:xfrm>
          <a:prstGeom prst="rect">
            <a:avLst/>
          </a:prstGeom>
        </p:spPr>
        <p:txBody>
          <a:bodyPr vert="horz" wrap="square" lIns="0" tIns="9543"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43" defTabSz="685800">
              <a:spcBef>
                <a:spcPts val="75"/>
              </a:spcBef>
              <a:defRPr/>
            </a:pPr>
            <a:r>
              <a:rPr lang="en-US" sz="3000" b="1" spc="-8" dirty="0">
                <a:solidFill>
                  <a:prstClr val="black"/>
                </a:solidFill>
              </a:rPr>
              <a:t>How do you know if your interventions are working?</a:t>
            </a:r>
          </a:p>
          <a:p>
            <a:pPr marL="9543" defTabSz="685800">
              <a:spcBef>
                <a:spcPts val="75"/>
              </a:spcBef>
              <a:defRPr/>
            </a:pPr>
            <a:r>
              <a:rPr lang="en-US" sz="2200" b="1" spc="-8" dirty="0">
                <a:solidFill>
                  <a:prstClr val="black"/>
                </a:solidFill>
              </a:rPr>
              <a:t>By mapping out activities and corresponding outputs, outcomes and impact, you can communicate the </a:t>
            </a:r>
            <a:r>
              <a:rPr lang="en-US" sz="2200" b="1" spc="-8" dirty="0" err="1">
                <a:solidFill>
                  <a:prstClr val="black"/>
                </a:solidFill>
              </a:rPr>
              <a:t>programme</a:t>
            </a:r>
            <a:r>
              <a:rPr lang="en-US" sz="2200" b="1" spc="-8" dirty="0">
                <a:solidFill>
                  <a:prstClr val="black"/>
                </a:solidFill>
              </a:rPr>
              <a:t> logic and better understand what indicators will help you understand if the </a:t>
            </a:r>
            <a:r>
              <a:rPr lang="en-US" sz="2200" b="1" spc="-8" dirty="0" err="1">
                <a:solidFill>
                  <a:prstClr val="black"/>
                </a:solidFill>
              </a:rPr>
              <a:t>programme</a:t>
            </a:r>
            <a:r>
              <a:rPr lang="en-US" sz="2200" b="1" spc="-8" dirty="0">
                <a:solidFill>
                  <a:prstClr val="black"/>
                </a:solidFill>
              </a:rPr>
              <a:t> is achieving stated objectives</a:t>
            </a:r>
            <a:endParaRPr lang="en-US" sz="2200" b="1" spc="-4" dirty="0">
              <a:solidFill>
                <a:prstClr val="black"/>
              </a:solidFill>
            </a:endParaRPr>
          </a:p>
        </p:txBody>
      </p:sp>
      <p:cxnSp>
        <p:nvCxnSpPr>
          <p:cNvPr id="76" name="Straight Connector 75">
            <a:extLst>
              <a:ext uri="{FF2B5EF4-FFF2-40B4-BE49-F238E27FC236}">
                <a16:creationId xmlns:a16="http://schemas.microsoft.com/office/drawing/2014/main" id="{B703F53F-7202-8940-BC02-9E14AFA8A7B2}"/>
              </a:ext>
            </a:extLst>
          </p:cNvPr>
          <p:cNvCxnSpPr>
            <a:cxnSpLocks/>
          </p:cNvCxnSpPr>
          <p:nvPr/>
        </p:nvCxnSpPr>
        <p:spPr>
          <a:xfrm flipH="1">
            <a:off x="3992717" y="1971894"/>
            <a:ext cx="2880" cy="47575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19B7301-E6D0-4F4D-9B9E-AE6DDA65E3DD}"/>
              </a:ext>
            </a:extLst>
          </p:cNvPr>
          <p:cNvSpPr txBox="1"/>
          <p:nvPr/>
        </p:nvSpPr>
        <p:spPr>
          <a:xfrm>
            <a:off x="4003231" y="1391197"/>
            <a:ext cx="1051335" cy="369332"/>
          </a:xfrm>
          <a:prstGeom prst="rect">
            <a:avLst/>
          </a:prstGeom>
          <a:noFill/>
        </p:spPr>
        <p:txBody>
          <a:bodyPr wrap="square" rtlCol="0">
            <a:spAutoFit/>
          </a:bodyPr>
          <a:lstStyle/>
          <a:p>
            <a:pPr algn="ctr"/>
            <a:r>
              <a:rPr lang="en-US" dirty="0"/>
              <a:t>Levers</a:t>
            </a:r>
          </a:p>
        </p:txBody>
      </p:sp>
      <p:sp>
        <p:nvSpPr>
          <p:cNvPr id="83" name="TextBox 82">
            <a:extLst>
              <a:ext uri="{FF2B5EF4-FFF2-40B4-BE49-F238E27FC236}">
                <a16:creationId xmlns:a16="http://schemas.microsoft.com/office/drawing/2014/main" id="{2BB9D238-32ED-024B-8318-52D2C1547053}"/>
              </a:ext>
            </a:extLst>
          </p:cNvPr>
          <p:cNvSpPr txBox="1"/>
          <p:nvPr/>
        </p:nvSpPr>
        <p:spPr>
          <a:xfrm>
            <a:off x="5124440" y="1391197"/>
            <a:ext cx="1526539" cy="369332"/>
          </a:xfrm>
          <a:prstGeom prst="rect">
            <a:avLst/>
          </a:prstGeom>
          <a:noFill/>
        </p:spPr>
        <p:txBody>
          <a:bodyPr wrap="square" rtlCol="0">
            <a:spAutoFit/>
          </a:bodyPr>
          <a:lstStyle/>
          <a:p>
            <a:pPr algn="ctr"/>
            <a:r>
              <a:rPr lang="en-US" dirty="0"/>
              <a:t>Activities</a:t>
            </a:r>
          </a:p>
        </p:txBody>
      </p:sp>
      <p:sp>
        <p:nvSpPr>
          <p:cNvPr id="108" name="TextBox 107">
            <a:extLst>
              <a:ext uri="{FF2B5EF4-FFF2-40B4-BE49-F238E27FC236}">
                <a16:creationId xmlns:a16="http://schemas.microsoft.com/office/drawing/2014/main" id="{5F747E47-5128-E54C-8EC9-F86E314713E0}"/>
              </a:ext>
            </a:extLst>
          </p:cNvPr>
          <p:cNvSpPr txBox="1"/>
          <p:nvPr/>
        </p:nvSpPr>
        <p:spPr>
          <a:xfrm>
            <a:off x="6862623" y="1392155"/>
            <a:ext cx="1717286" cy="369332"/>
          </a:xfrm>
          <a:prstGeom prst="rect">
            <a:avLst/>
          </a:prstGeom>
          <a:noFill/>
        </p:spPr>
        <p:txBody>
          <a:bodyPr wrap="square" rtlCol="0">
            <a:spAutoFit/>
          </a:bodyPr>
          <a:lstStyle/>
          <a:p>
            <a:pPr algn="ctr"/>
            <a:r>
              <a:rPr lang="en-US" dirty="0"/>
              <a:t>Outputs</a:t>
            </a:r>
          </a:p>
        </p:txBody>
      </p:sp>
      <p:sp>
        <p:nvSpPr>
          <p:cNvPr id="111" name="TextBox 110">
            <a:extLst>
              <a:ext uri="{FF2B5EF4-FFF2-40B4-BE49-F238E27FC236}">
                <a16:creationId xmlns:a16="http://schemas.microsoft.com/office/drawing/2014/main" id="{41AC1CB4-AB0D-8540-B78A-09EAA6696CC1}"/>
              </a:ext>
            </a:extLst>
          </p:cNvPr>
          <p:cNvSpPr txBox="1"/>
          <p:nvPr/>
        </p:nvSpPr>
        <p:spPr>
          <a:xfrm>
            <a:off x="8794224" y="1392155"/>
            <a:ext cx="2420179" cy="615553"/>
          </a:xfrm>
          <a:prstGeom prst="rect">
            <a:avLst/>
          </a:prstGeom>
          <a:noFill/>
        </p:spPr>
        <p:txBody>
          <a:bodyPr wrap="square" rtlCol="0">
            <a:spAutoFit/>
          </a:bodyPr>
          <a:lstStyle/>
          <a:p>
            <a:pPr algn="ctr"/>
            <a:r>
              <a:rPr lang="en-US" dirty="0"/>
              <a:t>Outcomes</a:t>
            </a:r>
          </a:p>
          <a:p>
            <a:pPr algn="ctr"/>
            <a:r>
              <a:rPr lang="en-US" sz="800" dirty="0"/>
              <a:t>(example outcome, for many activities/outputs there will be more than one) </a:t>
            </a:r>
          </a:p>
        </p:txBody>
      </p:sp>
      <p:sp>
        <p:nvSpPr>
          <p:cNvPr id="113" name="TextBox 112">
            <a:extLst>
              <a:ext uri="{FF2B5EF4-FFF2-40B4-BE49-F238E27FC236}">
                <a16:creationId xmlns:a16="http://schemas.microsoft.com/office/drawing/2014/main" id="{A46C07B1-2CDB-8D4D-8B2A-7F4358C1FE97}"/>
              </a:ext>
            </a:extLst>
          </p:cNvPr>
          <p:cNvSpPr txBox="1"/>
          <p:nvPr/>
        </p:nvSpPr>
        <p:spPr>
          <a:xfrm>
            <a:off x="11217283" y="1621796"/>
            <a:ext cx="828682" cy="369332"/>
          </a:xfrm>
          <a:prstGeom prst="rect">
            <a:avLst/>
          </a:prstGeom>
          <a:noFill/>
        </p:spPr>
        <p:txBody>
          <a:bodyPr wrap="square" rtlCol="0">
            <a:spAutoFit/>
          </a:bodyPr>
          <a:lstStyle/>
          <a:p>
            <a:pPr algn="ctr"/>
            <a:r>
              <a:rPr lang="en-US" dirty="0"/>
              <a:t>Impact</a:t>
            </a:r>
          </a:p>
        </p:txBody>
      </p:sp>
      <p:sp>
        <p:nvSpPr>
          <p:cNvPr id="3" name="TextBox 2">
            <a:extLst>
              <a:ext uri="{FF2B5EF4-FFF2-40B4-BE49-F238E27FC236}">
                <a16:creationId xmlns:a16="http://schemas.microsoft.com/office/drawing/2014/main" id="{939A0F00-CC31-544F-8C67-40997DAAA082}"/>
              </a:ext>
            </a:extLst>
          </p:cNvPr>
          <p:cNvSpPr txBox="1"/>
          <p:nvPr/>
        </p:nvSpPr>
        <p:spPr>
          <a:xfrm rot="5400000">
            <a:off x="9775459" y="4098791"/>
            <a:ext cx="3931674" cy="461665"/>
          </a:xfrm>
          <a:prstGeom prst="rect">
            <a:avLst/>
          </a:prstGeom>
          <a:noFill/>
        </p:spPr>
        <p:txBody>
          <a:bodyPr wrap="square" rtlCol="0">
            <a:spAutoFit/>
          </a:bodyPr>
          <a:lstStyle/>
          <a:p>
            <a:r>
              <a:rPr lang="en-US" sz="2400" dirty="0"/>
              <a:t>Farmers earn a living income</a:t>
            </a:r>
          </a:p>
        </p:txBody>
      </p:sp>
    </p:spTree>
    <p:extLst>
      <p:ext uri="{BB962C8B-B14F-4D97-AF65-F5344CB8AC3E}">
        <p14:creationId xmlns:p14="http://schemas.microsoft.com/office/powerpoint/2010/main" val="2835145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ED7B05E5-B069-E540-A315-5C00BD42CB47}"/>
              </a:ext>
            </a:extLst>
          </p:cNvPr>
          <p:cNvSpPr/>
          <p:nvPr/>
        </p:nvSpPr>
        <p:spPr>
          <a:xfrm>
            <a:off x="1721003" y="6416764"/>
            <a:ext cx="7842465" cy="121137"/>
          </a:xfrm>
          <a:prstGeom prst="rect">
            <a:avLst/>
          </a:prstGeom>
          <a:gradFill>
            <a:gsLst>
              <a:gs pos="6000">
                <a:srgbClr val="6B7B15">
                  <a:alpha val="30000"/>
                </a:srgbClr>
              </a:gs>
              <a:gs pos="34000">
                <a:srgbClr val="6B7B15">
                  <a:alpha val="50000"/>
                </a:srgbClr>
              </a:gs>
              <a:gs pos="68000">
                <a:srgbClr val="6B7B15">
                  <a:alpha val="70000"/>
                </a:srgbClr>
              </a:gs>
              <a:gs pos="100000">
                <a:srgbClr val="6B7B1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6A89C76-8DFD-214A-B11A-A68EC1646CCB}"/>
              </a:ext>
            </a:extLst>
          </p:cNvPr>
          <p:cNvSpPr/>
          <p:nvPr/>
        </p:nvSpPr>
        <p:spPr>
          <a:xfrm>
            <a:off x="1595424" y="6356194"/>
            <a:ext cx="248338" cy="242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8253A28-7390-724E-9719-9ECADC78928D}"/>
              </a:ext>
            </a:extLst>
          </p:cNvPr>
          <p:cNvSpPr/>
          <p:nvPr/>
        </p:nvSpPr>
        <p:spPr>
          <a:xfrm>
            <a:off x="4026928" y="6356194"/>
            <a:ext cx="248338" cy="242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CAC8AED-DE32-BC4F-926B-3E7A102AB5B5}"/>
              </a:ext>
            </a:extLst>
          </p:cNvPr>
          <p:cNvSpPr/>
          <p:nvPr/>
        </p:nvSpPr>
        <p:spPr>
          <a:xfrm>
            <a:off x="6658165" y="6365532"/>
            <a:ext cx="248338" cy="242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F563F12-D28D-5F4B-AE4E-83250A9CBAFB}"/>
              </a:ext>
            </a:extLst>
          </p:cNvPr>
          <p:cNvSpPr/>
          <p:nvPr/>
        </p:nvSpPr>
        <p:spPr>
          <a:xfrm>
            <a:off x="9439299" y="6356193"/>
            <a:ext cx="248338" cy="2422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D910E-E5E5-C84A-A723-0A46870C7E1F}"/>
              </a:ext>
            </a:extLst>
          </p:cNvPr>
          <p:cNvSpPr>
            <a:spLocks noGrp="1"/>
          </p:cNvSpPr>
          <p:nvPr>
            <p:ph type="title"/>
          </p:nvPr>
        </p:nvSpPr>
        <p:spPr>
          <a:xfrm>
            <a:off x="838200" y="174699"/>
            <a:ext cx="10515600" cy="1325563"/>
          </a:xfrm>
        </p:spPr>
        <p:txBody>
          <a:bodyPr/>
          <a:lstStyle/>
          <a:p>
            <a:r>
              <a:rPr lang="en-US" dirty="0"/>
              <a:t>Measurement &amp; Evaluation for Living Income</a:t>
            </a:r>
          </a:p>
        </p:txBody>
      </p:sp>
      <p:sp>
        <p:nvSpPr>
          <p:cNvPr id="10" name="Freeform 9">
            <a:extLst>
              <a:ext uri="{FF2B5EF4-FFF2-40B4-BE49-F238E27FC236}">
                <a16:creationId xmlns:a16="http://schemas.microsoft.com/office/drawing/2014/main" id="{1C699916-482B-1A47-BCA1-339C501B095B}"/>
              </a:ext>
            </a:extLst>
          </p:cNvPr>
          <p:cNvSpPr/>
          <p:nvPr/>
        </p:nvSpPr>
        <p:spPr>
          <a:xfrm>
            <a:off x="4569737" y="2156709"/>
            <a:ext cx="2961346" cy="1049466"/>
          </a:xfrm>
          <a:custGeom>
            <a:avLst/>
            <a:gdLst>
              <a:gd name="connsiteX0" fmla="*/ 0 w 2780192"/>
              <a:gd name="connsiteY0" fmla="*/ 0 h 916199"/>
              <a:gd name="connsiteX1" fmla="*/ 2780192 w 2780192"/>
              <a:gd name="connsiteY1" fmla="*/ 0 h 916199"/>
              <a:gd name="connsiteX2" fmla="*/ 2780192 w 2780192"/>
              <a:gd name="connsiteY2" fmla="*/ 916199 h 916199"/>
              <a:gd name="connsiteX3" fmla="*/ 0 w 2780192"/>
              <a:gd name="connsiteY3" fmla="*/ 916199 h 916199"/>
              <a:gd name="connsiteX4" fmla="*/ 0 w 2780192"/>
              <a:gd name="connsiteY4" fmla="*/ 0 h 916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192" h="916199">
                <a:moveTo>
                  <a:pt x="0" y="0"/>
                </a:moveTo>
                <a:lnTo>
                  <a:pt x="2780192" y="0"/>
                </a:lnTo>
                <a:lnTo>
                  <a:pt x="2780192" y="916199"/>
                </a:lnTo>
                <a:lnTo>
                  <a:pt x="0" y="9161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2000" b="1" kern="1200" dirty="0">
                <a:solidFill>
                  <a:srgbClr val="6B7B15"/>
                </a:solidFill>
                <a:latin typeface="+mj-lt"/>
              </a:rPr>
              <a:t>What do you need to know to understand if your activities are contributing to intended changes?</a:t>
            </a:r>
          </a:p>
        </p:txBody>
      </p:sp>
      <p:sp>
        <p:nvSpPr>
          <p:cNvPr id="30" name="Freeform 29">
            <a:extLst>
              <a:ext uri="{FF2B5EF4-FFF2-40B4-BE49-F238E27FC236}">
                <a16:creationId xmlns:a16="http://schemas.microsoft.com/office/drawing/2014/main" id="{CC896C2E-78C4-644A-8D50-98F11C8F1FD1}"/>
              </a:ext>
            </a:extLst>
          </p:cNvPr>
          <p:cNvSpPr/>
          <p:nvPr/>
        </p:nvSpPr>
        <p:spPr>
          <a:xfrm>
            <a:off x="808068" y="1553712"/>
            <a:ext cx="2603410" cy="2231889"/>
          </a:xfrm>
          <a:custGeom>
            <a:avLst/>
            <a:gdLst>
              <a:gd name="connsiteX0" fmla="*/ 0 w 2783532"/>
              <a:gd name="connsiteY0" fmla="*/ 0 h 1948472"/>
              <a:gd name="connsiteX1" fmla="*/ 2783532 w 2783532"/>
              <a:gd name="connsiteY1" fmla="*/ 0 h 1948472"/>
              <a:gd name="connsiteX2" fmla="*/ 2783532 w 2783532"/>
              <a:gd name="connsiteY2" fmla="*/ 1948472 h 1948472"/>
              <a:gd name="connsiteX3" fmla="*/ 0 w 2783532"/>
              <a:gd name="connsiteY3" fmla="*/ 1948472 h 1948472"/>
              <a:gd name="connsiteX4" fmla="*/ 0 w 2783532"/>
              <a:gd name="connsiteY4" fmla="*/ 0 h 194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532" h="1948472">
                <a:moveTo>
                  <a:pt x="0" y="0"/>
                </a:moveTo>
                <a:lnTo>
                  <a:pt x="2783532" y="0"/>
                </a:lnTo>
                <a:lnTo>
                  <a:pt x="2783532" y="1948472"/>
                </a:lnTo>
                <a:lnTo>
                  <a:pt x="0" y="19484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2000" b="1" kern="1200" dirty="0">
                <a:solidFill>
                  <a:srgbClr val="6B7B15"/>
                </a:solidFill>
                <a:latin typeface="+mj-lt"/>
              </a:rPr>
              <a:t>What are your project objectives</a:t>
            </a:r>
            <a:r>
              <a:rPr lang="en-US" sz="2000" b="1" dirty="0">
                <a:solidFill>
                  <a:srgbClr val="6B7B15"/>
                </a:solidFill>
                <a:latin typeface="+mj-lt"/>
              </a:rPr>
              <a:t> a</a:t>
            </a:r>
            <a:r>
              <a:rPr lang="en-US" sz="2000" b="1" kern="1200" dirty="0">
                <a:solidFill>
                  <a:srgbClr val="6B7B15"/>
                </a:solidFill>
                <a:latin typeface="+mj-lt"/>
              </a:rPr>
              <a:t>nd how do you plan to achieve them?</a:t>
            </a:r>
          </a:p>
        </p:txBody>
      </p:sp>
      <p:sp>
        <p:nvSpPr>
          <p:cNvPr id="32" name="Freeform 31">
            <a:extLst>
              <a:ext uri="{FF2B5EF4-FFF2-40B4-BE49-F238E27FC236}">
                <a16:creationId xmlns:a16="http://schemas.microsoft.com/office/drawing/2014/main" id="{FD27FE3C-45BE-8A4A-8D26-8426A6B997BE}"/>
              </a:ext>
            </a:extLst>
          </p:cNvPr>
          <p:cNvSpPr>
            <a:spLocks noChangeAspect="1"/>
          </p:cNvSpPr>
          <p:nvPr/>
        </p:nvSpPr>
        <p:spPr>
          <a:xfrm>
            <a:off x="8606373" y="1487946"/>
            <a:ext cx="2961347" cy="2415996"/>
          </a:xfrm>
          <a:custGeom>
            <a:avLst/>
            <a:gdLst>
              <a:gd name="connsiteX0" fmla="*/ 0 w 2366002"/>
              <a:gd name="connsiteY0" fmla="*/ 1183001 h 2366002"/>
              <a:gd name="connsiteX1" fmla="*/ 1183001 w 2366002"/>
              <a:gd name="connsiteY1" fmla="*/ 0 h 2366002"/>
              <a:gd name="connsiteX2" fmla="*/ 2366002 w 2366002"/>
              <a:gd name="connsiteY2" fmla="*/ 1183001 h 2366002"/>
              <a:gd name="connsiteX3" fmla="*/ 1183001 w 2366002"/>
              <a:gd name="connsiteY3" fmla="*/ 2366002 h 2366002"/>
              <a:gd name="connsiteX4" fmla="*/ 0 w 2366002"/>
              <a:gd name="connsiteY4" fmla="*/ 1183001 h 236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6002" h="2366002">
                <a:moveTo>
                  <a:pt x="0" y="1183001"/>
                </a:moveTo>
                <a:cubicBezTo>
                  <a:pt x="0" y="529648"/>
                  <a:pt x="529648" y="0"/>
                  <a:pt x="1183001" y="0"/>
                </a:cubicBezTo>
                <a:cubicBezTo>
                  <a:pt x="1836354" y="0"/>
                  <a:pt x="2366002" y="529648"/>
                  <a:pt x="2366002" y="1183001"/>
                </a:cubicBezTo>
                <a:cubicBezTo>
                  <a:pt x="2366002" y="1836354"/>
                  <a:pt x="1836354" y="2366002"/>
                  <a:pt x="1183001" y="2366002"/>
                </a:cubicBezTo>
                <a:cubicBezTo>
                  <a:pt x="529648" y="2366002"/>
                  <a:pt x="0" y="1836354"/>
                  <a:pt x="0" y="1183001"/>
                </a:cubicBez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6493" tIns="346493" rIns="346493" bIns="346493" numCol="1" spcCol="1270" anchor="ctr" anchorCtr="0">
            <a:noAutofit/>
          </a:bodyPr>
          <a:lstStyle/>
          <a:p>
            <a:pPr marL="0" lvl="0" indent="0" algn="ctr" defTabSz="755650">
              <a:lnSpc>
                <a:spcPct val="90000"/>
              </a:lnSpc>
              <a:spcBef>
                <a:spcPct val="0"/>
              </a:spcBef>
              <a:spcAft>
                <a:spcPct val="35000"/>
              </a:spcAft>
              <a:buNone/>
            </a:pPr>
            <a:r>
              <a:rPr lang="en-US" sz="2000" b="1" kern="1200" dirty="0">
                <a:solidFill>
                  <a:srgbClr val="6B7B15"/>
                </a:solidFill>
                <a:latin typeface="+mj-lt"/>
              </a:rPr>
              <a:t>What indicators will help you understand if you are reaching your </a:t>
            </a:r>
            <a:r>
              <a:rPr lang="en-US" sz="2000" b="1" dirty="0">
                <a:solidFill>
                  <a:srgbClr val="6B7B15"/>
                </a:solidFill>
                <a:latin typeface="+mj-lt"/>
              </a:rPr>
              <a:t>objectives</a:t>
            </a:r>
            <a:r>
              <a:rPr lang="en-US" sz="2000" b="1" kern="1200" dirty="0">
                <a:solidFill>
                  <a:srgbClr val="6B7B15"/>
                </a:solidFill>
                <a:latin typeface="+mj-lt"/>
              </a:rPr>
              <a:t>?</a:t>
            </a:r>
          </a:p>
        </p:txBody>
      </p:sp>
      <p:sp>
        <p:nvSpPr>
          <p:cNvPr id="38" name="TextBox 37">
            <a:extLst>
              <a:ext uri="{FF2B5EF4-FFF2-40B4-BE49-F238E27FC236}">
                <a16:creationId xmlns:a16="http://schemas.microsoft.com/office/drawing/2014/main" id="{C71E6F71-1666-9042-9B27-C3CF66C9A49D}"/>
              </a:ext>
            </a:extLst>
          </p:cNvPr>
          <p:cNvSpPr txBox="1"/>
          <p:nvPr/>
        </p:nvSpPr>
        <p:spPr>
          <a:xfrm>
            <a:off x="3930654" y="4575648"/>
            <a:ext cx="2715722" cy="1477327"/>
          </a:xfrm>
          <a:prstGeom prst="rect">
            <a:avLst/>
          </a:prstGeom>
          <a:noFill/>
        </p:spPr>
        <p:txBody>
          <a:bodyPr wrap="square" rtlCol="0">
            <a:spAutoFit/>
          </a:bodyPr>
          <a:lstStyle/>
          <a:p>
            <a:r>
              <a:rPr lang="en-US" b="1" dirty="0">
                <a:solidFill>
                  <a:srgbClr val="6B7B15"/>
                </a:solidFill>
              </a:rPr>
              <a:t>Output</a:t>
            </a:r>
            <a:r>
              <a:rPr lang="en-US" dirty="0">
                <a:solidFill>
                  <a:srgbClr val="6B7B15"/>
                </a:solidFill>
              </a:rPr>
              <a:t> </a:t>
            </a:r>
          </a:p>
          <a:p>
            <a:r>
              <a:rPr lang="en-US" dirty="0">
                <a:solidFill>
                  <a:srgbClr val="6B7B15"/>
                </a:solidFill>
              </a:rPr>
              <a:t>how many participate / how many services/resources provided</a:t>
            </a:r>
          </a:p>
        </p:txBody>
      </p:sp>
      <p:sp>
        <p:nvSpPr>
          <p:cNvPr id="39" name="TextBox 38">
            <a:extLst>
              <a:ext uri="{FF2B5EF4-FFF2-40B4-BE49-F238E27FC236}">
                <a16:creationId xmlns:a16="http://schemas.microsoft.com/office/drawing/2014/main" id="{68065587-1A84-1A4A-A3BA-CD8B59E07B67}"/>
              </a:ext>
            </a:extLst>
          </p:cNvPr>
          <p:cNvSpPr txBox="1"/>
          <p:nvPr/>
        </p:nvSpPr>
        <p:spPr>
          <a:xfrm>
            <a:off x="9097184" y="4055315"/>
            <a:ext cx="3080530" cy="861774"/>
          </a:xfrm>
          <a:prstGeom prst="rect">
            <a:avLst/>
          </a:prstGeom>
          <a:noFill/>
        </p:spPr>
        <p:txBody>
          <a:bodyPr wrap="square" rtlCol="0">
            <a:spAutoFit/>
          </a:bodyPr>
          <a:lstStyle/>
          <a:p>
            <a:r>
              <a:rPr lang="en-US" b="1" dirty="0">
                <a:solidFill>
                  <a:srgbClr val="6B7B15"/>
                </a:solidFill>
              </a:rPr>
              <a:t>Impact</a:t>
            </a:r>
          </a:p>
          <a:p>
            <a:r>
              <a:rPr lang="en-US" dirty="0">
                <a:solidFill>
                  <a:srgbClr val="6B7B15"/>
                </a:solidFill>
              </a:rPr>
              <a:t>ultimate change</a:t>
            </a:r>
          </a:p>
          <a:p>
            <a:r>
              <a:rPr lang="en-US" sz="1400" dirty="0">
                <a:solidFill>
                  <a:srgbClr val="6B7B15"/>
                </a:solidFill>
              </a:rPr>
              <a:t>(i.e. change in income)</a:t>
            </a:r>
          </a:p>
        </p:txBody>
      </p:sp>
      <p:sp>
        <p:nvSpPr>
          <p:cNvPr id="40" name="TextBox 39">
            <a:extLst>
              <a:ext uri="{FF2B5EF4-FFF2-40B4-BE49-F238E27FC236}">
                <a16:creationId xmlns:a16="http://schemas.microsoft.com/office/drawing/2014/main" id="{B39F2BB8-F557-8048-BD31-3B394683B382}"/>
              </a:ext>
            </a:extLst>
          </p:cNvPr>
          <p:cNvSpPr txBox="1"/>
          <p:nvPr/>
        </p:nvSpPr>
        <p:spPr>
          <a:xfrm>
            <a:off x="6633526" y="4295543"/>
            <a:ext cx="2214455" cy="1077217"/>
          </a:xfrm>
          <a:prstGeom prst="rect">
            <a:avLst/>
          </a:prstGeom>
          <a:noFill/>
        </p:spPr>
        <p:txBody>
          <a:bodyPr wrap="square" rtlCol="0">
            <a:spAutoFit/>
          </a:bodyPr>
          <a:lstStyle/>
          <a:p>
            <a:r>
              <a:rPr lang="en-US" b="1" dirty="0">
                <a:solidFill>
                  <a:srgbClr val="6B7B15"/>
                </a:solidFill>
              </a:rPr>
              <a:t>Outcome</a:t>
            </a:r>
            <a:r>
              <a:rPr lang="en-US" dirty="0">
                <a:solidFill>
                  <a:srgbClr val="6B7B15"/>
                </a:solidFill>
              </a:rPr>
              <a:t> </a:t>
            </a:r>
          </a:p>
          <a:p>
            <a:r>
              <a:rPr lang="en-US" dirty="0">
                <a:solidFill>
                  <a:srgbClr val="6B7B15"/>
                </a:solidFill>
              </a:rPr>
              <a:t>the resulting change</a:t>
            </a:r>
          </a:p>
          <a:p>
            <a:r>
              <a:rPr lang="en-US" sz="1400" dirty="0">
                <a:solidFill>
                  <a:srgbClr val="6B7B15"/>
                </a:solidFill>
              </a:rPr>
              <a:t>(i.e. change in knowledge / skills / behavior)</a:t>
            </a:r>
          </a:p>
        </p:txBody>
      </p:sp>
      <p:sp>
        <p:nvSpPr>
          <p:cNvPr id="35" name="Oval 34">
            <a:extLst>
              <a:ext uri="{FF2B5EF4-FFF2-40B4-BE49-F238E27FC236}">
                <a16:creationId xmlns:a16="http://schemas.microsoft.com/office/drawing/2014/main" id="{102B108B-8E78-714B-9FB8-920B43C9943A}"/>
              </a:ext>
            </a:extLst>
          </p:cNvPr>
          <p:cNvSpPr/>
          <p:nvPr/>
        </p:nvSpPr>
        <p:spPr>
          <a:xfrm>
            <a:off x="1596834" y="6356380"/>
            <a:ext cx="248338" cy="242275"/>
          </a:xfrm>
          <a:prstGeom prst="ellipse">
            <a:avLst/>
          </a:prstGeom>
          <a:solidFill>
            <a:srgbClr val="6B7B15">
              <a:alpha val="30000"/>
            </a:srgb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484F307-E0C4-2943-80C2-BBC78407C31B}"/>
              </a:ext>
            </a:extLst>
          </p:cNvPr>
          <p:cNvSpPr txBox="1"/>
          <p:nvPr/>
        </p:nvSpPr>
        <p:spPr>
          <a:xfrm>
            <a:off x="1464295" y="5204623"/>
            <a:ext cx="2359768" cy="923329"/>
          </a:xfrm>
          <a:prstGeom prst="rect">
            <a:avLst/>
          </a:prstGeom>
          <a:noFill/>
        </p:spPr>
        <p:txBody>
          <a:bodyPr wrap="square" rtlCol="0">
            <a:spAutoFit/>
          </a:bodyPr>
          <a:lstStyle/>
          <a:p>
            <a:r>
              <a:rPr lang="en-US" b="1" dirty="0">
                <a:solidFill>
                  <a:srgbClr val="6B7B15"/>
                </a:solidFill>
              </a:rPr>
              <a:t>Activities</a:t>
            </a:r>
          </a:p>
          <a:p>
            <a:r>
              <a:rPr lang="en-US" dirty="0">
                <a:solidFill>
                  <a:srgbClr val="6B7B15"/>
                </a:solidFill>
              </a:rPr>
              <a:t>the ways company supports farmers </a:t>
            </a:r>
          </a:p>
        </p:txBody>
      </p:sp>
      <p:sp>
        <p:nvSpPr>
          <p:cNvPr id="45" name="Oval 44">
            <a:extLst>
              <a:ext uri="{FF2B5EF4-FFF2-40B4-BE49-F238E27FC236}">
                <a16:creationId xmlns:a16="http://schemas.microsoft.com/office/drawing/2014/main" id="{87501C18-ECE5-464D-A049-0148FF56FC3B}"/>
              </a:ext>
            </a:extLst>
          </p:cNvPr>
          <p:cNvSpPr/>
          <p:nvPr/>
        </p:nvSpPr>
        <p:spPr>
          <a:xfrm>
            <a:off x="4028338" y="6356196"/>
            <a:ext cx="248338" cy="242275"/>
          </a:xfrm>
          <a:prstGeom prst="ellipse">
            <a:avLst/>
          </a:prstGeom>
          <a:solidFill>
            <a:srgbClr val="6B7B15">
              <a:alpha val="50000"/>
            </a:srgb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4A6043F-8137-C946-82ED-6AB9246492C5}"/>
              </a:ext>
            </a:extLst>
          </p:cNvPr>
          <p:cNvSpPr/>
          <p:nvPr/>
        </p:nvSpPr>
        <p:spPr>
          <a:xfrm>
            <a:off x="6658165" y="6356196"/>
            <a:ext cx="248338" cy="242275"/>
          </a:xfrm>
          <a:prstGeom prst="ellipse">
            <a:avLst/>
          </a:prstGeom>
          <a:solidFill>
            <a:srgbClr val="6B7B15">
              <a:alpha val="70000"/>
            </a:srgb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D4BFC85-AF28-8B48-B066-1AC3216AFB27}"/>
              </a:ext>
            </a:extLst>
          </p:cNvPr>
          <p:cNvSpPr/>
          <p:nvPr/>
        </p:nvSpPr>
        <p:spPr>
          <a:xfrm>
            <a:off x="9439299" y="6356197"/>
            <a:ext cx="248338" cy="242275"/>
          </a:xfrm>
          <a:prstGeom prst="ellipse">
            <a:avLst/>
          </a:prstGeom>
          <a:solidFill>
            <a:srgbClr val="6B7B15"/>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E4D6C382-FFA9-5449-8FCC-F3C07BE213A3}"/>
              </a:ext>
            </a:extLst>
          </p:cNvPr>
          <p:cNvCxnSpPr>
            <a:cxnSpLocks/>
            <a:stCxn id="35" idx="0"/>
          </p:cNvCxnSpPr>
          <p:nvPr/>
        </p:nvCxnSpPr>
        <p:spPr>
          <a:xfrm flipV="1">
            <a:off x="1721003" y="6201389"/>
            <a:ext cx="0" cy="154991"/>
          </a:xfrm>
          <a:prstGeom prst="line">
            <a:avLst/>
          </a:prstGeom>
          <a:ln w="12700">
            <a:solidFill>
              <a:srgbClr val="6B7B15"/>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530BD9D-9C5A-4744-B09E-4D033F5411FD}"/>
              </a:ext>
            </a:extLst>
          </p:cNvPr>
          <p:cNvCxnSpPr>
            <a:cxnSpLocks/>
          </p:cNvCxnSpPr>
          <p:nvPr/>
        </p:nvCxnSpPr>
        <p:spPr>
          <a:xfrm flipV="1">
            <a:off x="4148595" y="6103774"/>
            <a:ext cx="0" cy="262190"/>
          </a:xfrm>
          <a:prstGeom prst="line">
            <a:avLst/>
          </a:prstGeom>
          <a:ln w="12700">
            <a:solidFill>
              <a:srgbClr val="6B7B1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E12B42-BF20-BE41-88D0-77C145C39F6D}"/>
              </a:ext>
            </a:extLst>
          </p:cNvPr>
          <p:cNvCxnSpPr>
            <a:cxnSpLocks/>
          </p:cNvCxnSpPr>
          <p:nvPr/>
        </p:nvCxnSpPr>
        <p:spPr>
          <a:xfrm flipV="1">
            <a:off x="6782334" y="5459826"/>
            <a:ext cx="0" cy="890349"/>
          </a:xfrm>
          <a:prstGeom prst="line">
            <a:avLst/>
          </a:prstGeom>
          <a:ln w="12700">
            <a:solidFill>
              <a:srgbClr val="6B7B1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4450DC2-D414-D04E-9F3D-42D5DF16DE9F}"/>
              </a:ext>
            </a:extLst>
          </p:cNvPr>
          <p:cNvCxnSpPr>
            <a:cxnSpLocks/>
          </p:cNvCxnSpPr>
          <p:nvPr/>
        </p:nvCxnSpPr>
        <p:spPr>
          <a:xfrm flipV="1">
            <a:off x="9563468" y="5204623"/>
            <a:ext cx="0" cy="1145552"/>
          </a:xfrm>
          <a:prstGeom prst="line">
            <a:avLst/>
          </a:prstGeom>
          <a:ln w="22225">
            <a:solidFill>
              <a:srgbClr val="6B7B15"/>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4DEBB00D-6A9A-C548-B735-971241E30802}"/>
              </a:ext>
            </a:extLst>
          </p:cNvPr>
          <p:cNvSpPr/>
          <p:nvPr/>
        </p:nvSpPr>
        <p:spPr>
          <a:xfrm>
            <a:off x="9077365" y="4052417"/>
            <a:ext cx="2057240" cy="1154472"/>
          </a:xfrm>
          <a:prstGeom prst="rect">
            <a:avLst/>
          </a:prstGeom>
          <a:noFill/>
          <a:ln w="50800">
            <a:solidFill>
              <a:srgbClr val="6B7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D3A256C-B359-B94F-8327-00A7D8F7B7B3}"/>
              </a:ext>
            </a:extLst>
          </p:cNvPr>
          <p:cNvSpPr/>
          <p:nvPr/>
        </p:nvSpPr>
        <p:spPr>
          <a:xfrm>
            <a:off x="6619045" y="4305354"/>
            <a:ext cx="2214451" cy="1154472"/>
          </a:xfrm>
          <a:prstGeom prst="rect">
            <a:avLst/>
          </a:prstGeom>
          <a:noFill/>
          <a:ln w="50800">
            <a:solidFill>
              <a:srgbClr val="6B7B15">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ADCD1A-752E-4741-BEC3-F022103615CB}"/>
              </a:ext>
            </a:extLst>
          </p:cNvPr>
          <p:cNvSpPr/>
          <p:nvPr/>
        </p:nvSpPr>
        <p:spPr>
          <a:xfrm>
            <a:off x="3909241" y="4584929"/>
            <a:ext cx="2479733" cy="1518845"/>
          </a:xfrm>
          <a:prstGeom prst="rect">
            <a:avLst/>
          </a:prstGeom>
          <a:noFill/>
          <a:ln w="50800">
            <a:solidFill>
              <a:srgbClr val="6B7B1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7B8CE44-D7E9-B64F-84F8-0F47A4263EB0}"/>
              </a:ext>
            </a:extLst>
          </p:cNvPr>
          <p:cNvSpPr/>
          <p:nvPr/>
        </p:nvSpPr>
        <p:spPr>
          <a:xfrm>
            <a:off x="1367462" y="5144074"/>
            <a:ext cx="2299742" cy="1057315"/>
          </a:xfrm>
          <a:prstGeom prst="rect">
            <a:avLst/>
          </a:prstGeom>
          <a:noFill/>
          <a:ln w="50800">
            <a:solidFill>
              <a:srgbClr val="6B7B1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Content Placeholder 4" descr="A picture containing meter, clock&#10;&#10;Description automatically generated">
            <a:extLst>
              <a:ext uri="{FF2B5EF4-FFF2-40B4-BE49-F238E27FC236}">
                <a16:creationId xmlns:a16="http://schemas.microsoft.com/office/drawing/2014/main" id="{06700035-E20E-F64B-80EB-F09F8548332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16200000">
            <a:off x="3722685" y="2182555"/>
            <a:ext cx="551901" cy="503262"/>
          </a:xfrm>
        </p:spPr>
      </p:pic>
      <p:pic>
        <p:nvPicPr>
          <p:cNvPr id="71" name="Content Placeholder 4" descr="A picture containing meter, clock&#10;&#10;Description automatically generated">
            <a:extLst>
              <a:ext uri="{FF2B5EF4-FFF2-40B4-BE49-F238E27FC236}">
                <a16:creationId xmlns:a16="http://schemas.microsoft.com/office/drawing/2014/main" id="{904AB971-D7F9-EF4C-9C5D-FEA9BABDFB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8008079" y="2173435"/>
            <a:ext cx="551901" cy="567529"/>
          </a:xfrm>
          <a:prstGeom prst="rect">
            <a:avLst/>
          </a:prstGeom>
        </p:spPr>
      </p:pic>
      <p:sp>
        <p:nvSpPr>
          <p:cNvPr id="72" name="TextBox 71">
            <a:extLst>
              <a:ext uri="{FF2B5EF4-FFF2-40B4-BE49-F238E27FC236}">
                <a16:creationId xmlns:a16="http://schemas.microsoft.com/office/drawing/2014/main" id="{87E9384D-FABF-6F4B-89D5-005BB273C90E}"/>
              </a:ext>
            </a:extLst>
          </p:cNvPr>
          <p:cNvSpPr txBox="1"/>
          <p:nvPr/>
        </p:nvSpPr>
        <p:spPr>
          <a:xfrm>
            <a:off x="1874773" y="1276854"/>
            <a:ext cx="470000" cy="830997"/>
          </a:xfrm>
          <a:prstGeom prst="rect">
            <a:avLst/>
          </a:prstGeom>
          <a:noFill/>
          <a:ln>
            <a:noFill/>
          </a:ln>
        </p:spPr>
        <p:txBody>
          <a:bodyPr wrap="none" rtlCol="0">
            <a:spAutoFit/>
          </a:bodyPr>
          <a:lstStyle/>
          <a:p>
            <a:r>
              <a:rPr lang="en-US" sz="4800" dirty="0">
                <a:solidFill>
                  <a:srgbClr val="6B7B15"/>
                </a:solidFill>
              </a:rPr>
              <a:t>?</a:t>
            </a:r>
          </a:p>
        </p:txBody>
      </p:sp>
      <p:sp>
        <p:nvSpPr>
          <p:cNvPr id="73" name="TextBox 72">
            <a:extLst>
              <a:ext uri="{FF2B5EF4-FFF2-40B4-BE49-F238E27FC236}">
                <a16:creationId xmlns:a16="http://schemas.microsoft.com/office/drawing/2014/main" id="{FB3C823E-A257-0046-A62C-A98FC58BA78D}"/>
              </a:ext>
            </a:extLst>
          </p:cNvPr>
          <p:cNvSpPr txBox="1"/>
          <p:nvPr/>
        </p:nvSpPr>
        <p:spPr>
          <a:xfrm>
            <a:off x="5918974" y="1259921"/>
            <a:ext cx="470000" cy="830997"/>
          </a:xfrm>
          <a:prstGeom prst="rect">
            <a:avLst/>
          </a:prstGeom>
          <a:noFill/>
          <a:ln>
            <a:noFill/>
          </a:ln>
        </p:spPr>
        <p:txBody>
          <a:bodyPr wrap="none" rtlCol="0">
            <a:spAutoFit/>
          </a:bodyPr>
          <a:lstStyle/>
          <a:p>
            <a:r>
              <a:rPr lang="en-US" sz="4800" dirty="0">
                <a:solidFill>
                  <a:srgbClr val="6B7B15"/>
                </a:solidFill>
              </a:rPr>
              <a:t>?</a:t>
            </a:r>
          </a:p>
        </p:txBody>
      </p:sp>
      <p:sp>
        <p:nvSpPr>
          <p:cNvPr id="74" name="TextBox 73">
            <a:extLst>
              <a:ext uri="{FF2B5EF4-FFF2-40B4-BE49-F238E27FC236}">
                <a16:creationId xmlns:a16="http://schemas.microsoft.com/office/drawing/2014/main" id="{AA52D0C8-294E-5E48-92A9-05100F6AD825}"/>
              </a:ext>
            </a:extLst>
          </p:cNvPr>
          <p:cNvSpPr txBox="1"/>
          <p:nvPr/>
        </p:nvSpPr>
        <p:spPr>
          <a:xfrm>
            <a:off x="9918864" y="1287279"/>
            <a:ext cx="470000" cy="830997"/>
          </a:xfrm>
          <a:prstGeom prst="rect">
            <a:avLst/>
          </a:prstGeom>
          <a:noFill/>
          <a:ln>
            <a:noFill/>
          </a:ln>
        </p:spPr>
        <p:txBody>
          <a:bodyPr wrap="none" rtlCol="0">
            <a:spAutoFit/>
          </a:bodyPr>
          <a:lstStyle/>
          <a:p>
            <a:r>
              <a:rPr lang="en-US" sz="4800" dirty="0">
                <a:solidFill>
                  <a:srgbClr val="6B7B15"/>
                </a:solidFill>
              </a:rPr>
              <a:t>?</a:t>
            </a:r>
          </a:p>
        </p:txBody>
      </p:sp>
      <p:sp>
        <p:nvSpPr>
          <p:cNvPr id="75" name="Oval 74">
            <a:extLst>
              <a:ext uri="{FF2B5EF4-FFF2-40B4-BE49-F238E27FC236}">
                <a16:creationId xmlns:a16="http://schemas.microsoft.com/office/drawing/2014/main" id="{834F06C5-8ED8-6144-9E9F-0278763ACCBD}"/>
              </a:ext>
            </a:extLst>
          </p:cNvPr>
          <p:cNvSpPr/>
          <p:nvPr/>
        </p:nvSpPr>
        <p:spPr>
          <a:xfrm>
            <a:off x="1785263" y="1361697"/>
            <a:ext cx="624598" cy="624598"/>
          </a:xfrm>
          <a:prstGeom prst="ellipse">
            <a:avLst/>
          </a:prstGeom>
          <a:noFill/>
          <a:ln w="19050">
            <a:solidFill>
              <a:srgbClr val="6B7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E14DBABB-30F2-A141-AAAA-2AF9259ACDA4}"/>
              </a:ext>
            </a:extLst>
          </p:cNvPr>
          <p:cNvSpPr/>
          <p:nvPr/>
        </p:nvSpPr>
        <p:spPr>
          <a:xfrm>
            <a:off x="5817134" y="1359354"/>
            <a:ext cx="624598" cy="624598"/>
          </a:xfrm>
          <a:prstGeom prst="ellipse">
            <a:avLst/>
          </a:prstGeom>
          <a:noFill/>
          <a:ln w="19050">
            <a:solidFill>
              <a:srgbClr val="6B7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C07337F6-FCFC-2141-ACC9-79395466E32D}"/>
              </a:ext>
            </a:extLst>
          </p:cNvPr>
          <p:cNvSpPr/>
          <p:nvPr/>
        </p:nvSpPr>
        <p:spPr>
          <a:xfrm>
            <a:off x="9823880" y="1390478"/>
            <a:ext cx="624598" cy="624598"/>
          </a:xfrm>
          <a:prstGeom prst="ellipse">
            <a:avLst/>
          </a:prstGeom>
          <a:noFill/>
          <a:ln w="19050">
            <a:solidFill>
              <a:srgbClr val="6B7B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1334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6540-36D3-7642-B046-266978BB8FC1}"/>
              </a:ext>
            </a:extLst>
          </p:cNvPr>
          <p:cNvSpPr>
            <a:spLocks noGrp="1"/>
          </p:cNvSpPr>
          <p:nvPr>
            <p:ph type="title"/>
          </p:nvPr>
        </p:nvSpPr>
        <p:spPr>
          <a:xfrm>
            <a:off x="838200" y="166354"/>
            <a:ext cx="10515600" cy="1325563"/>
          </a:xfrm>
        </p:spPr>
        <p:txBody>
          <a:bodyPr/>
          <a:lstStyle/>
          <a:p>
            <a:r>
              <a:rPr lang="en-US" dirty="0"/>
              <a:t>A 5 Year Timeline</a:t>
            </a:r>
          </a:p>
        </p:txBody>
      </p:sp>
      <p:pic>
        <p:nvPicPr>
          <p:cNvPr id="5" name="Content Placeholder 4" descr="A picture containing meter, clock&#10;&#10;Description automatically generated">
            <a:extLst>
              <a:ext uri="{FF2B5EF4-FFF2-40B4-BE49-F238E27FC236}">
                <a16:creationId xmlns:a16="http://schemas.microsoft.com/office/drawing/2014/main" id="{F4F3B72C-EB28-DD49-B30C-D805F31DD5D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55133" y="1419640"/>
            <a:ext cx="8940578" cy="2094025"/>
          </a:xfrm>
        </p:spPr>
      </p:pic>
      <p:sp>
        <p:nvSpPr>
          <p:cNvPr id="6" name="TextBox 5">
            <a:extLst>
              <a:ext uri="{FF2B5EF4-FFF2-40B4-BE49-F238E27FC236}">
                <a16:creationId xmlns:a16="http://schemas.microsoft.com/office/drawing/2014/main" id="{4E65F94E-DEFE-8845-8564-7CA8E0BBDD2F}"/>
              </a:ext>
            </a:extLst>
          </p:cNvPr>
          <p:cNvSpPr txBox="1"/>
          <p:nvPr/>
        </p:nvSpPr>
        <p:spPr>
          <a:xfrm>
            <a:off x="838200" y="3840531"/>
            <a:ext cx="9717505"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Data collection over a range of indicators</a:t>
            </a:r>
          </a:p>
          <a:p>
            <a:pPr marL="285750" indent="-285750">
              <a:buFont typeface="Arial" panose="020B0604020202020204" pitchFamily="34" charset="0"/>
              <a:buChar char="•"/>
            </a:pPr>
            <a:r>
              <a:rPr lang="en-US" dirty="0">
                <a:latin typeface="+mj-lt"/>
              </a:rPr>
              <a:t>Drawing on data from existing regular sources in the system (such as certification audits or supplier data)</a:t>
            </a:r>
          </a:p>
          <a:p>
            <a:pPr marL="293688"/>
            <a:r>
              <a:rPr lang="en-US" dirty="0">
                <a:latin typeface="+mj-lt"/>
              </a:rPr>
              <a:t>or through fast and affordable survey techniques</a:t>
            </a:r>
          </a:p>
          <a:p>
            <a:pPr marL="303213" indent="-285750">
              <a:buFont typeface="Arial" panose="020B0604020202020204" pitchFamily="34" charset="0"/>
              <a:buChar char="•"/>
            </a:pPr>
            <a:r>
              <a:rPr lang="en-US" dirty="0">
                <a:latin typeface="+mj-lt"/>
              </a:rPr>
              <a:t>Changes are measured by tracking change over time, not from control groups comparison</a:t>
            </a:r>
          </a:p>
          <a:p>
            <a:pPr marL="303213" indent="-285750">
              <a:buFont typeface="Arial" panose="020B0604020202020204" pitchFamily="34" charset="0"/>
              <a:buChar char="•"/>
            </a:pPr>
            <a:r>
              <a:rPr lang="en-US" dirty="0">
                <a:latin typeface="+mj-lt"/>
              </a:rPr>
              <a:t>Household surveys are often designed to be straightforward, relatively quick and easily administered by local enumerators</a:t>
            </a:r>
          </a:p>
          <a:p>
            <a:pPr marL="303213" indent="-285750">
              <a:buFont typeface="Arial" panose="020B0604020202020204" pitchFamily="34" charset="0"/>
              <a:buChar char="•"/>
            </a:pPr>
            <a:r>
              <a:rPr lang="en-US" dirty="0">
                <a:latin typeface="+mj-lt"/>
              </a:rPr>
              <a:t>Important to share information with households to validate &amp; promote farmer learning</a:t>
            </a:r>
          </a:p>
          <a:p>
            <a:endParaRPr lang="en-US" dirty="0">
              <a:latin typeface="+mj-lt"/>
            </a:endParaRPr>
          </a:p>
        </p:txBody>
      </p:sp>
    </p:spTree>
    <p:extLst>
      <p:ext uri="{BB962C8B-B14F-4D97-AF65-F5344CB8AC3E}">
        <p14:creationId xmlns:p14="http://schemas.microsoft.com/office/powerpoint/2010/main" val="35765439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4B55-E31F-2F47-B820-8A4B7C53B0C7}"/>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75D53BB-7EB4-6D43-BB86-2196E420AC0F}"/>
              </a:ext>
            </a:extLst>
          </p:cNvPr>
          <p:cNvSpPr>
            <a:spLocks noGrp="1"/>
          </p:cNvSpPr>
          <p:nvPr>
            <p:ph idx="1"/>
          </p:nvPr>
        </p:nvSpPr>
        <p:spPr>
          <a:xfrm>
            <a:off x="838200" y="1690688"/>
            <a:ext cx="10515600" cy="4667250"/>
          </a:xfrm>
        </p:spPr>
        <p:txBody>
          <a:bodyPr>
            <a:normAutofit/>
          </a:bodyPr>
          <a:lstStyle/>
          <a:p>
            <a:pPr marL="0" indent="0">
              <a:buNone/>
            </a:pPr>
            <a:r>
              <a:rPr lang="en-US" sz="2000" b="1" dirty="0"/>
              <a:t>Mondelez and Cocoa Life</a:t>
            </a:r>
          </a:p>
          <a:p>
            <a:pPr marL="0" indent="0">
              <a:buNone/>
            </a:pPr>
            <a:r>
              <a:rPr lang="en-US" sz="1800" dirty="0">
                <a:latin typeface="+mj-lt"/>
              </a:rPr>
              <a:t>An independent research agency is measuring the progress of the Cocoa Life </a:t>
            </a:r>
            <a:r>
              <a:rPr lang="en-US" sz="1800" dirty="0" err="1">
                <a:latin typeface="+mj-lt"/>
              </a:rPr>
              <a:t>programme</a:t>
            </a:r>
            <a:r>
              <a:rPr lang="en-US" sz="1800" dirty="0">
                <a:latin typeface="+mj-lt"/>
              </a:rPr>
              <a:t> on the ground by “conducting farmer, farmer household and community studies comparing baseline conditions to developments over at least three years”.</a:t>
            </a:r>
          </a:p>
          <a:p>
            <a:pPr marL="0" indent="0">
              <a:buNone/>
            </a:pPr>
            <a:endParaRPr lang="en-US" sz="1800" b="1" dirty="0"/>
          </a:p>
          <a:p>
            <a:pPr marL="0" indent="0">
              <a:buNone/>
            </a:pPr>
            <a:r>
              <a:rPr lang="en-US" sz="2000" b="1" dirty="0"/>
              <a:t>The KPIs include:</a:t>
            </a:r>
          </a:p>
          <a:p>
            <a:r>
              <a:rPr lang="en-US" sz="1800" dirty="0">
                <a:latin typeface="+mj-lt"/>
              </a:rPr>
              <a:t>Net income from cocoa (men and women)</a:t>
            </a:r>
          </a:p>
          <a:p>
            <a:r>
              <a:rPr lang="en-US" sz="1800" dirty="0">
                <a:latin typeface="+mj-lt"/>
              </a:rPr>
              <a:t>Net income from sources other than cocoa (men and women)</a:t>
            </a:r>
          </a:p>
          <a:p>
            <a:r>
              <a:rPr lang="en-US" sz="1800" dirty="0">
                <a:latin typeface="+mj-lt"/>
              </a:rPr>
              <a:t>Cocoa productivity</a:t>
            </a:r>
          </a:p>
          <a:p>
            <a:r>
              <a:rPr lang="en-US" sz="1800" dirty="0">
                <a:latin typeface="+mj-lt"/>
              </a:rPr>
              <a:t>Increase in women’s participation in decision-making progress</a:t>
            </a:r>
          </a:p>
          <a:p>
            <a:r>
              <a:rPr lang="en-US" sz="1800" dirty="0">
                <a:latin typeface="+mj-lt"/>
              </a:rPr>
              <a:t>Cocoa farmers’ reduced vulnerability to external shocks</a:t>
            </a:r>
          </a:p>
          <a:p>
            <a:pPr marL="0" indent="0">
              <a:buNone/>
            </a:pPr>
            <a:endParaRPr lang="en-US" dirty="0"/>
          </a:p>
        </p:txBody>
      </p:sp>
      <p:pic>
        <p:nvPicPr>
          <p:cNvPr id="5" name="Picture 4" descr="A picture containing drawing&#10;&#10;Description automatically generated">
            <a:extLst>
              <a:ext uri="{FF2B5EF4-FFF2-40B4-BE49-F238E27FC236}">
                <a16:creationId xmlns:a16="http://schemas.microsoft.com/office/drawing/2014/main" id="{337E00F6-056E-7D48-9561-078688F63485}"/>
              </a:ext>
            </a:extLst>
          </p:cNvPr>
          <p:cNvPicPr>
            <a:picLocks noChangeAspect="1"/>
          </p:cNvPicPr>
          <p:nvPr/>
        </p:nvPicPr>
        <p:blipFill>
          <a:blip r:embed="rId3"/>
          <a:stretch>
            <a:fillRect/>
          </a:stretch>
        </p:blipFill>
        <p:spPr>
          <a:xfrm>
            <a:off x="8704162" y="500062"/>
            <a:ext cx="2649638" cy="1096402"/>
          </a:xfrm>
          <a:prstGeom prst="rect">
            <a:avLst/>
          </a:prstGeom>
        </p:spPr>
      </p:pic>
    </p:spTree>
    <p:extLst>
      <p:ext uri="{BB962C8B-B14F-4D97-AF65-F5344CB8AC3E}">
        <p14:creationId xmlns:p14="http://schemas.microsoft.com/office/powerpoint/2010/main" val="139972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AB4004-630F-A54C-97E0-59103343080D}"/>
              </a:ext>
            </a:extLst>
          </p:cNvPr>
          <p:cNvSpPr>
            <a:spLocks noGrp="1"/>
          </p:cNvSpPr>
          <p:nvPr>
            <p:ph type="title"/>
          </p:nvPr>
        </p:nvSpPr>
        <p:spPr>
          <a:xfrm>
            <a:off x="670532" y="554265"/>
            <a:ext cx="11974176" cy="1325563"/>
          </a:xfrm>
        </p:spPr>
        <p:txBody>
          <a:bodyPr/>
          <a:lstStyle/>
          <a:p>
            <a:r>
              <a:rPr lang="en-US" b="1" dirty="0"/>
              <a:t>Company Spotlight</a:t>
            </a:r>
            <a:br>
              <a:rPr lang="en-US" b="1" dirty="0"/>
            </a:br>
            <a:endParaRPr lang="en-US" b="1" dirty="0"/>
          </a:p>
        </p:txBody>
      </p:sp>
      <p:cxnSp>
        <p:nvCxnSpPr>
          <p:cNvPr id="20" name="Straight Connector 19">
            <a:extLst>
              <a:ext uri="{FF2B5EF4-FFF2-40B4-BE49-F238E27FC236}">
                <a16:creationId xmlns:a16="http://schemas.microsoft.com/office/drawing/2014/main" id="{2B2E28BC-5A12-B241-A90F-0BC7751FEBB3}"/>
              </a:ext>
            </a:extLst>
          </p:cNvPr>
          <p:cNvCxnSpPr>
            <a:cxnSpLocks/>
          </p:cNvCxnSpPr>
          <p:nvPr/>
        </p:nvCxnSpPr>
        <p:spPr>
          <a:xfrm>
            <a:off x="5234531" y="1576711"/>
            <a:ext cx="0" cy="377952"/>
          </a:xfrm>
          <a:prstGeom prst="line">
            <a:avLst/>
          </a:prstGeom>
        </p:spPr>
        <p:style>
          <a:lnRef idx="1">
            <a:schemeClr val="accent1"/>
          </a:lnRef>
          <a:fillRef idx="0">
            <a:schemeClr val="accent1"/>
          </a:fillRef>
          <a:effectRef idx="0">
            <a:schemeClr val="accent1"/>
          </a:effectRef>
          <a:fontRef idx="minor">
            <a:schemeClr val="tx1"/>
          </a:fontRef>
        </p:style>
      </p:cxnSp>
      <p:pic>
        <p:nvPicPr>
          <p:cNvPr id="7" name="Content Placeholder 4" descr="Diagram&#10;&#10;Description automatically generated">
            <a:extLst>
              <a:ext uri="{FF2B5EF4-FFF2-40B4-BE49-F238E27FC236}">
                <a16:creationId xmlns:a16="http://schemas.microsoft.com/office/drawing/2014/main" id="{6F23C165-90F4-5B48-A337-7410053929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856" y="1365563"/>
            <a:ext cx="9826982" cy="4907292"/>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6600C9F3-DE88-E34F-8AF1-083322085C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8377" y="479430"/>
            <a:ext cx="2819109" cy="747064"/>
          </a:xfrm>
          <a:prstGeom prst="rect">
            <a:avLst/>
          </a:prstGeom>
        </p:spPr>
      </p:pic>
    </p:spTree>
    <p:extLst>
      <p:ext uri="{BB962C8B-B14F-4D97-AF65-F5344CB8AC3E}">
        <p14:creationId xmlns:p14="http://schemas.microsoft.com/office/powerpoint/2010/main" val="3547560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AB4004-630F-A54C-97E0-59103343080D}"/>
              </a:ext>
            </a:extLst>
          </p:cNvPr>
          <p:cNvSpPr>
            <a:spLocks noGrp="1"/>
          </p:cNvSpPr>
          <p:nvPr>
            <p:ph type="title"/>
          </p:nvPr>
        </p:nvSpPr>
        <p:spPr>
          <a:xfrm>
            <a:off x="693057" y="533564"/>
            <a:ext cx="11974176" cy="858507"/>
          </a:xfrm>
        </p:spPr>
        <p:txBody>
          <a:bodyPr/>
          <a:lstStyle/>
          <a:p>
            <a:r>
              <a:rPr lang="en-US" b="1" dirty="0"/>
              <a:t>Policies &amp; Targets</a:t>
            </a:r>
          </a:p>
        </p:txBody>
      </p:sp>
      <p:sp>
        <p:nvSpPr>
          <p:cNvPr id="5" name="Content Placeholder 2">
            <a:extLst>
              <a:ext uri="{FF2B5EF4-FFF2-40B4-BE49-F238E27FC236}">
                <a16:creationId xmlns:a16="http://schemas.microsoft.com/office/drawing/2014/main" id="{F80DD940-744E-7443-B5A9-F1A6D410B156}"/>
              </a:ext>
            </a:extLst>
          </p:cNvPr>
          <p:cNvSpPr>
            <a:spLocks noGrp="1"/>
          </p:cNvSpPr>
          <p:nvPr>
            <p:ph idx="1"/>
          </p:nvPr>
        </p:nvSpPr>
        <p:spPr>
          <a:xfrm>
            <a:off x="693057" y="1654265"/>
            <a:ext cx="10874829" cy="4850946"/>
          </a:xfrm>
        </p:spPr>
        <p:txBody>
          <a:bodyPr>
            <a:normAutofit/>
          </a:bodyPr>
          <a:lstStyle/>
          <a:p>
            <a:pPr marL="0" indent="0">
              <a:buNone/>
            </a:pPr>
            <a:r>
              <a:rPr lang="en-US" sz="1800" dirty="0">
                <a:latin typeface="+mj-lt"/>
              </a:rPr>
              <a:t>While creating a strategy it’s imperative to incentivize buyers to adopt responsible purchasing practices, including strategies to close income gaps. For that, traditional targets applied to procurement professionals can be reviewed, and the living income strategy can be supported through references within:</a:t>
            </a:r>
            <a:br>
              <a:rPr lang="en-US" sz="1800" dirty="0">
                <a:latin typeface="+mj-lt"/>
              </a:rPr>
            </a:br>
            <a:endParaRPr lang="en-US" sz="1800" dirty="0">
              <a:latin typeface="+mj-lt"/>
            </a:endParaRPr>
          </a:p>
          <a:p>
            <a:pPr marL="457200" lvl="1" indent="0">
              <a:buNone/>
            </a:pPr>
            <a:r>
              <a:rPr lang="en-US" sz="1800" dirty="0">
                <a:latin typeface="+mj-lt"/>
              </a:rPr>
              <a:t>• Individual performance agreements</a:t>
            </a:r>
          </a:p>
          <a:p>
            <a:pPr marL="457200" lvl="1" indent="0">
              <a:buNone/>
            </a:pPr>
            <a:r>
              <a:rPr lang="en-US" sz="1800" dirty="0">
                <a:latin typeface="+mj-lt"/>
              </a:rPr>
              <a:t>• Staff development evaluations and recognition arrangements (including financial incentive plans)</a:t>
            </a:r>
          </a:p>
          <a:p>
            <a:pPr marL="457200" lvl="1" indent="0">
              <a:buNone/>
            </a:pPr>
            <a:r>
              <a:rPr lang="en-US" sz="1800" dirty="0">
                <a:latin typeface="+mj-lt"/>
              </a:rPr>
              <a:t>• Category management objectives</a:t>
            </a:r>
          </a:p>
          <a:p>
            <a:pPr marL="0" indent="0">
              <a:buNone/>
            </a:pPr>
            <a:endParaRPr lang="en-US" sz="1800" dirty="0">
              <a:latin typeface="+mj-lt"/>
            </a:endParaRPr>
          </a:p>
          <a:p>
            <a:pPr marL="0" indent="0">
              <a:buNone/>
            </a:pPr>
            <a:r>
              <a:rPr lang="en-US" sz="1800" dirty="0">
                <a:latin typeface="+mj-lt"/>
              </a:rPr>
              <a:t>See the Guide to Buying Responsibly: </a:t>
            </a:r>
            <a:r>
              <a:rPr lang="en-US" sz="1800" dirty="0">
                <a:solidFill>
                  <a:schemeClr val="accent6">
                    <a:lumMod val="75000"/>
                  </a:schemeClr>
                </a:solidFill>
                <a:latin typeface="+mj-lt"/>
                <a:hlinkClick r:id="rId3">
                  <a:extLst>
                    <a:ext uri="{A12FA001-AC4F-418D-AE19-62706E023703}">
                      <ahyp:hlinkClr xmlns:ahyp="http://schemas.microsoft.com/office/drawing/2018/hyperlinkcolor" val="tx"/>
                    </a:ext>
                  </a:extLst>
                </a:hlinkClick>
              </a:rPr>
              <a:t>Ethical Trade Initiative</a:t>
            </a:r>
            <a:endParaRPr lang="en-US" sz="1800" dirty="0">
              <a:solidFill>
                <a:schemeClr val="accent6">
                  <a:lumMod val="75000"/>
                </a:schemeClr>
              </a:solidFill>
              <a:latin typeface="+mj-lt"/>
            </a:endParaRPr>
          </a:p>
        </p:txBody>
      </p:sp>
    </p:spTree>
    <p:extLst>
      <p:ext uri="{BB962C8B-B14F-4D97-AF65-F5344CB8AC3E}">
        <p14:creationId xmlns:p14="http://schemas.microsoft.com/office/powerpoint/2010/main" val="3307228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E1B2A30573564A8F3107DC591AC8E3" ma:contentTypeVersion="9" ma:contentTypeDescription="Create a new document." ma:contentTypeScope="" ma:versionID="289f1dc583869abba2339917c95011b5">
  <xsd:schema xmlns:xsd="http://www.w3.org/2001/XMLSchema" xmlns:xs="http://www.w3.org/2001/XMLSchema" xmlns:p="http://schemas.microsoft.com/office/2006/metadata/properties" xmlns:ns2="792cd197-9b9f-4cd0-acf2-625d2f7e9454" targetNamespace="http://schemas.microsoft.com/office/2006/metadata/properties" ma:root="true" ma:fieldsID="61a6db14b7a5dc936214f4829a2c6dc1" ns2:_="">
    <xsd:import namespace="792cd197-9b9f-4cd0-acf2-625d2f7e94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2cd197-9b9f-4cd0-acf2-625d2f7e94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AC52F5-3E3D-4255-895F-366536ADC194}">
  <ds:schemaRefs>
    <ds:schemaRef ds:uri="http://schemas.microsoft.com/sharepoint/v3/contenttype/forms"/>
  </ds:schemaRefs>
</ds:datastoreItem>
</file>

<file path=customXml/itemProps2.xml><?xml version="1.0" encoding="utf-8"?>
<ds:datastoreItem xmlns:ds="http://schemas.openxmlformats.org/officeDocument/2006/customXml" ds:itemID="{CDC06E3C-361E-4415-845E-F24E038F3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2cd197-9b9f-4cd0-acf2-625d2f7e9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555AD4-9AB3-44C3-BAAC-8C894FC3F01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13d84d65-79e5-4231-b556-9d18f65cda8c"/>
    <ds:schemaRef ds:uri="8f02399b-5cfb-4a5b-aae2-d55c9baabffa"/>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13187</Words>
  <Application>Microsoft Office PowerPoint</Application>
  <PresentationFormat>Breitbild</PresentationFormat>
  <Paragraphs>908</Paragraphs>
  <Slides>73</Slides>
  <Notes>66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73</vt:i4>
      </vt:variant>
    </vt:vector>
  </HeadingPairs>
  <TitlesOfParts>
    <vt:vector size="80" baseType="lpstr">
      <vt:lpstr>Arial</vt:lpstr>
      <vt:lpstr>Calibri</vt:lpstr>
      <vt:lpstr>Calibri Light</vt:lpstr>
      <vt:lpstr>Helvetica</vt:lpstr>
      <vt:lpstr>Times</vt:lpstr>
      <vt:lpstr>Wingdings</vt:lpstr>
      <vt:lpstr>Office Theme</vt:lpstr>
      <vt:lpstr>PowerPoint-Präsentation</vt:lpstr>
      <vt:lpstr>How to Use</vt:lpstr>
      <vt:lpstr>Table of Contents</vt:lpstr>
      <vt:lpstr>PowerPoint-Präsentation</vt:lpstr>
      <vt:lpstr>PowerPoint-Präsentation</vt:lpstr>
      <vt:lpstr>Creating a Living Income Strategy </vt:lpstr>
      <vt:lpstr>Company Spotlight </vt:lpstr>
      <vt:lpstr>Company Spotlight </vt:lpstr>
      <vt:lpstr>Policies &amp; Targets</vt:lpstr>
      <vt:lpstr>PowerPoint-Präsentation</vt:lpstr>
      <vt:lpstr>How can your company help close the gap to a living income?</vt:lpstr>
      <vt:lpstr>Key Levers</vt:lpstr>
      <vt:lpstr>Interventions are Interconnected</vt:lpstr>
      <vt:lpstr>PowerPoint-Präsentation</vt:lpstr>
      <vt:lpstr>PowerPoint-Präsentation</vt:lpstr>
      <vt:lpstr>PowerPoint-Präsentation</vt:lpstr>
      <vt:lpstr>PowerPoint-Präsentation</vt:lpstr>
      <vt:lpstr>There Are Multiple Pathways to a Living Income</vt:lpstr>
      <vt:lpstr>PowerPoint-Präsentation</vt:lpstr>
      <vt:lpstr>Increasing Net Farm Income</vt:lpstr>
      <vt:lpstr>PowerPoint-Präsentation</vt:lpstr>
      <vt:lpstr>PowerPoint-Präsentation</vt:lpstr>
      <vt:lpstr>Asset Development</vt:lpstr>
      <vt:lpstr>Asset Development Example</vt:lpstr>
      <vt:lpstr>Cost of Production</vt:lpstr>
      <vt:lpstr>Cost of Production Example</vt:lpstr>
      <vt:lpstr>Economic Development</vt:lpstr>
      <vt:lpstr>Economic Development Examples</vt:lpstr>
      <vt:lpstr>Food Security &amp; Resilience</vt:lpstr>
      <vt:lpstr>Food Security &amp; Resilience Examples</vt:lpstr>
      <vt:lpstr>Lower Cost of Living</vt:lpstr>
      <vt:lpstr>Lower Cost of Living Examples</vt:lpstr>
      <vt:lpstr>Market Access</vt:lpstr>
      <vt:lpstr>Market Access Examples</vt:lpstr>
      <vt:lpstr>Price</vt:lpstr>
      <vt:lpstr>Price Example</vt:lpstr>
      <vt:lpstr>Productivity</vt:lpstr>
      <vt:lpstr>Productivity Example</vt:lpstr>
      <vt:lpstr>Social Services &amp; Safety Nets</vt:lpstr>
      <vt:lpstr>Social Services &amp; Safety Nets</vt:lpstr>
      <vt:lpstr>Access to Finance/Economic Empowerment</vt:lpstr>
      <vt:lpstr>Access to Finance/ Economic Empowerment Examples</vt:lpstr>
      <vt:lpstr>Access to Inputs</vt:lpstr>
      <vt:lpstr>Access to Inputs Examples</vt:lpstr>
      <vt:lpstr>Business Development</vt:lpstr>
      <vt:lpstr>Business Development Example</vt:lpstr>
      <vt:lpstr>Diversification</vt:lpstr>
      <vt:lpstr>Diversification Cont.</vt:lpstr>
      <vt:lpstr>Diversification Examples</vt:lpstr>
      <vt:lpstr>Other Considerations for Diversification</vt:lpstr>
      <vt:lpstr>Farmer Risk Mitigation</vt:lpstr>
      <vt:lpstr>Farmer Risk Mitigation Examples</vt:lpstr>
      <vt:lpstr>Financial Training &amp; Services</vt:lpstr>
      <vt:lpstr>Financial Training &amp; Services Examples</vt:lpstr>
      <vt:lpstr>Land Tenure</vt:lpstr>
      <vt:lpstr>Land Tenure Example</vt:lpstr>
      <vt:lpstr>Professional Producer Organizations</vt:lpstr>
      <vt:lpstr>Professional Producer Organizations Examples</vt:lpstr>
      <vt:lpstr>Service Delivery Model</vt:lpstr>
      <vt:lpstr>Service Delivery Model Example</vt:lpstr>
      <vt:lpstr>Social Protection</vt:lpstr>
      <vt:lpstr>Social Protection Example</vt:lpstr>
      <vt:lpstr>Technical Assistance</vt:lpstr>
      <vt:lpstr>Technical Assistance Examples</vt:lpstr>
      <vt:lpstr>Trading Practices</vt:lpstr>
      <vt:lpstr>Trading Practices Example</vt:lpstr>
      <vt:lpstr>Women’s Economic Empowerment</vt:lpstr>
      <vt:lpstr>Women’s Economic Empowerment Example</vt:lpstr>
      <vt:lpstr>PowerPoint-Präsentation</vt:lpstr>
      <vt:lpstr>PowerPoint-Präsentation</vt:lpstr>
      <vt:lpstr>Measurement &amp; Evaluation for Living Income</vt:lpstr>
      <vt:lpstr>A 5 Year Timeline</vt:lpstr>
      <vt:lpstr>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Sustainable Food Lab</dc:creator>
  <cp:lastModifiedBy>Riegert, Franca GIZ</cp:lastModifiedBy>
  <cp:revision>15</cp:revision>
  <dcterms:created xsi:type="dcterms:W3CDTF">2020-10-30T14:47:12Z</dcterms:created>
  <dcterms:modified xsi:type="dcterms:W3CDTF">2022-05-27T11:19:13Z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0x010100E7E1B2A30573564A8F3107DC591AC8E3</vt:lpwstr>
  </property>
</Properties>
</file>