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1.xml" ContentType="application/vnd.openxmlformats-officedocument.drawingml.char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843" r:id="rId5"/>
    <p:sldId id="905" r:id="rId6"/>
    <p:sldId id="878" r:id="rId7"/>
    <p:sldId id="846" r:id="rId8"/>
    <p:sldId id="885" r:id="rId9"/>
    <p:sldId id="882" r:id="rId10"/>
    <p:sldId id="880" r:id="rId11"/>
    <p:sldId id="815" r:id="rId12"/>
    <p:sldId id="883" r:id="rId13"/>
    <p:sldId id="886" r:id="rId14"/>
    <p:sldId id="887" r:id="rId15"/>
    <p:sldId id="816" r:id="rId16"/>
    <p:sldId id="875" r:id="rId17"/>
    <p:sldId id="888" r:id="rId18"/>
    <p:sldId id="893" r:id="rId19"/>
    <p:sldId id="894" r:id="rId20"/>
    <p:sldId id="895" r:id="rId21"/>
    <p:sldId id="896" r:id="rId22"/>
    <p:sldId id="889" r:id="rId23"/>
    <p:sldId id="906" r:id="rId24"/>
    <p:sldId id="897" r:id="rId25"/>
    <p:sldId id="898" r:id="rId26"/>
    <p:sldId id="890" r:id="rId27"/>
    <p:sldId id="854" r:id="rId28"/>
    <p:sldId id="855" r:id="rId29"/>
    <p:sldId id="856" r:id="rId30"/>
    <p:sldId id="858" r:id="rId31"/>
    <p:sldId id="857" r:id="rId32"/>
    <p:sldId id="874" r:id="rId33"/>
    <p:sldId id="860" r:id="rId34"/>
    <p:sldId id="865" r:id="rId35"/>
    <p:sldId id="904" r:id="rId36"/>
    <p:sldId id="863" r:id="rId37"/>
    <p:sldId id="864" r:id="rId38"/>
    <p:sldId id="866" r:id="rId39"/>
    <p:sldId id="891" r:id="rId40"/>
    <p:sldId id="872" r:id="rId41"/>
    <p:sldId id="873" r:id="rId42"/>
    <p:sldId id="299" r:id="rId43"/>
    <p:sldId id="901" r:id="rId44"/>
    <p:sldId id="90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18658A85-2545-CF49-B848-45FA56361460}">
          <p14:sldIdLst>
            <p14:sldId id="843"/>
            <p14:sldId id="905"/>
            <p14:sldId id="878"/>
            <p14:sldId id="846"/>
          </p14:sldIdLst>
        </p14:section>
        <p14:section name="Step 1" id="{3392291C-D1D0-504A-841A-179FBE105C1E}">
          <p14:sldIdLst>
            <p14:sldId id="885"/>
            <p14:sldId id="882"/>
            <p14:sldId id="880"/>
            <p14:sldId id="815"/>
            <p14:sldId id="883"/>
          </p14:sldIdLst>
        </p14:section>
        <p14:section name="Step 2" id="{035357B9-4A4B-D343-83F9-1572BE7DD525}">
          <p14:sldIdLst>
            <p14:sldId id="886"/>
            <p14:sldId id="887"/>
            <p14:sldId id="816"/>
            <p14:sldId id="875"/>
          </p14:sldIdLst>
        </p14:section>
        <p14:section name="Step 3" id="{64366A0F-F15D-124D-8610-6F677B340DB3}">
          <p14:sldIdLst>
            <p14:sldId id="888"/>
            <p14:sldId id="893"/>
            <p14:sldId id="894"/>
            <p14:sldId id="895"/>
            <p14:sldId id="896"/>
          </p14:sldIdLst>
        </p14:section>
        <p14:section name="Step 4" id="{39802F70-7825-A744-A80E-F13F84F7A5BD}">
          <p14:sldIdLst>
            <p14:sldId id="889"/>
            <p14:sldId id="906"/>
            <p14:sldId id="897"/>
            <p14:sldId id="898"/>
          </p14:sldIdLst>
        </p14:section>
        <p14:section name="Step 5.1" id="{2DE96BC7-F1AF-844C-9E14-76781F3EC9FF}">
          <p14:sldIdLst>
            <p14:sldId id="890"/>
            <p14:sldId id="854"/>
            <p14:sldId id="855"/>
            <p14:sldId id="856"/>
            <p14:sldId id="858"/>
            <p14:sldId id="857"/>
            <p14:sldId id="874"/>
            <p14:sldId id="860"/>
            <p14:sldId id="865"/>
            <p14:sldId id="904"/>
            <p14:sldId id="863"/>
            <p14:sldId id="864"/>
            <p14:sldId id="866"/>
          </p14:sldIdLst>
        </p14:section>
        <p14:section name="Step 5.2" id="{75C84856-D71D-3F43-9252-B9E0EA2BD788}">
          <p14:sldIdLst>
            <p14:sldId id="891"/>
            <p14:sldId id="872"/>
            <p14:sldId id="873"/>
            <p14:sldId id="299"/>
            <p14:sldId id="901"/>
            <p14:sldId id="90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tainable Food Lab" initials="SFL" lastIdx="26" clrIdx="0">
    <p:extLst>
      <p:ext uri="{19B8F6BF-5375-455C-9EA6-DF929625EA0E}">
        <p15:presenceInfo xmlns:p15="http://schemas.microsoft.com/office/powerpoint/2012/main" userId="e1692c2bd23cf4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E00A1"/>
    <a:srgbClr val="AFB74D"/>
    <a:srgbClr val="5095CF"/>
    <a:srgbClr val="283F51"/>
    <a:srgbClr val="000000"/>
    <a:srgbClr val="3B6773"/>
    <a:srgbClr val="586773"/>
    <a:srgbClr val="9F88B3"/>
    <a:srgbClr val="3292C1"/>
    <a:srgbClr val="5482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35020-782A-4E2B-A255-F224B15A657D}" v="160" dt="2020-12-17T15:54:12.2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50"/>
    <p:restoredTop sz="95540" autoAdjust="0"/>
  </p:normalViewPr>
  <p:slideViewPr>
    <p:cSldViewPr snapToGrid="0" snapToObjects="1">
      <p:cViewPr varScale="1">
        <p:scale>
          <a:sx n="101" d="100"/>
          <a:sy n="101" d="100"/>
        </p:scale>
        <p:origin x="7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stmacher, Jolene GIZ" userId="e8541fed-54aa-4dcc-b885-ae960d52cc90" providerId="ADAL" clId="{8B54351A-0981-40DB-B855-82D9F95C3604}"/>
    <pc:docChg chg="undo redo modSld">
      <pc:chgData name="Mestmacher, Jolene GIZ" userId="e8541fed-54aa-4dcc-b885-ae960d52cc90" providerId="ADAL" clId="{8B54351A-0981-40DB-B855-82D9F95C3604}" dt="2020-11-20T14:59:55.148" v="59" actId="1076"/>
      <pc:docMkLst>
        <pc:docMk/>
      </pc:docMkLst>
      <pc:sldChg chg="modSp">
        <pc:chgData name="Mestmacher, Jolene GIZ" userId="e8541fed-54aa-4dcc-b885-ae960d52cc90" providerId="ADAL" clId="{8B54351A-0981-40DB-B855-82D9F95C3604}" dt="2020-11-20T14:59:55.148" v="59" actId="1076"/>
        <pc:sldMkLst>
          <pc:docMk/>
          <pc:sldMk cId="1246372333" sldId="299"/>
        </pc:sldMkLst>
        <pc:spChg chg="mod">
          <ac:chgData name="Mestmacher, Jolene GIZ" userId="e8541fed-54aa-4dcc-b885-ae960d52cc90" providerId="ADAL" clId="{8B54351A-0981-40DB-B855-82D9F95C3604}" dt="2020-11-20T14:59:48.026" v="58" actId="20577"/>
          <ac:spMkLst>
            <pc:docMk/>
            <pc:sldMk cId="1246372333" sldId="299"/>
            <ac:spMk id="6" creationId="{00000000-0000-0000-0000-000000000000}"/>
          </ac:spMkLst>
        </pc:spChg>
        <pc:spChg chg="mod">
          <ac:chgData name="Mestmacher, Jolene GIZ" userId="e8541fed-54aa-4dcc-b885-ae960d52cc90" providerId="ADAL" clId="{8B54351A-0981-40DB-B855-82D9F95C3604}" dt="2020-11-20T14:59:55.148" v="59" actId="1076"/>
          <ac:spMkLst>
            <pc:docMk/>
            <pc:sldMk cId="1246372333" sldId="299"/>
            <ac:spMk id="25" creationId="{BAB81532-665E-3D49-94DF-73A200B3B6DF}"/>
          </ac:spMkLst>
        </pc:spChg>
      </pc:sldChg>
      <pc:sldChg chg="modSp">
        <pc:chgData name="Mestmacher, Jolene GIZ" userId="e8541fed-54aa-4dcc-b885-ae960d52cc90" providerId="ADAL" clId="{8B54351A-0981-40DB-B855-82D9F95C3604}" dt="2020-11-20T14:25:08.222" v="10" actId="20577"/>
        <pc:sldMkLst>
          <pc:docMk/>
          <pc:sldMk cId="2288285249" sldId="856"/>
        </pc:sldMkLst>
        <pc:spChg chg="mod">
          <ac:chgData name="Mestmacher, Jolene GIZ" userId="e8541fed-54aa-4dcc-b885-ae960d52cc90" providerId="ADAL" clId="{8B54351A-0981-40DB-B855-82D9F95C3604}" dt="2020-11-20T14:25:08.222" v="10" actId="20577"/>
          <ac:spMkLst>
            <pc:docMk/>
            <pc:sldMk cId="2288285249" sldId="856"/>
            <ac:spMk id="3" creationId="{00000000-0000-0000-0000-000000000000}"/>
          </ac:spMkLst>
        </pc:spChg>
      </pc:sldChg>
      <pc:sldChg chg="modSp">
        <pc:chgData name="Mestmacher, Jolene GIZ" userId="e8541fed-54aa-4dcc-b885-ae960d52cc90" providerId="ADAL" clId="{8B54351A-0981-40DB-B855-82D9F95C3604}" dt="2020-11-20T14:31:37.534" v="18" actId="20577"/>
        <pc:sldMkLst>
          <pc:docMk/>
          <pc:sldMk cId="1395616346" sldId="866"/>
        </pc:sldMkLst>
        <pc:spChg chg="mod">
          <ac:chgData name="Mestmacher, Jolene GIZ" userId="e8541fed-54aa-4dcc-b885-ae960d52cc90" providerId="ADAL" clId="{8B54351A-0981-40DB-B855-82D9F95C3604}" dt="2020-11-20T14:31:37.534" v="18" actId="20577"/>
          <ac:spMkLst>
            <pc:docMk/>
            <pc:sldMk cId="1395616346" sldId="866"/>
            <ac:spMk id="7" creationId="{E649915B-3B01-1946-9BFC-46ED75ADF140}"/>
          </ac:spMkLst>
        </pc:spChg>
      </pc:sldChg>
      <pc:sldChg chg="modSp">
        <pc:chgData name="Mestmacher, Jolene GIZ" userId="e8541fed-54aa-4dcc-b885-ae960d52cc90" providerId="ADAL" clId="{8B54351A-0981-40DB-B855-82D9F95C3604}" dt="2020-11-20T14:57:46.439" v="30" actId="20577"/>
        <pc:sldMkLst>
          <pc:docMk/>
          <pc:sldMk cId="13476710" sldId="872"/>
        </pc:sldMkLst>
        <pc:spChg chg="mod">
          <ac:chgData name="Mestmacher, Jolene GIZ" userId="e8541fed-54aa-4dcc-b885-ae960d52cc90" providerId="ADAL" clId="{8B54351A-0981-40DB-B855-82D9F95C3604}" dt="2020-11-20T14:57:46.439" v="30" actId="20577"/>
          <ac:spMkLst>
            <pc:docMk/>
            <pc:sldMk cId="13476710" sldId="872"/>
            <ac:spMk id="4" creationId="{B81E9F32-81E2-C446-B1A4-99B08644A119}"/>
          </ac:spMkLst>
        </pc:spChg>
      </pc:sldChg>
      <pc:sldChg chg="modSp">
        <pc:chgData name="Mestmacher, Jolene GIZ" userId="e8541fed-54aa-4dcc-b885-ae960d52cc90" providerId="ADAL" clId="{8B54351A-0981-40DB-B855-82D9F95C3604}" dt="2020-11-20T14:27:07.588" v="13" actId="20577"/>
        <pc:sldMkLst>
          <pc:docMk/>
          <pc:sldMk cId="62213343" sldId="874"/>
        </pc:sldMkLst>
        <pc:spChg chg="mod">
          <ac:chgData name="Mestmacher, Jolene GIZ" userId="e8541fed-54aa-4dcc-b885-ae960d52cc90" providerId="ADAL" clId="{8B54351A-0981-40DB-B855-82D9F95C3604}" dt="2020-11-20T14:27:04.889" v="11" actId="20577"/>
          <ac:spMkLst>
            <pc:docMk/>
            <pc:sldMk cId="62213343" sldId="874"/>
            <ac:spMk id="20" creationId="{7CFC41C1-D904-1442-A022-482D9F8A5C4F}"/>
          </ac:spMkLst>
        </pc:spChg>
        <pc:spChg chg="mod">
          <ac:chgData name="Mestmacher, Jolene GIZ" userId="e8541fed-54aa-4dcc-b885-ae960d52cc90" providerId="ADAL" clId="{8B54351A-0981-40DB-B855-82D9F95C3604}" dt="2020-11-20T14:27:06.746" v="12" actId="20577"/>
          <ac:spMkLst>
            <pc:docMk/>
            <pc:sldMk cId="62213343" sldId="874"/>
            <ac:spMk id="22" creationId="{FDE26C0C-A5D5-124D-9D27-15D0B01F011D}"/>
          </ac:spMkLst>
        </pc:spChg>
        <pc:spChg chg="mod">
          <ac:chgData name="Mestmacher, Jolene GIZ" userId="e8541fed-54aa-4dcc-b885-ae960d52cc90" providerId="ADAL" clId="{8B54351A-0981-40DB-B855-82D9F95C3604}" dt="2020-11-20T14:27:07.588" v="13" actId="20577"/>
          <ac:spMkLst>
            <pc:docMk/>
            <pc:sldMk cId="62213343" sldId="874"/>
            <ac:spMk id="23" creationId="{ECD221D6-B7AF-DF4C-8A39-1387AEA01AED}"/>
          </ac:spMkLst>
        </pc:spChg>
      </pc:sldChg>
      <pc:sldChg chg="modSp">
        <pc:chgData name="Mestmacher, Jolene GIZ" userId="e8541fed-54aa-4dcc-b885-ae960d52cc90" providerId="ADAL" clId="{8B54351A-0981-40DB-B855-82D9F95C3604}" dt="2020-11-20T14:16:16.259" v="2" actId="20577"/>
        <pc:sldMkLst>
          <pc:docMk/>
          <pc:sldMk cId="1133901748" sldId="882"/>
        </pc:sldMkLst>
        <pc:spChg chg="mod">
          <ac:chgData name="Mestmacher, Jolene GIZ" userId="e8541fed-54aa-4dcc-b885-ae960d52cc90" providerId="ADAL" clId="{8B54351A-0981-40DB-B855-82D9F95C3604}" dt="2020-11-20T14:16:16.259" v="2" actId="20577"/>
          <ac:spMkLst>
            <pc:docMk/>
            <pc:sldMk cId="1133901748" sldId="882"/>
            <ac:spMk id="15" creationId="{5DCE4C15-00F4-456D-9D12-43A3994AA84C}"/>
          </ac:spMkLst>
        </pc:spChg>
      </pc:sldChg>
      <pc:sldChg chg="modSp">
        <pc:chgData name="Mestmacher, Jolene GIZ" userId="e8541fed-54aa-4dcc-b885-ae960d52cc90" providerId="ADAL" clId="{8B54351A-0981-40DB-B855-82D9F95C3604}" dt="2020-11-20T14:17:27.999" v="3" actId="20577"/>
        <pc:sldMkLst>
          <pc:docMk/>
          <pc:sldMk cId="4234545966" sldId="887"/>
        </pc:sldMkLst>
        <pc:spChg chg="mod">
          <ac:chgData name="Mestmacher, Jolene GIZ" userId="e8541fed-54aa-4dcc-b885-ae960d52cc90" providerId="ADAL" clId="{8B54351A-0981-40DB-B855-82D9F95C3604}" dt="2020-11-20T14:17:27.999" v="3" actId="20577"/>
          <ac:spMkLst>
            <pc:docMk/>
            <pc:sldMk cId="4234545966" sldId="887"/>
            <ac:spMk id="13" creationId="{40AD867D-C25B-3740-97B0-F3480B79F676}"/>
          </ac:spMkLst>
        </pc:spChg>
      </pc:sldChg>
      <pc:sldChg chg="modSp">
        <pc:chgData name="Mestmacher, Jolene GIZ" userId="e8541fed-54aa-4dcc-b885-ae960d52cc90" providerId="ADAL" clId="{8B54351A-0981-40DB-B855-82D9F95C3604}" dt="2020-11-20T14:21:23.030" v="7" actId="5793"/>
        <pc:sldMkLst>
          <pc:docMk/>
          <pc:sldMk cId="1846683410" sldId="895"/>
        </pc:sldMkLst>
        <pc:graphicFrameChg chg="modGraphic">
          <ac:chgData name="Mestmacher, Jolene GIZ" userId="e8541fed-54aa-4dcc-b885-ae960d52cc90" providerId="ADAL" clId="{8B54351A-0981-40DB-B855-82D9F95C3604}" dt="2020-11-20T14:21:23.030" v="7" actId="5793"/>
          <ac:graphicFrameMkLst>
            <pc:docMk/>
            <pc:sldMk cId="1846683410" sldId="895"/>
            <ac:graphicFrameMk id="8" creationId="{CE3CD52B-AF64-FE4B-BE40-67B1E59089D4}"/>
          </ac:graphicFrameMkLst>
        </pc:graphicFrameChg>
      </pc:sldChg>
      <pc:sldChg chg="modSp">
        <pc:chgData name="Mestmacher, Jolene GIZ" userId="e8541fed-54aa-4dcc-b885-ae960d52cc90" providerId="ADAL" clId="{8B54351A-0981-40DB-B855-82D9F95C3604}" dt="2020-11-20T14:22:54.763" v="9" actId="20577"/>
        <pc:sldMkLst>
          <pc:docMk/>
          <pc:sldMk cId="3632454831" sldId="896"/>
        </pc:sldMkLst>
        <pc:graphicFrameChg chg="modGraphic">
          <ac:chgData name="Mestmacher, Jolene GIZ" userId="e8541fed-54aa-4dcc-b885-ae960d52cc90" providerId="ADAL" clId="{8B54351A-0981-40DB-B855-82D9F95C3604}" dt="2020-11-20T14:22:54.763" v="9" actId="20577"/>
          <ac:graphicFrameMkLst>
            <pc:docMk/>
            <pc:sldMk cId="3632454831" sldId="896"/>
            <ac:graphicFrameMk id="6" creationId="{8C39B915-EA68-E04D-99BB-9742E3B01E33}"/>
          </ac:graphicFrameMkLst>
        </pc:graphicFrameChg>
      </pc:sldChg>
    </pc:docChg>
  </pc:docChgLst>
  <pc:docChgLst>
    <pc:chgData name="stephaniedanielssfl" userId="S::stephaniedanielssfl_outlook.com#ext#@isealall.onmicrosoft.com::f895001b-62d2-41a2-9b9c-5a3dd9ba202e" providerId="AD" clId="Web-{9B135020-782A-4E2B-A255-F224B15A657D}"/>
    <pc:docChg chg="modSld">
      <pc:chgData name="stephaniedanielssfl" userId="S::stephaniedanielssfl_outlook.com#ext#@isealall.onmicrosoft.com::f895001b-62d2-41a2-9b9c-5a3dd9ba202e" providerId="AD" clId="Web-{9B135020-782A-4E2B-A255-F224B15A657D}" dt="2020-12-17T15:54:12.257" v="156" actId="14100"/>
      <pc:docMkLst>
        <pc:docMk/>
      </pc:docMkLst>
      <pc:sldChg chg="modSp">
        <pc:chgData name="stephaniedanielssfl" userId="S::stephaniedanielssfl_outlook.com#ext#@isealall.onmicrosoft.com::f895001b-62d2-41a2-9b9c-5a3dd9ba202e" providerId="AD" clId="Web-{9B135020-782A-4E2B-A255-F224B15A657D}" dt="2020-12-17T15:54:12.257" v="156" actId="14100"/>
        <pc:sldMkLst>
          <pc:docMk/>
          <pc:sldMk cId="2315369921" sldId="865"/>
        </pc:sldMkLst>
        <pc:spChg chg="mod">
          <ac:chgData name="stephaniedanielssfl" userId="S::stephaniedanielssfl_outlook.com#ext#@isealall.onmicrosoft.com::f895001b-62d2-41a2-9b9c-5a3dd9ba202e" providerId="AD" clId="Web-{9B135020-782A-4E2B-A255-F224B15A657D}" dt="2020-12-17T15:54:12.257" v="156" actId="14100"/>
          <ac:spMkLst>
            <pc:docMk/>
            <pc:sldMk cId="2315369921" sldId="865"/>
            <ac:spMk id="4" creationId="{D7D21936-80B5-5145-B457-37055C99BE78}"/>
          </ac:spMkLst>
        </pc:spChg>
        <pc:spChg chg="mod">
          <ac:chgData name="stephaniedanielssfl" userId="S::stephaniedanielssfl_outlook.com#ext#@isealall.onmicrosoft.com::f895001b-62d2-41a2-9b9c-5a3dd9ba202e" providerId="AD" clId="Web-{9B135020-782A-4E2B-A255-F224B15A657D}" dt="2020-12-17T15:51:37.931" v="14" actId="20577"/>
          <ac:spMkLst>
            <pc:docMk/>
            <pc:sldMk cId="2315369921" sldId="865"/>
            <ac:spMk id="11" creationId="{1E41E68E-1B0D-48A5-B845-BF21FFED0E99}"/>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Macintosh%20HD:Users:dseville:Library:Containers:com.apple.mail:Data:Library:Mail%20Downloads:78B84754-7B92-4E9C-A3CB-A7CC12D4D14A:20180604%20-%20prosp%20farmers%20-%20farm%20services%20-%20scen%20BandJ.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016017773299215"/>
          <c:y val="0.15415665553913668"/>
          <c:w val="0.85142373981990738"/>
          <c:h val="0.77028186424944245"/>
        </c:manualLayout>
      </c:layout>
      <c:lineChart>
        <c:grouping val="standard"/>
        <c:varyColors val="0"/>
        <c:ser>
          <c:idx val="0"/>
          <c:order val="0"/>
          <c:tx>
            <c:strRef>
              <c:f>'Graphs B&amp;J'!$A$2</c:f>
              <c:strCache>
                <c:ptCount val="1"/>
                <c:pt idx="0">
                  <c:v>Baseline</c:v>
                </c:pt>
              </c:strCache>
            </c:strRef>
          </c:tx>
          <c:spPr>
            <a:ln w="28575" cap="rnd">
              <a:solidFill>
                <a:schemeClr val="accent1"/>
              </a:solidFill>
              <a:round/>
            </a:ln>
            <a:effectLst/>
          </c:spPr>
          <c:marker>
            <c:symbol val="none"/>
          </c:marker>
          <c:cat>
            <c:strRef>
              <c:f>'Graphs B&amp;J'!$B$1:$P$1</c:f>
              <c:strCache>
                <c:ptCount val="15"/>
                <c:pt idx="0">
                  <c:v>Y1</c:v>
                </c:pt>
                <c:pt idx="1">
                  <c:v>Y2</c:v>
                </c:pt>
                <c:pt idx="2">
                  <c:v>Y3</c:v>
                </c:pt>
                <c:pt idx="3">
                  <c:v>Y4</c:v>
                </c:pt>
                <c:pt idx="4">
                  <c:v>Y5</c:v>
                </c:pt>
                <c:pt idx="5">
                  <c:v>Y6</c:v>
                </c:pt>
                <c:pt idx="6">
                  <c:v>Y7</c:v>
                </c:pt>
                <c:pt idx="7">
                  <c:v>Y8</c:v>
                </c:pt>
                <c:pt idx="8">
                  <c:v>Y9</c:v>
                </c:pt>
                <c:pt idx="9">
                  <c:v>Y10</c:v>
                </c:pt>
                <c:pt idx="10">
                  <c:v>Y11</c:v>
                </c:pt>
                <c:pt idx="11">
                  <c:v>Y12</c:v>
                </c:pt>
                <c:pt idx="12">
                  <c:v>Y13</c:v>
                </c:pt>
                <c:pt idx="13">
                  <c:v>Y14</c:v>
                </c:pt>
                <c:pt idx="14">
                  <c:v>Y15</c:v>
                </c:pt>
              </c:strCache>
            </c:strRef>
          </c:cat>
          <c:val>
            <c:numRef>
              <c:f>'Graphs B&amp;J'!$B$2:$P$2</c:f>
              <c:numCache>
                <c:formatCode>#,##0</c:formatCode>
                <c:ptCount val="15"/>
                <c:pt idx="0">
                  <c:v>474.52215443298161</c:v>
                </c:pt>
                <c:pt idx="1">
                  <c:v>449.99500607346482</c:v>
                </c:pt>
                <c:pt idx="2">
                  <c:v>425.46785771394661</c:v>
                </c:pt>
                <c:pt idx="3">
                  <c:v>400.94070935442858</c:v>
                </c:pt>
                <c:pt idx="4">
                  <c:v>376.41356099491043</c:v>
                </c:pt>
                <c:pt idx="5">
                  <c:v>351.88641263539239</c:v>
                </c:pt>
                <c:pt idx="6">
                  <c:v>327.35926427587441</c:v>
                </c:pt>
                <c:pt idx="7">
                  <c:v>302.83211591635632</c:v>
                </c:pt>
                <c:pt idx="8">
                  <c:v>278.30496755683811</c:v>
                </c:pt>
                <c:pt idx="9">
                  <c:v>253.7778191973201</c:v>
                </c:pt>
                <c:pt idx="10">
                  <c:v>229.25067083780209</c:v>
                </c:pt>
                <c:pt idx="11">
                  <c:v>204.723522478284</c:v>
                </c:pt>
                <c:pt idx="12">
                  <c:v>180.19637411876579</c:v>
                </c:pt>
                <c:pt idx="13">
                  <c:v>155.66922575924761</c:v>
                </c:pt>
                <c:pt idx="14">
                  <c:v>131.1420773997296</c:v>
                </c:pt>
              </c:numCache>
            </c:numRef>
          </c:val>
          <c:smooth val="0"/>
          <c:extLst>
            <c:ext xmlns:c16="http://schemas.microsoft.com/office/drawing/2014/chart" uri="{C3380CC4-5D6E-409C-BE32-E72D297353CC}">
              <c16:uniqueId val="{00000000-5035-814C-8EC2-6AB5B9142C3A}"/>
            </c:ext>
          </c:extLst>
        </c:ser>
        <c:ser>
          <c:idx val="1"/>
          <c:order val="1"/>
          <c:tx>
            <c:strRef>
              <c:f>'Graphs B&amp;J'!$A$3</c:f>
              <c:strCache>
                <c:ptCount val="1"/>
                <c:pt idx="0">
                  <c:v>Scenario 1</c:v>
                </c:pt>
              </c:strCache>
            </c:strRef>
          </c:tx>
          <c:spPr>
            <a:ln w="28575" cap="rnd">
              <a:solidFill>
                <a:schemeClr val="accent2"/>
              </a:solidFill>
              <a:round/>
            </a:ln>
            <a:effectLst/>
          </c:spPr>
          <c:marker>
            <c:symbol val="none"/>
          </c:marker>
          <c:cat>
            <c:strRef>
              <c:f>'Graphs B&amp;J'!$B$1:$P$1</c:f>
              <c:strCache>
                <c:ptCount val="15"/>
                <c:pt idx="0">
                  <c:v>Y1</c:v>
                </c:pt>
                <c:pt idx="1">
                  <c:v>Y2</c:v>
                </c:pt>
                <c:pt idx="2">
                  <c:v>Y3</c:v>
                </c:pt>
                <c:pt idx="3">
                  <c:v>Y4</c:v>
                </c:pt>
                <c:pt idx="4">
                  <c:v>Y5</c:v>
                </c:pt>
                <c:pt idx="5">
                  <c:v>Y6</c:v>
                </c:pt>
                <c:pt idx="6">
                  <c:v>Y7</c:v>
                </c:pt>
                <c:pt idx="7">
                  <c:v>Y8</c:v>
                </c:pt>
                <c:pt idx="8">
                  <c:v>Y9</c:v>
                </c:pt>
                <c:pt idx="9">
                  <c:v>Y10</c:v>
                </c:pt>
                <c:pt idx="10">
                  <c:v>Y11</c:v>
                </c:pt>
                <c:pt idx="11">
                  <c:v>Y12</c:v>
                </c:pt>
                <c:pt idx="12">
                  <c:v>Y13</c:v>
                </c:pt>
                <c:pt idx="13">
                  <c:v>Y14</c:v>
                </c:pt>
                <c:pt idx="14">
                  <c:v>Y15</c:v>
                </c:pt>
              </c:strCache>
            </c:strRef>
          </c:cat>
          <c:val>
            <c:numRef>
              <c:f>'Graphs B&amp;J'!$B$3:$P$3</c:f>
              <c:numCache>
                <c:formatCode>#,##0</c:formatCode>
                <c:ptCount val="15"/>
                <c:pt idx="0">
                  <c:v>498.30723021355612</c:v>
                </c:pt>
                <c:pt idx="1">
                  <c:v>589.69305073824808</c:v>
                </c:pt>
                <c:pt idx="2">
                  <c:v>616.19907573594401</c:v>
                </c:pt>
                <c:pt idx="3">
                  <c:v>510.50623687479953</c:v>
                </c:pt>
                <c:pt idx="4">
                  <c:v>487.04353945026111</c:v>
                </c:pt>
                <c:pt idx="5">
                  <c:v>541.13819125372356</c:v>
                </c:pt>
                <c:pt idx="6">
                  <c:v>645.50231532612815</c:v>
                </c:pt>
                <c:pt idx="7">
                  <c:v>679.47179625834997</c:v>
                </c:pt>
                <c:pt idx="8">
                  <c:v>655.24365506263359</c:v>
                </c:pt>
                <c:pt idx="9">
                  <c:v>656.39164792019403</c:v>
                </c:pt>
                <c:pt idx="10">
                  <c:v>772.83263638680739</c:v>
                </c:pt>
                <c:pt idx="11">
                  <c:v>834.80284950731118</c:v>
                </c:pt>
                <c:pt idx="12">
                  <c:v>854.92376030601099</c:v>
                </c:pt>
                <c:pt idx="13">
                  <c:v>921.4915761662387</c:v>
                </c:pt>
                <c:pt idx="14">
                  <c:v>904.17553258834198</c:v>
                </c:pt>
              </c:numCache>
            </c:numRef>
          </c:val>
          <c:smooth val="0"/>
          <c:extLst>
            <c:ext xmlns:c16="http://schemas.microsoft.com/office/drawing/2014/chart" uri="{C3380CC4-5D6E-409C-BE32-E72D297353CC}">
              <c16:uniqueId val="{00000001-5035-814C-8EC2-6AB5B9142C3A}"/>
            </c:ext>
          </c:extLst>
        </c:ser>
        <c:ser>
          <c:idx val="3"/>
          <c:order val="2"/>
          <c:tx>
            <c:strRef>
              <c:f>'Graphs B&amp;J'!$A$5</c:f>
              <c:strCache>
                <c:ptCount val="1"/>
                <c:pt idx="0">
                  <c:v>Scenario 3</c:v>
                </c:pt>
              </c:strCache>
            </c:strRef>
          </c:tx>
          <c:spPr>
            <a:ln w="28575" cap="rnd">
              <a:solidFill>
                <a:srgbClr val="9F88B3"/>
              </a:solidFill>
              <a:round/>
            </a:ln>
            <a:effectLst/>
          </c:spPr>
          <c:marker>
            <c:symbol val="none"/>
          </c:marker>
          <c:cat>
            <c:strRef>
              <c:f>'Graphs B&amp;J'!$B$1:$P$1</c:f>
              <c:strCache>
                <c:ptCount val="15"/>
                <c:pt idx="0">
                  <c:v>Y1</c:v>
                </c:pt>
                <c:pt idx="1">
                  <c:v>Y2</c:v>
                </c:pt>
                <c:pt idx="2">
                  <c:v>Y3</c:v>
                </c:pt>
                <c:pt idx="3">
                  <c:v>Y4</c:v>
                </c:pt>
                <c:pt idx="4">
                  <c:v>Y5</c:v>
                </c:pt>
                <c:pt idx="5">
                  <c:v>Y6</c:v>
                </c:pt>
                <c:pt idx="6">
                  <c:v>Y7</c:v>
                </c:pt>
                <c:pt idx="7">
                  <c:v>Y8</c:v>
                </c:pt>
                <c:pt idx="8">
                  <c:v>Y9</c:v>
                </c:pt>
                <c:pt idx="9">
                  <c:v>Y10</c:v>
                </c:pt>
                <c:pt idx="10">
                  <c:v>Y11</c:v>
                </c:pt>
                <c:pt idx="11">
                  <c:v>Y12</c:v>
                </c:pt>
                <c:pt idx="12">
                  <c:v>Y13</c:v>
                </c:pt>
                <c:pt idx="13">
                  <c:v>Y14</c:v>
                </c:pt>
                <c:pt idx="14">
                  <c:v>Y15</c:v>
                </c:pt>
              </c:strCache>
            </c:strRef>
          </c:cat>
          <c:val>
            <c:numRef>
              <c:f>'Graphs B&amp;J'!$B$5:$P$5</c:f>
              <c:numCache>
                <c:formatCode>#,##0</c:formatCode>
                <c:ptCount val="15"/>
                <c:pt idx="0">
                  <c:v>514.98818480300929</c:v>
                </c:pt>
                <c:pt idx="1">
                  <c:v>553.52380640488025</c:v>
                </c:pt>
                <c:pt idx="2">
                  <c:v>572.9452998513774</c:v>
                </c:pt>
                <c:pt idx="3">
                  <c:v>540.84277794672903</c:v>
                </c:pt>
                <c:pt idx="4">
                  <c:v>499.73030535714611</c:v>
                </c:pt>
                <c:pt idx="5">
                  <c:v>467.62778345249461</c:v>
                </c:pt>
                <c:pt idx="6">
                  <c:v>426.51531086291192</c:v>
                </c:pt>
                <c:pt idx="7">
                  <c:v>394.41278895825758</c:v>
                </c:pt>
                <c:pt idx="8">
                  <c:v>353.30031636867488</c:v>
                </c:pt>
                <c:pt idx="9">
                  <c:v>321.19779446402652</c:v>
                </c:pt>
                <c:pt idx="10">
                  <c:v>280.08532187444348</c:v>
                </c:pt>
                <c:pt idx="11">
                  <c:v>247.98279996979221</c:v>
                </c:pt>
                <c:pt idx="12">
                  <c:v>206.8703273802094</c:v>
                </c:pt>
                <c:pt idx="13">
                  <c:v>174.76780547555811</c:v>
                </c:pt>
                <c:pt idx="14">
                  <c:v>133.6553328859751</c:v>
                </c:pt>
              </c:numCache>
            </c:numRef>
          </c:val>
          <c:smooth val="0"/>
          <c:extLst>
            <c:ext xmlns:c16="http://schemas.microsoft.com/office/drawing/2014/chart" uri="{C3380CC4-5D6E-409C-BE32-E72D297353CC}">
              <c16:uniqueId val="{00000002-5035-814C-8EC2-6AB5B9142C3A}"/>
            </c:ext>
          </c:extLst>
        </c:ser>
        <c:ser>
          <c:idx val="4"/>
          <c:order val="3"/>
          <c:tx>
            <c:strRef>
              <c:f>'Graphs B&amp;J'!$A$6</c:f>
              <c:strCache>
                <c:ptCount val="1"/>
                <c:pt idx="0">
                  <c:v>poverty line (.9)</c:v>
                </c:pt>
              </c:strCache>
            </c:strRef>
          </c:tx>
          <c:spPr>
            <a:ln>
              <a:solidFill>
                <a:schemeClr val="tx1"/>
              </a:solidFill>
            </a:ln>
          </c:spPr>
          <c:marker>
            <c:symbol val="none"/>
          </c:marker>
          <c:cat>
            <c:strRef>
              <c:f>'Graphs B&amp;J'!$B$1:$P$1</c:f>
              <c:strCache>
                <c:ptCount val="15"/>
                <c:pt idx="0">
                  <c:v>Y1</c:v>
                </c:pt>
                <c:pt idx="1">
                  <c:v>Y2</c:v>
                </c:pt>
                <c:pt idx="2">
                  <c:v>Y3</c:v>
                </c:pt>
                <c:pt idx="3">
                  <c:v>Y4</c:v>
                </c:pt>
                <c:pt idx="4">
                  <c:v>Y5</c:v>
                </c:pt>
                <c:pt idx="5">
                  <c:v>Y6</c:v>
                </c:pt>
                <c:pt idx="6">
                  <c:v>Y7</c:v>
                </c:pt>
                <c:pt idx="7">
                  <c:v>Y8</c:v>
                </c:pt>
                <c:pt idx="8">
                  <c:v>Y9</c:v>
                </c:pt>
                <c:pt idx="9">
                  <c:v>Y10</c:v>
                </c:pt>
                <c:pt idx="10">
                  <c:v>Y11</c:v>
                </c:pt>
                <c:pt idx="11">
                  <c:v>Y12</c:v>
                </c:pt>
                <c:pt idx="12">
                  <c:v>Y13</c:v>
                </c:pt>
                <c:pt idx="13">
                  <c:v>Y14</c:v>
                </c:pt>
                <c:pt idx="14">
                  <c:v>Y15</c:v>
                </c:pt>
              </c:strCache>
            </c:strRef>
          </c:cat>
          <c:val>
            <c:numRef>
              <c:f>'Graphs B&amp;J'!$B$6:$P$6</c:f>
              <c:numCache>
                <c:formatCode>#,##0</c:formatCode>
                <c:ptCount val="15"/>
                <c:pt idx="0">
                  <c:v>483.3</c:v>
                </c:pt>
                <c:pt idx="1">
                  <c:v>483.3</c:v>
                </c:pt>
                <c:pt idx="2">
                  <c:v>483.3</c:v>
                </c:pt>
                <c:pt idx="3">
                  <c:v>483.3</c:v>
                </c:pt>
                <c:pt idx="4">
                  <c:v>483.3</c:v>
                </c:pt>
                <c:pt idx="5">
                  <c:v>483.3</c:v>
                </c:pt>
                <c:pt idx="6">
                  <c:v>483.3</c:v>
                </c:pt>
                <c:pt idx="7">
                  <c:v>483.3</c:v>
                </c:pt>
                <c:pt idx="8">
                  <c:v>483.3</c:v>
                </c:pt>
                <c:pt idx="9">
                  <c:v>483.3</c:v>
                </c:pt>
                <c:pt idx="10">
                  <c:v>483.3</c:v>
                </c:pt>
                <c:pt idx="11">
                  <c:v>483.3</c:v>
                </c:pt>
                <c:pt idx="12">
                  <c:v>483.3</c:v>
                </c:pt>
                <c:pt idx="13">
                  <c:v>483.3</c:v>
                </c:pt>
                <c:pt idx="14">
                  <c:v>483.3</c:v>
                </c:pt>
              </c:numCache>
            </c:numRef>
          </c:val>
          <c:smooth val="0"/>
          <c:extLst>
            <c:ext xmlns:c16="http://schemas.microsoft.com/office/drawing/2014/chart" uri="{C3380CC4-5D6E-409C-BE32-E72D297353CC}">
              <c16:uniqueId val="{00000003-5035-814C-8EC2-6AB5B9142C3A}"/>
            </c:ext>
          </c:extLst>
        </c:ser>
        <c:ser>
          <c:idx val="5"/>
          <c:order val="5"/>
          <c:tx>
            <c:strRef>
              <c:f>'Graphs B&amp;J'!$A$7</c:f>
              <c:strCache>
                <c:ptCount val="1"/>
                <c:pt idx="0">
                  <c:v>living income benchmark (2.1)</c:v>
                </c:pt>
              </c:strCache>
            </c:strRef>
          </c:tx>
          <c:spPr>
            <a:ln>
              <a:solidFill>
                <a:schemeClr val="tx1"/>
              </a:solidFill>
            </a:ln>
          </c:spPr>
          <c:marker>
            <c:symbol val="none"/>
          </c:marker>
          <c:cat>
            <c:strRef>
              <c:f>'Graphs B&amp;J'!$B$1:$P$1</c:f>
              <c:strCache>
                <c:ptCount val="15"/>
                <c:pt idx="0">
                  <c:v>Y1</c:v>
                </c:pt>
                <c:pt idx="1">
                  <c:v>Y2</c:v>
                </c:pt>
                <c:pt idx="2">
                  <c:v>Y3</c:v>
                </c:pt>
                <c:pt idx="3">
                  <c:v>Y4</c:v>
                </c:pt>
                <c:pt idx="4">
                  <c:v>Y5</c:v>
                </c:pt>
                <c:pt idx="5">
                  <c:v>Y6</c:v>
                </c:pt>
                <c:pt idx="6">
                  <c:v>Y7</c:v>
                </c:pt>
                <c:pt idx="7">
                  <c:v>Y8</c:v>
                </c:pt>
                <c:pt idx="8">
                  <c:v>Y9</c:v>
                </c:pt>
                <c:pt idx="9">
                  <c:v>Y10</c:v>
                </c:pt>
                <c:pt idx="10">
                  <c:v>Y11</c:v>
                </c:pt>
                <c:pt idx="11">
                  <c:v>Y12</c:v>
                </c:pt>
                <c:pt idx="12">
                  <c:v>Y13</c:v>
                </c:pt>
                <c:pt idx="13">
                  <c:v>Y14</c:v>
                </c:pt>
                <c:pt idx="14">
                  <c:v>Y15</c:v>
                </c:pt>
              </c:strCache>
            </c:strRef>
          </c:cat>
          <c:val>
            <c:numRef>
              <c:f>'Graphs B&amp;J'!$B$7:$P$7</c:f>
              <c:numCache>
                <c:formatCode>#,##0</c:formatCode>
                <c:ptCount val="15"/>
                <c:pt idx="0">
                  <c:v>1127.7</c:v>
                </c:pt>
                <c:pt idx="1">
                  <c:v>1127.7</c:v>
                </c:pt>
                <c:pt idx="2">
                  <c:v>1127.7</c:v>
                </c:pt>
                <c:pt idx="3">
                  <c:v>1127.7</c:v>
                </c:pt>
                <c:pt idx="4">
                  <c:v>1127.7</c:v>
                </c:pt>
                <c:pt idx="5">
                  <c:v>1127.7</c:v>
                </c:pt>
                <c:pt idx="6">
                  <c:v>1127.7</c:v>
                </c:pt>
                <c:pt idx="7">
                  <c:v>1127.7</c:v>
                </c:pt>
                <c:pt idx="8">
                  <c:v>1127.7</c:v>
                </c:pt>
                <c:pt idx="9">
                  <c:v>1127.7</c:v>
                </c:pt>
                <c:pt idx="10">
                  <c:v>1127.7</c:v>
                </c:pt>
                <c:pt idx="11">
                  <c:v>1127.7</c:v>
                </c:pt>
                <c:pt idx="12">
                  <c:v>1127.7</c:v>
                </c:pt>
                <c:pt idx="13">
                  <c:v>1127.7</c:v>
                </c:pt>
                <c:pt idx="14">
                  <c:v>1127.7</c:v>
                </c:pt>
              </c:numCache>
            </c:numRef>
          </c:val>
          <c:smooth val="0"/>
          <c:extLst>
            <c:ext xmlns:c16="http://schemas.microsoft.com/office/drawing/2014/chart" uri="{C3380CC4-5D6E-409C-BE32-E72D297353CC}">
              <c16:uniqueId val="{00000004-5035-814C-8EC2-6AB5B9142C3A}"/>
            </c:ext>
          </c:extLst>
        </c:ser>
        <c:dLbls>
          <c:showLegendKey val="0"/>
          <c:showVal val="0"/>
          <c:showCatName val="0"/>
          <c:showSerName val="0"/>
          <c:showPercent val="0"/>
          <c:showBubbleSize val="0"/>
        </c:dLbls>
        <c:smooth val="0"/>
        <c:axId val="2127044568"/>
        <c:axId val="2127102344"/>
        <c:extLst>
          <c:ext xmlns:c15="http://schemas.microsoft.com/office/drawing/2012/chart" uri="{02D57815-91ED-43cb-92C2-25804820EDAC}">
            <c15:filteredLineSeries>
              <c15:ser>
                <c:idx val="6"/>
                <c:order val="4"/>
                <c:tx>
                  <c:strRef>
                    <c:extLst>
                      <c:ext uri="{02D57815-91ED-43cb-92C2-25804820EDAC}">
                        <c15:formulaRef>
                          <c15:sqref>'Graphs B&amp;J'!#REF!</c15:sqref>
                        </c15:formulaRef>
                      </c:ext>
                    </c:extLst>
                    <c:strCache>
                      <c:ptCount val="1"/>
                      <c:pt idx="0">
                        <c:v>#REF!</c:v>
                      </c:pt>
                    </c:strCache>
                  </c:strRef>
                </c:tx>
                <c:spPr>
                  <a:ln w="28575" cap="rnd">
                    <a:solidFill>
                      <a:schemeClr val="accent5"/>
                    </a:solidFill>
                    <a:round/>
                  </a:ln>
                  <a:effectLst/>
                </c:spPr>
                <c:marker>
                  <c:symbol val="none"/>
                </c:marker>
                <c:cat>
                  <c:strRef>
                    <c:extLst>
                      <c:ext uri="{02D57815-91ED-43cb-92C2-25804820EDAC}">
                        <c15:formulaRef>
                          <c15:sqref>'Graphs B&amp;J'!$B$1:$P$1</c15:sqref>
                        </c15:formulaRef>
                      </c:ext>
                    </c:extLst>
                    <c:strCache>
                      <c:ptCount val="15"/>
                      <c:pt idx="0">
                        <c:v>Y1</c:v>
                      </c:pt>
                      <c:pt idx="1">
                        <c:v>Y2</c:v>
                      </c:pt>
                      <c:pt idx="2">
                        <c:v>Y3</c:v>
                      </c:pt>
                      <c:pt idx="3">
                        <c:v>Y4</c:v>
                      </c:pt>
                      <c:pt idx="4">
                        <c:v>Y5</c:v>
                      </c:pt>
                      <c:pt idx="5">
                        <c:v>Y6</c:v>
                      </c:pt>
                      <c:pt idx="6">
                        <c:v>Y7</c:v>
                      </c:pt>
                      <c:pt idx="7">
                        <c:v>Y8</c:v>
                      </c:pt>
                      <c:pt idx="8">
                        <c:v>Y9</c:v>
                      </c:pt>
                      <c:pt idx="9">
                        <c:v>Y10</c:v>
                      </c:pt>
                      <c:pt idx="10">
                        <c:v>Y11</c:v>
                      </c:pt>
                      <c:pt idx="11">
                        <c:v>Y12</c:v>
                      </c:pt>
                      <c:pt idx="12">
                        <c:v>Y13</c:v>
                      </c:pt>
                      <c:pt idx="13">
                        <c:v>Y14</c:v>
                      </c:pt>
                      <c:pt idx="14">
                        <c:v>Y15</c:v>
                      </c:pt>
                    </c:strCache>
                  </c:strRef>
                </c:cat>
                <c:val>
                  <c:numRef>
                    <c:extLst>
                      <c:ext uri="{02D57815-91ED-43cb-92C2-25804820EDAC}">
                        <c15:formulaRef>
                          <c15:sqref>'Graphs B&amp;J'!#REF!</c15:sqref>
                        </c15:formulaRef>
                      </c:ext>
                    </c:extLst>
                    <c:numCache>
                      <c:formatCode>General</c:formatCode>
                      <c:ptCount val="1"/>
                      <c:pt idx="0">
                        <c:v>1</c:v>
                      </c:pt>
                    </c:numCache>
                  </c:numRef>
                </c:val>
                <c:smooth val="0"/>
                <c:extLst>
                  <c:ext xmlns:c16="http://schemas.microsoft.com/office/drawing/2014/chart" uri="{C3380CC4-5D6E-409C-BE32-E72D297353CC}">
                    <c16:uniqueId val="{00000005-5035-814C-8EC2-6AB5B9142C3A}"/>
                  </c:ext>
                </c:extLst>
              </c15:ser>
            </c15:filteredLineSeries>
          </c:ext>
        </c:extLst>
      </c:lineChart>
      <c:catAx>
        <c:axId val="2127044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2127102344"/>
        <c:crosses val="autoZero"/>
        <c:auto val="1"/>
        <c:lblAlgn val="ctr"/>
        <c:lblOffset val="100"/>
        <c:noMultiLvlLbl val="0"/>
      </c:catAx>
      <c:valAx>
        <c:axId val="2127102344"/>
        <c:scaling>
          <c:orientation val="minMax"/>
        </c:scaling>
        <c:delete val="0"/>
        <c:axPos val="l"/>
        <c:numFmt formatCode="#,##0" sourceLinked="1"/>
        <c:majorTickMark val="none"/>
        <c:minorTickMark val="none"/>
        <c:tickLblPos val="nextTo"/>
        <c:spPr>
          <a:noFill/>
          <a:ln>
            <a:noFill/>
          </a:ln>
          <a:effectLst/>
        </c:spPr>
        <c:txPr>
          <a:bodyPr rot="-60000000" vert="horz"/>
          <a:lstStyle/>
          <a:p>
            <a:pPr>
              <a:defRPr/>
            </a:pPr>
            <a:endParaRPr lang="en-US"/>
          </a:p>
        </c:txPr>
        <c:crossAx val="212704456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a:outerShdw blurRad="279400" dist="50800" dir="5400000" sx="99000" sy="99000" algn="ctr" rotWithShape="0">
        <a:srgbClr val="000000">
          <a:alpha val="60000"/>
        </a:srgbClr>
      </a:outerShdw>
    </a:effectLst>
  </c:spPr>
  <c:txPr>
    <a:bodyPr/>
    <a:lstStyle/>
    <a:p>
      <a:pPr>
        <a:defRPr sz="11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794658-969F-7549-A96C-F6E9730EDAAA}" type="datetimeFigureOut">
              <a:rPr lang="en-US" smtClean="0"/>
              <a:t>1/5/21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66A2DA-6F67-A54C-B155-55037CAE2D17}" type="slidenum">
              <a:rPr lang="en-US" smtClean="0"/>
              <a:t>‹#›</a:t>
            </a:fld>
            <a:endParaRPr lang="en-US" dirty="0"/>
          </a:p>
        </p:txBody>
      </p:sp>
    </p:spTree>
    <p:extLst>
      <p:ext uri="{BB962C8B-B14F-4D97-AF65-F5344CB8AC3E}">
        <p14:creationId xmlns:p14="http://schemas.microsoft.com/office/powerpoint/2010/main" val="3707730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ars.com/about/policies-and-practices/farmer-incom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cs.wixstatic.com/ugd/0c5ab3_55017cee608047d494f56b496925ae4a.pdf" TargetMode="External"/><Relationship Id="rId7" Type="http://schemas.openxmlformats.org/officeDocument/2006/relationships/hyperlink" Target="https://www.living-income.com/existing-information"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s://app.smartsheet.com/b/publish?EQBCT=cf8dfa211d3a44a49a1392465140e5a4" TargetMode="External"/><Relationship Id="rId5" Type="http://schemas.openxmlformats.org/officeDocument/2006/relationships/hyperlink" Target="https://align-tool.com/about" TargetMode="External"/><Relationship Id="rId4" Type="http://schemas.openxmlformats.org/officeDocument/2006/relationships/hyperlink" Target="https://c69aa8ac-6965-42b2-abb7-0f0b86c23d2e.filesusr.com/ugd/0c5ab3_8b6a7e26d7c04908a7738f1c97376a78.pdf"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a:t>
            </a:fld>
            <a:endParaRPr lang="en-US" dirty="0"/>
          </a:p>
        </p:txBody>
      </p:sp>
    </p:spTree>
    <p:extLst>
      <p:ext uri="{BB962C8B-B14F-4D97-AF65-F5344CB8AC3E}">
        <p14:creationId xmlns:p14="http://schemas.microsoft.com/office/powerpoint/2010/main" val="2103771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11</a:t>
            </a:fld>
            <a:endParaRPr lang="en-US" dirty="0"/>
          </a:p>
        </p:txBody>
      </p:sp>
    </p:spTree>
    <p:extLst>
      <p:ext uri="{BB962C8B-B14F-4D97-AF65-F5344CB8AC3E}">
        <p14:creationId xmlns:p14="http://schemas.microsoft.com/office/powerpoint/2010/main" val="15350118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https://www.nestle.com/sites/default/files/asset-library/documents/creating-shared-value/materiality-and-sdgs.pdf</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12</a:t>
            </a:fld>
            <a:endParaRPr lang="en-US" dirty="0"/>
          </a:p>
        </p:txBody>
      </p:sp>
    </p:spTree>
    <p:extLst>
      <p:ext uri="{BB962C8B-B14F-4D97-AF65-F5344CB8AC3E}">
        <p14:creationId xmlns:p14="http://schemas.microsoft.com/office/powerpoint/2010/main" val="954444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https://www.farmerincomelab.com/sites/g/files/jydpyr621/files/2020-09/FINAL%20FINAL%20Poverty%20Hotspots%20UNGA%202019_2.pdf</a:t>
            </a:r>
          </a:p>
        </p:txBody>
      </p:sp>
      <p:sp>
        <p:nvSpPr>
          <p:cNvPr id="4" name="Slide Number Placeholder 3"/>
          <p:cNvSpPr>
            <a:spLocks noGrp="1"/>
          </p:cNvSpPr>
          <p:nvPr>
            <p:ph type="sldNum" sz="quarter" idx="5"/>
          </p:nvPr>
        </p:nvSpPr>
        <p:spPr/>
        <p:txBody>
          <a:bodyPr/>
          <a:lstStyle/>
          <a:p>
            <a:fld id="{6A66A2DA-6F67-A54C-B155-55037CAE2D17}" type="slidenum">
              <a:rPr lang="en-US" smtClean="0"/>
              <a:t>13</a:t>
            </a:fld>
            <a:endParaRPr lang="en-US" dirty="0"/>
          </a:p>
        </p:txBody>
      </p:sp>
    </p:spTree>
    <p:extLst>
      <p:ext uri="{BB962C8B-B14F-4D97-AF65-F5344CB8AC3E}">
        <p14:creationId xmlns:p14="http://schemas.microsoft.com/office/powerpoint/2010/main" val="3562069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14</a:t>
            </a:fld>
            <a:endParaRPr lang="en-US" dirty="0"/>
          </a:p>
        </p:txBody>
      </p:sp>
    </p:spTree>
    <p:extLst>
      <p:ext uri="{BB962C8B-B14F-4D97-AF65-F5344CB8AC3E}">
        <p14:creationId xmlns:p14="http://schemas.microsoft.com/office/powerpoint/2010/main" val="179307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15</a:t>
            </a:fld>
            <a:endParaRPr lang="en-US" dirty="0"/>
          </a:p>
        </p:txBody>
      </p:sp>
    </p:spTree>
    <p:extLst>
      <p:ext uri="{BB962C8B-B14F-4D97-AF65-F5344CB8AC3E}">
        <p14:creationId xmlns:p14="http://schemas.microsoft.com/office/powerpoint/2010/main" val="1297175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16</a:t>
            </a:fld>
            <a:endParaRPr lang="en-US" dirty="0"/>
          </a:p>
        </p:txBody>
      </p:sp>
    </p:spTree>
    <p:extLst>
      <p:ext uri="{BB962C8B-B14F-4D97-AF65-F5344CB8AC3E}">
        <p14:creationId xmlns:p14="http://schemas.microsoft.com/office/powerpoint/2010/main" val="203265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17</a:t>
            </a:fld>
            <a:endParaRPr lang="en-US" dirty="0"/>
          </a:p>
        </p:txBody>
      </p:sp>
    </p:spTree>
    <p:extLst>
      <p:ext uri="{BB962C8B-B14F-4D97-AF65-F5344CB8AC3E}">
        <p14:creationId xmlns:p14="http://schemas.microsoft.com/office/powerpoint/2010/main" val="39506968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18</a:t>
            </a:fld>
            <a:endParaRPr lang="en-US" dirty="0"/>
          </a:p>
        </p:txBody>
      </p:sp>
    </p:spTree>
    <p:extLst>
      <p:ext uri="{BB962C8B-B14F-4D97-AF65-F5344CB8AC3E}">
        <p14:creationId xmlns:p14="http://schemas.microsoft.com/office/powerpoint/2010/main" val="13556226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19</a:t>
            </a:fld>
            <a:endParaRPr lang="en-US" dirty="0"/>
          </a:p>
        </p:txBody>
      </p:sp>
    </p:spTree>
    <p:extLst>
      <p:ext uri="{BB962C8B-B14F-4D97-AF65-F5344CB8AC3E}">
        <p14:creationId xmlns:p14="http://schemas.microsoft.com/office/powerpoint/2010/main" val="8184612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tooltip="https://www.mars.com/about/policies-and-practices/farmer-income"/>
              </a:rPr>
              <a:t>https://www.mars.com/about/policies-and-practices/farmer-income</a:t>
            </a:r>
            <a:endParaRPr lang="en-US" dirty="0"/>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20</a:t>
            </a:fld>
            <a:endParaRPr lang="en-US" dirty="0"/>
          </a:p>
        </p:txBody>
      </p:sp>
    </p:spTree>
    <p:extLst>
      <p:ext uri="{BB962C8B-B14F-4D97-AF65-F5344CB8AC3E}">
        <p14:creationId xmlns:p14="http://schemas.microsoft.com/office/powerpoint/2010/main" val="755191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a:t>
            </a:fld>
            <a:endParaRPr lang="en-US" dirty="0"/>
          </a:p>
        </p:txBody>
      </p:sp>
    </p:spTree>
    <p:extLst>
      <p:ext uri="{BB962C8B-B14F-4D97-AF65-F5344CB8AC3E}">
        <p14:creationId xmlns:p14="http://schemas.microsoft.com/office/powerpoint/2010/main" val="3300338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21</a:t>
            </a:fld>
            <a:endParaRPr lang="en-US" dirty="0"/>
          </a:p>
        </p:txBody>
      </p:sp>
    </p:spTree>
    <p:extLst>
      <p:ext uri="{BB962C8B-B14F-4D97-AF65-F5344CB8AC3E}">
        <p14:creationId xmlns:p14="http://schemas.microsoft.com/office/powerpoint/2010/main" val="3999890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22</a:t>
            </a:fld>
            <a:endParaRPr lang="en-US" dirty="0"/>
          </a:p>
        </p:txBody>
      </p:sp>
    </p:spTree>
    <p:extLst>
      <p:ext uri="{BB962C8B-B14F-4D97-AF65-F5344CB8AC3E}">
        <p14:creationId xmlns:p14="http://schemas.microsoft.com/office/powerpoint/2010/main" val="31198745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23</a:t>
            </a:fld>
            <a:endParaRPr lang="en-US" dirty="0"/>
          </a:p>
        </p:txBody>
      </p:sp>
    </p:spTree>
    <p:extLst>
      <p:ext uri="{BB962C8B-B14F-4D97-AF65-F5344CB8AC3E}">
        <p14:creationId xmlns:p14="http://schemas.microsoft.com/office/powerpoint/2010/main" val="104388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24</a:t>
            </a:fld>
            <a:endParaRPr lang="en-US" dirty="0"/>
          </a:p>
        </p:txBody>
      </p:sp>
    </p:spTree>
    <p:extLst>
      <p:ext uri="{BB962C8B-B14F-4D97-AF65-F5344CB8AC3E}">
        <p14:creationId xmlns:p14="http://schemas.microsoft.com/office/powerpoint/2010/main" val="1556033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https://c69aa8ac-6965-42b2-abb7-0f0b86c23d2e.filesusr.com/ugd/0c5ab3_74a43f3647724bc58caf4daaa570482b.pdf </a:t>
            </a:r>
          </a:p>
          <a:p>
            <a:endParaRPr lang="en-US" dirty="0"/>
          </a:p>
          <a:p>
            <a:r>
              <a:rPr lang="en-US" dirty="0"/>
              <a:t>https://drive.google.com/drive/folders/10f3vP7j2WFgNKm1t1s4PrwzpSwCHSlzn</a:t>
            </a:r>
          </a:p>
        </p:txBody>
      </p:sp>
      <p:sp>
        <p:nvSpPr>
          <p:cNvPr id="4" name="Slide Number Placeholder 3"/>
          <p:cNvSpPr>
            <a:spLocks noGrp="1"/>
          </p:cNvSpPr>
          <p:nvPr>
            <p:ph type="sldNum" sz="quarter" idx="5"/>
          </p:nvPr>
        </p:nvSpPr>
        <p:spPr/>
        <p:txBody>
          <a:bodyPr/>
          <a:lstStyle/>
          <a:p>
            <a:fld id="{6A66A2DA-6F67-A54C-B155-55037CAE2D17}" type="slidenum">
              <a:rPr lang="en-US" smtClean="0"/>
              <a:t>25</a:t>
            </a:fld>
            <a:endParaRPr lang="en-US" dirty="0"/>
          </a:p>
        </p:txBody>
      </p:sp>
    </p:spTree>
    <p:extLst>
      <p:ext uri="{BB962C8B-B14F-4D97-AF65-F5344CB8AC3E}">
        <p14:creationId xmlns:p14="http://schemas.microsoft.com/office/powerpoint/2010/main" val="2904587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2A5B9-EFA6-49AB-BDF2-4DEE4E2224C8}" type="slidenum">
              <a:rPr lang="de-DE" smtClean="0"/>
              <a:t>26</a:t>
            </a:fld>
            <a:endParaRPr lang="de-DE" dirty="0"/>
          </a:p>
        </p:txBody>
      </p:sp>
    </p:spTree>
    <p:extLst>
      <p:ext uri="{BB962C8B-B14F-4D97-AF65-F5344CB8AC3E}">
        <p14:creationId xmlns:p14="http://schemas.microsoft.com/office/powerpoint/2010/main" val="1160807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27</a:t>
            </a:fld>
            <a:endParaRPr lang="en-US" dirty="0"/>
          </a:p>
        </p:txBody>
      </p:sp>
    </p:spTree>
    <p:extLst>
      <p:ext uri="{BB962C8B-B14F-4D97-AF65-F5344CB8AC3E}">
        <p14:creationId xmlns:p14="http://schemas.microsoft.com/office/powerpoint/2010/main" val="758594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28</a:t>
            </a:fld>
            <a:endParaRPr lang="en-US" dirty="0"/>
          </a:p>
        </p:txBody>
      </p:sp>
    </p:spTree>
    <p:extLst>
      <p:ext uri="{BB962C8B-B14F-4D97-AF65-F5344CB8AC3E}">
        <p14:creationId xmlns:p14="http://schemas.microsoft.com/office/powerpoint/2010/main" val="38317316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a:t>Living Income Community of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kern="1200" dirty="0">
                <a:solidFill>
                  <a:schemeClr val="tx1"/>
                </a:solidFill>
                <a:effectLst/>
                <a:latin typeface="+mn-lt"/>
                <a:ea typeface="+mn-ea"/>
                <a:cs typeface="+mn-cs"/>
              </a:rPr>
              <a:t>Living Income/Living Wage document (includes all available benchmarks): </a:t>
            </a:r>
            <a:r>
              <a:rPr lang="en-US" dirty="0"/>
              <a:t>www.living-income.com/living-income-benchmarks</a:t>
            </a:r>
            <a:endParaRPr lang="de-DE"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Ghana Benchmark: </a:t>
            </a:r>
            <a:r>
              <a:rPr lang="en-US" sz="1200" u="sng" kern="1200" dirty="0">
                <a:solidFill>
                  <a:schemeClr val="tx1"/>
                </a:solidFill>
                <a:effectLst/>
                <a:latin typeface="+mn-lt"/>
                <a:ea typeface="+mn-ea"/>
                <a:cs typeface="+mn-cs"/>
                <a:hlinkClick r:id="rId3"/>
              </a:rPr>
              <a:t>https://docs.wixstatic.com/ugd/0c5ab3_55017cee608047d494f56b496925ae4a.pdf</a:t>
            </a:r>
            <a:r>
              <a:rPr lang="en-US" sz="1200" kern="1200" dirty="0">
                <a:solidFill>
                  <a:schemeClr val="tx1"/>
                </a:solidFill>
                <a:effectLst/>
                <a:latin typeface="+mn-lt"/>
                <a:ea typeface="+mn-ea"/>
                <a:cs typeface="+mn-cs"/>
              </a:rPr>
              <a:t>  </a:t>
            </a:r>
          </a:p>
          <a:p>
            <a:r>
              <a:rPr lang="en-US" sz="1200" u="none" kern="1200" dirty="0">
                <a:solidFill>
                  <a:schemeClr val="tx1"/>
                </a:solidFill>
                <a:effectLst/>
                <a:latin typeface="+mn-lt"/>
                <a:ea typeface="+mn-ea"/>
                <a:cs typeface="+mn-cs"/>
              </a:rPr>
              <a:t>Ghana Benchmark Update: </a:t>
            </a:r>
            <a:r>
              <a:rPr lang="en-US" sz="1200" u="none" kern="1200" dirty="0">
                <a:solidFill>
                  <a:schemeClr val="tx1"/>
                </a:solidFill>
                <a:effectLst/>
                <a:latin typeface="+mn-lt"/>
                <a:ea typeface="+mn-ea"/>
                <a:cs typeface="+mn-cs"/>
                <a:hlinkClick r:id="rId4"/>
              </a:rPr>
              <a:t>https://c69aa8ac-6965-42b2-abb7-0f0b86c23d2e.filesusr.com/ugd/0c5ab3_8b6a7e26d7c04908a7738f1c97376a78.pdf</a:t>
            </a:r>
            <a:r>
              <a:rPr lang="en-US" sz="1200" u="none"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CDI LI Benchmark:  https://docs.wixstatic.com/ugd/0c5ab3_71310ed04c5d4fec8805580ed901c933.pdf</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Global Living Wage Coalition: https://www.globallivingwage.org</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ALIGN Tool </a:t>
            </a:r>
            <a:r>
              <a:rPr lang="en-US" sz="1200" dirty="0">
                <a:hlinkClick r:id="rId5"/>
              </a:rPr>
              <a:t>https://align-tool.com/about</a:t>
            </a:r>
            <a:r>
              <a:rPr lang="en-US" sz="1200" dirty="0"/>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Resources:</a:t>
            </a:r>
            <a:br>
              <a:rPr lang="en-US" dirty="0">
                <a:hlinkClick r:id="rId6" tooltip="https://app.smartsheet.com/b/publish?EQBCT=cf8dfa211d3a44a49a1392465140e5a4"/>
              </a:rPr>
            </a:br>
            <a:r>
              <a:rPr lang="en-US" dirty="0">
                <a:hlinkClick r:id="rId6" tooltip="https://app.smartsheet.com/b/publish?EQBCT=cf8dfa211d3a44a49a1392465140e5a4"/>
              </a:rPr>
              <a:t>https://app.smartsheet.com/b/publish?EQBCT=cf8dfa211d3a44a49a1392465140e5a4</a:t>
            </a:r>
            <a:endParaRPr lang="en-US" dirty="0"/>
          </a:p>
          <a:p>
            <a:pPr marL="0" indent="0">
              <a:buNone/>
            </a:pPr>
            <a:r>
              <a:rPr lang="en-US" dirty="0">
                <a:hlinkClick r:id="rId7" tooltip="https://www.living-income.com/existing-information"/>
              </a:rPr>
              <a:t>https://www.living-income.com/existing-information</a:t>
            </a:r>
            <a:endParaRPr lang="en-US" dirty="0"/>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5"/>
          </p:nvPr>
        </p:nvSpPr>
        <p:spPr/>
        <p:txBody>
          <a:bodyPr/>
          <a:lstStyle/>
          <a:p>
            <a:fld id="{B492A5B9-EFA6-49AB-BDF2-4DEE4E2224C8}" type="slidenum">
              <a:rPr lang="de-DE" smtClean="0"/>
              <a:t>29</a:t>
            </a:fld>
            <a:endParaRPr lang="de-DE" dirty="0"/>
          </a:p>
        </p:txBody>
      </p:sp>
    </p:spTree>
    <p:extLst>
      <p:ext uri="{BB962C8B-B14F-4D97-AF65-F5344CB8AC3E}">
        <p14:creationId xmlns:p14="http://schemas.microsoft.com/office/powerpoint/2010/main" val="33777475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492A5B9-EFA6-49AB-BDF2-4DEE4E2224C8}" type="slidenum">
              <a:rPr lang="de-DE" smtClean="0"/>
              <a:t>30</a:t>
            </a:fld>
            <a:endParaRPr lang="de-DE" dirty="0"/>
          </a:p>
        </p:txBody>
      </p:sp>
    </p:spTree>
    <p:extLst>
      <p:ext uri="{BB962C8B-B14F-4D97-AF65-F5344CB8AC3E}">
        <p14:creationId xmlns:p14="http://schemas.microsoft.com/office/powerpoint/2010/main" val="470714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a:t>
            </a:fld>
            <a:endParaRPr lang="en-US" dirty="0"/>
          </a:p>
        </p:txBody>
      </p:sp>
    </p:spTree>
    <p:extLst>
      <p:ext uri="{BB962C8B-B14F-4D97-AF65-F5344CB8AC3E}">
        <p14:creationId xmlns:p14="http://schemas.microsoft.com/office/powerpoint/2010/main" val="6128117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31</a:t>
            </a:fld>
            <a:endParaRPr lang="en-US" dirty="0"/>
          </a:p>
        </p:txBody>
      </p:sp>
    </p:spTree>
    <p:extLst>
      <p:ext uri="{BB962C8B-B14F-4D97-AF65-F5344CB8AC3E}">
        <p14:creationId xmlns:p14="http://schemas.microsoft.com/office/powerpoint/2010/main" val="1878284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https://c69aa8ac-6965-42b2-abb7-0f0b86c23d2e.filesusr.com/ugd/0c5ab3_93560a9b816d40c3a28daaa686e972a5.pdf</a:t>
            </a:r>
          </a:p>
        </p:txBody>
      </p:sp>
      <p:sp>
        <p:nvSpPr>
          <p:cNvPr id="4" name="Slide Number Placeholder 3"/>
          <p:cNvSpPr>
            <a:spLocks noGrp="1"/>
          </p:cNvSpPr>
          <p:nvPr>
            <p:ph type="sldNum" sz="quarter" idx="5"/>
          </p:nvPr>
        </p:nvSpPr>
        <p:spPr/>
        <p:txBody>
          <a:bodyPr/>
          <a:lstStyle/>
          <a:p>
            <a:fld id="{6A66A2DA-6F67-A54C-B155-55037CAE2D17}" type="slidenum">
              <a:rPr lang="en-US" smtClean="0"/>
              <a:t>32</a:t>
            </a:fld>
            <a:endParaRPr lang="en-US" dirty="0"/>
          </a:p>
        </p:txBody>
      </p:sp>
    </p:spTree>
    <p:extLst>
      <p:ext uri="{BB962C8B-B14F-4D97-AF65-F5344CB8AC3E}">
        <p14:creationId xmlns:p14="http://schemas.microsoft.com/office/powerpoint/2010/main" val="32118897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33</a:t>
            </a:fld>
            <a:endParaRPr lang="en-US" dirty="0"/>
          </a:p>
        </p:txBody>
      </p:sp>
    </p:spTree>
    <p:extLst>
      <p:ext uri="{BB962C8B-B14F-4D97-AF65-F5344CB8AC3E}">
        <p14:creationId xmlns:p14="http://schemas.microsoft.com/office/powerpoint/2010/main" val="204411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34</a:t>
            </a:fld>
            <a:endParaRPr lang="en-US" dirty="0"/>
          </a:p>
        </p:txBody>
      </p:sp>
    </p:spTree>
    <p:extLst>
      <p:ext uri="{BB962C8B-B14F-4D97-AF65-F5344CB8AC3E}">
        <p14:creationId xmlns:p14="http://schemas.microsoft.com/office/powerpoint/2010/main" val="22572581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36</a:t>
            </a:fld>
            <a:endParaRPr lang="en-US" dirty="0"/>
          </a:p>
        </p:txBody>
      </p:sp>
    </p:spTree>
    <p:extLst>
      <p:ext uri="{BB962C8B-B14F-4D97-AF65-F5344CB8AC3E}">
        <p14:creationId xmlns:p14="http://schemas.microsoft.com/office/powerpoint/2010/main" val="36097939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37</a:t>
            </a:fld>
            <a:endParaRPr lang="en-US" dirty="0"/>
          </a:p>
        </p:txBody>
      </p:sp>
    </p:spTree>
    <p:extLst>
      <p:ext uri="{BB962C8B-B14F-4D97-AF65-F5344CB8AC3E}">
        <p14:creationId xmlns:p14="http://schemas.microsoft.com/office/powerpoint/2010/main" val="3899440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38</a:t>
            </a:fld>
            <a:endParaRPr lang="en-US" dirty="0"/>
          </a:p>
        </p:txBody>
      </p:sp>
    </p:spTree>
    <p:extLst>
      <p:ext uri="{BB962C8B-B14F-4D97-AF65-F5344CB8AC3E}">
        <p14:creationId xmlns:p14="http://schemas.microsoft.com/office/powerpoint/2010/main" val="39759270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https://c69aa8ac-6965-42b2-abb7-0f0b86c23d2e.filesusr.com/ugd/0c5ab3_93560a9b816d40c3a28daaa686e972a5.pdf</a:t>
            </a:r>
          </a:p>
        </p:txBody>
      </p:sp>
      <p:sp>
        <p:nvSpPr>
          <p:cNvPr id="4" name="Slide Number Placeholder 3"/>
          <p:cNvSpPr>
            <a:spLocks noGrp="1"/>
          </p:cNvSpPr>
          <p:nvPr>
            <p:ph type="sldNum" sz="quarter" idx="5"/>
          </p:nvPr>
        </p:nvSpPr>
        <p:spPr/>
        <p:txBody>
          <a:bodyPr/>
          <a:lstStyle/>
          <a:p>
            <a:fld id="{6A66A2DA-6F67-A54C-B155-55037CAE2D17}" type="slidenum">
              <a:rPr lang="en-US" smtClean="0"/>
              <a:t>40</a:t>
            </a:fld>
            <a:endParaRPr lang="en-US" dirty="0"/>
          </a:p>
        </p:txBody>
      </p:sp>
    </p:spTree>
    <p:extLst>
      <p:ext uri="{BB962C8B-B14F-4D97-AF65-F5344CB8AC3E}">
        <p14:creationId xmlns:p14="http://schemas.microsoft.com/office/powerpoint/2010/main" val="21690183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https://c69aa8ac-6965-42b2-abb7-0f0b86c23d2e.filesusr.com/ugd/0c5ab3_93560a9b816d40c3a28daaa686e972a5.pdf</a:t>
            </a:r>
          </a:p>
        </p:txBody>
      </p:sp>
      <p:sp>
        <p:nvSpPr>
          <p:cNvPr id="4" name="Slide Number Placeholder 3"/>
          <p:cNvSpPr>
            <a:spLocks noGrp="1"/>
          </p:cNvSpPr>
          <p:nvPr>
            <p:ph type="sldNum" sz="quarter" idx="5"/>
          </p:nvPr>
        </p:nvSpPr>
        <p:spPr/>
        <p:txBody>
          <a:bodyPr/>
          <a:lstStyle/>
          <a:p>
            <a:fld id="{6A66A2DA-6F67-A54C-B155-55037CAE2D17}" type="slidenum">
              <a:rPr lang="en-US" smtClean="0"/>
              <a:t>41</a:t>
            </a:fld>
            <a:endParaRPr lang="en-US" dirty="0"/>
          </a:p>
        </p:txBody>
      </p:sp>
    </p:spTree>
    <p:extLst>
      <p:ext uri="{BB962C8B-B14F-4D97-AF65-F5344CB8AC3E}">
        <p14:creationId xmlns:p14="http://schemas.microsoft.com/office/powerpoint/2010/main" val="44260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5</a:t>
            </a:fld>
            <a:endParaRPr lang="en-US" dirty="0"/>
          </a:p>
        </p:txBody>
      </p:sp>
    </p:spTree>
    <p:extLst>
      <p:ext uri="{BB962C8B-B14F-4D97-AF65-F5344CB8AC3E}">
        <p14:creationId xmlns:p14="http://schemas.microsoft.com/office/powerpoint/2010/main" val="317485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The concept of “living income” applies the concept of a living wage to a farming household and is defined as the net household income needed for a farming household to afford a minimum decent standard of living.  </a:t>
            </a:r>
            <a:r>
              <a:rPr lang="en-GB" b="0" dirty="0"/>
              <a:t>Living income is not about meeting minimum or baseline levels of income. It emphasizes</a:t>
            </a:r>
            <a:r>
              <a:rPr lang="en-GB" b="0" baseline="0" dirty="0"/>
              <a:t> the need to be able to provide for a </a:t>
            </a:r>
            <a:r>
              <a:rPr lang="en-GB" b="1" baseline="0" dirty="0"/>
              <a:t>household</a:t>
            </a:r>
            <a:r>
              <a:rPr lang="en-GB" b="0" baseline="0" dirty="0"/>
              <a:t> to live comfortably.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7E9DF8-F866-4002-ADA9-01C3B9A8F8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951693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7</a:t>
            </a:fld>
            <a:endParaRPr lang="en-US" dirty="0"/>
          </a:p>
        </p:txBody>
      </p:sp>
    </p:spTree>
    <p:extLst>
      <p:ext uri="{BB962C8B-B14F-4D97-AF65-F5344CB8AC3E}">
        <p14:creationId xmlns:p14="http://schemas.microsoft.com/office/powerpoint/2010/main" val="34210721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Living Income Video: https://www.youtube.com/watch?v=f3pVHryU8t8&amp;feature=emb_logo</a:t>
            </a:r>
          </a:p>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8</a:t>
            </a:fld>
            <a:endParaRPr lang="en-US" dirty="0"/>
          </a:p>
        </p:txBody>
      </p:sp>
    </p:spTree>
    <p:extLst>
      <p:ext uri="{BB962C8B-B14F-4D97-AF65-F5344CB8AC3E}">
        <p14:creationId xmlns:p14="http://schemas.microsoft.com/office/powerpoint/2010/main" val="9315720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Living Income Story, as illustrated above, shows the basic building blocks of a living income.</a:t>
            </a:r>
          </a:p>
        </p:txBody>
      </p:sp>
      <p:sp>
        <p:nvSpPr>
          <p:cNvPr id="4" name="Slide Number Placeholder 3"/>
          <p:cNvSpPr>
            <a:spLocks noGrp="1"/>
          </p:cNvSpPr>
          <p:nvPr>
            <p:ph type="sldNum" sz="quarter" idx="5"/>
          </p:nvPr>
        </p:nvSpPr>
        <p:spPr/>
        <p:txBody>
          <a:bodyPr/>
          <a:lstStyle/>
          <a:p>
            <a:fld id="{6A66A2DA-6F67-A54C-B155-55037CAE2D17}" type="slidenum">
              <a:rPr lang="en-US" smtClean="0"/>
              <a:t>9</a:t>
            </a:fld>
            <a:endParaRPr lang="en-US" dirty="0"/>
          </a:p>
        </p:txBody>
      </p:sp>
    </p:spTree>
    <p:extLst>
      <p:ext uri="{BB962C8B-B14F-4D97-AF65-F5344CB8AC3E}">
        <p14:creationId xmlns:p14="http://schemas.microsoft.com/office/powerpoint/2010/main" val="31447171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66A2DA-6F67-A54C-B155-55037CAE2D17}" type="slidenum">
              <a:rPr lang="en-US" smtClean="0"/>
              <a:t>10</a:t>
            </a:fld>
            <a:endParaRPr lang="en-US" dirty="0"/>
          </a:p>
        </p:txBody>
      </p:sp>
    </p:spTree>
    <p:extLst>
      <p:ext uri="{BB962C8B-B14F-4D97-AF65-F5344CB8AC3E}">
        <p14:creationId xmlns:p14="http://schemas.microsoft.com/office/powerpoint/2010/main" val="2038911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CB7B1-0BB6-2342-BCA2-74AE59CE4BF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BE9B18-E51B-3442-984E-A06C322C5C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892E6CD-17AF-0146-81BE-8D7486B9C14F}"/>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5" name="Footer Placeholder 4">
            <a:extLst>
              <a:ext uri="{FF2B5EF4-FFF2-40B4-BE49-F238E27FC236}">
                <a16:creationId xmlns:a16="http://schemas.microsoft.com/office/drawing/2014/main" id="{40A3F113-DE09-6940-A50D-3A028671737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068DFBB-9C10-1249-A2CD-369736FB153D}"/>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151299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2C6D5-D124-0441-8E38-352B1D30A8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6B04AD-B4A8-8641-9F97-0B4E598428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41606-8160-434B-8404-7FAA1C25F525}"/>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5" name="Footer Placeholder 4">
            <a:extLst>
              <a:ext uri="{FF2B5EF4-FFF2-40B4-BE49-F238E27FC236}">
                <a16:creationId xmlns:a16="http://schemas.microsoft.com/office/drawing/2014/main" id="{8224631E-00A5-DC4C-B017-B899FD0A4D6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F25E283-6628-024F-ADB5-2EF0906DF8E4}"/>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20141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FDA5E4-D765-5F48-BB2B-8A42398BD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8F1B5AD-C3F7-084C-A377-EB641C2AEB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A3B5E-D989-6E47-B573-096E72894947}"/>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5" name="Footer Placeholder 4">
            <a:extLst>
              <a:ext uri="{FF2B5EF4-FFF2-40B4-BE49-F238E27FC236}">
                <a16:creationId xmlns:a16="http://schemas.microsoft.com/office/drawing/2014/main" id="{E9F85C74-9E1D-C344-8547-FDECD5EC0D3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A2E2F5A-D7B6-564A-B622-2FD6C59F58D4}"/>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4156439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Half text, Half imag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5198368" cy="1143000"/>
          </a:xfrm>
          <a:prstGeom prst="rect">
            <a:avLst/>
          </a:prstGeom>
        </p:spPr>
        <p:txBody>
          <a:bodyPr/>
          <a:lstStyle/>
          <a:p>
            <a:r>
              <a:rPr lang="en-US"/>
              <a:t>Click to edit Master title style</a:t>
            </a:r>
            <a:endParaRPr lang="en-GB" dirty="0"/>
          </a:p>
        </p:txBody>
      </p:sp>
      <p:sp>
        <p:nvSpPr>
          <p:cNvPr id="3" name="Content Placeholder 2"/>
          <p:cNvSpPr>
            <a:spLocks noGrp="1"/>
          </p:cNvSpPr>
          <p:nvPr>
            <p:ph sz="half" idx="1"/>
          </p:nvPr>
        </p:nvSpPr>
        <p:spPr>
          <a:xfrm>
            <a:off x="609600" y="2348880"/>
            <a:ext cx="5198368" cy="3600400"/>
          </a:xfrm>
          <a:prstGeom prst="rect">
            <a:avLst/>
          </a:prstGeom>
        </p:spPr>
        <p:txBody>
          <a:bodyPr/>
          <a:lstStyle>
            <a:lvl1pPr marL="1191" indent="-1191">
              <a:buClr>
                <a:schemeClr val="accent3"/>
              </a:buClr>
              <a:buFont typeface="Calibri" pitchFamily="34" charset="0"/>
              <a:buChar char="›"/>
              <a:defRPr sz="1800">
                <a:solidFill>
                  <a:schemeClr val="accent3"/>
                </a:solidFill>
              </a:defRPr>
            </a:lvl1pPr>
            <a:lvl2pPr marL="142875" indent="-142875">
              <a:buClr>
                <a:schemeClr val="accent3"/>
              </a:buClr>
              <a:defRPr sz="1800">
                <a:solidFill>
                  <a:schemeClr val="tx1">
                    <a:lumMod val="75000"/>
                    <a:lumOff val="25000"/>
                  </a:schemeClr>
                </a:solidFill>
              </a:defRPr>
            </a:lvl2pPr>
            <a:lvl3pPr marL="335756" indent="-171450">
              <a:buClr>
                <a:schemeClr val="accent3"/>
              </a:buClr>
              <a:defRPr sz="1800">
                <a:solidFill>
                  <a:schemeClr val="tx1">
                    <a:lumMod val="75000"/>
                    <a:lumOff val="25000"/>
                  </a:schemeClr>
                </a:solidFill>
              </a:defRPr>
            </a:lvl3pPr>
            <a:lvl4pPr marL="545306" indent="-171450" defTabSz="603647">
              <a:buClr>
                <a:schemeClr val="accent3"/>
              </a:buClr>
              <a:defRPr sz="1800">
                <a:solidFill>
                  <a:schemeClr val="tx1">
                    <a:lumMod val="75000"/>
                    <a:lumOff val="25000"/>
                  </a:schemeClr>
                </a:solidFill>
              </a:defRPr>
            </a:lvl4pPr>
            <a:lvl5pPr marL="734616" indent="-171450">
              <a:buClr>
                <a:schemeClr val="accent3"/>
              </a:buClr>
              <a:defRPr sz="1800">
                <a:solidFill>
                  <a:schemeClr val="tx1">
                    <a:lumMod val="75000"/>
                    <a:lumOff val="25000"/>
                  </a:schemeClr>
                </a:solidFill>
              </a:defRPr>
            </a:lvl5pPr>
            <a:lvl6pPr>
              <a:defRPr sz="1800"/>
            </a:lvl6pPr>
            <a:lvl7pPr>
              <a:defRPr sz="1350"/>
            </a:lvl7pPr>
            <a:lvl8pPr>
              <a:defRPr sz="1350"/>
            </a:lvl8pPr>
            <a:lvl9pPr>
              <a:defRPr sz="1350"/>
            </a:lvl9pPr>
          </a:lstStyle>
          <a:p>
            <a:pPr lvl="1"/>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57CF1C8A-3390-496F-B6FF-FCAA6BAFE4A9}" type="slidenum">
              <a:rPr lang="en-GB" smtClean="0"/>
              <a:pPr/>
              <a:t>‹#›</a:t>
            </a:fld>
            <a:endParaRPr lang="en-GB" dirty="0"/>
          </a:p>
        </p:txBody>
      </p:sp>
      <p:sp>
        <p:nvSpPr>
          <p:cNvPr id="9" name="Picture Placeholder 8"/>
          <p:cNvSpPr>
            <a:spLocks noGrp="1"/>
          </p:cNvSpPr>
          <p:nvPr>
            <p:ph type="pic" sz="quarter" idx="13"/>
          </p:nvPr>
        </p:nvSpPr>
        <p:spPr>
          <a:xfrm>
            <a:off x="6000754" y="0"/>
            <a:ext cx="6191249" cy="6885384"/>
          </a:xfrm>
          <a:prstGeom prst="rect">
            <a:avLst/>
          </a:prstGeom>
        </p:spPr>
        <p:txBody>
          <a:bodyPr/>
          <a:lstStyle/>
          <a:p>
            <a:r>
              <a:rPr lang="en-US" dirty="0"/>
              <a:t>Click icon to add picture</a:t>
            </a:r>
            <a:endParaRPr lang="en-GB" dirty="0"/>
          </a:p>
        </p:txBody>
      </p:sp>
      <p:sp>
        <p:nvSpPr>
          <p:cNvPr id="8" name="Text Placeholder 2"/>
          <p:cNvSpPr>
            <a:spLocks noGrp="1"/>
          </p:cNvSpPr>
          <p:nvPr>
            <p:ph type="body" idx="14"/>
          </p:nvPr>
        </p:nvSpPr>
        <p:spPr>
          <a:xfrm>
            <a:off x="623392" y="1484784"/>
            <a:ext cx="5184576" cy="504056"/>
          </a:xfrm>
          <a:prstGeom prst="rect">
            <a:avLst/>
          </a:prstGeom>
        </p:spPr>
        <p:txBody>
          <a:bodyPr anchor="t"/>
          <a:lstStyle>
            <a:lvl1pPr marL="0" indent="0">
              <a:buNone/>
              <a:defRPr sz="18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Tree>
    <p:extLst>
      <p:ext uri="{BB962C8B-B14F-4D97-AF65-F5344CB8AC3E}">
        <p14:creationId xmlns:p14="http://schemas.microsoft.com/office/powerpoint/2010/main" val="3567881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slide, with one column">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AF0F476-FCB1-4FAD-A333-9C951E2B5D18}"/>
              </a:ext>
            </a:extLst>
          </p:cNvPr>
          <p:cNvSpPr>
            <a:spLocks noGrp="1"/>
          </p:cNvSpPr>
          <p:nvPr>
            <p:ph type="body" sz="quarter" idx="13" hasCustomPrompt="1"/>
          </p:nvPr>
        </p:nvSpPr>
        <p:spPr bwMode="gray">
          <a:xfrm>
            <a:off x="599757" y="1361292"/>
            <a:ext cx="5496243" cy="4660625"/>
          </a:xfrm>
        </p:spPr>
        <p:txBody>
          <a:bodyPr/>
          <a:lstStyle>
            <a:lvl1pPr>
              <a:defRPr/>
            </a:lvl1pPr>
            <a:lvl2pPr>
              <a:defRPr/>
            </a:lvl2pPr>
            <a:lvl3pPr>
              <a:defRPr/>
            </a:lvl3pPr>
          </a:lstStyle>
          <a:p>
            <a:pPr lvl="0"/>
            <a:r>
              <a:rPr lang="en-GB" noProof="0" dirty="0"/>
              <a:t>Click to add text</a:t>
            </a:r>
          </a:p>
          <a:p>
            <a:pPr lvl="1">
              <a:buClr>
                <a:schemeClr val="accent1"/>
              </a:buClr>
            </a:pPr>
            <a:r>
              <a:rPr lang="en-GB" noProof="0" dirty="0"/>
              <a:t>Second level</a:t>
            </a:r>
          </a:p>
          <a:p>
            <a:pPr lvl="2">
              <a:buClr>
                <a:schemeClr val="accent1"/>
              </a:buClr>
            </a:pPr>
            <a:r>
              <a:rPr lang="en-GB" noProof="0" dirty="0"/>
              <a:t>Third level</a:t>
            </a:r>
          </a:p>
        </p:txBody>
      </p:sp>
      <p:sp>
        <p:nvSpPr>
          <p:cNvPr id="2" name="Titel 1">
            <a:extLst>
              <a:ext uri="{FF2B5EF4-FFF2-40B4-BE49-F238E27FC236}">
                <a16:creationId xmlns:a16="http://schemas.microsoft.com/office/drawing/2014/main" id="{F3037597-8BB0-4750-8FAD-252867721047}"/>
              </a:ext>
            </a:extLst>
          </p:cNvPr>
          <p:cNvSpPr>
            <a:spLocks noGrp="1"/>
          </p:cNvSpPr>
          <p:nvPr>
            <p:ph type="title" hasCustomPrompt="1"/>
          </p:nvPr>
        </p:nvSpPr>
        <p:spPr bwMode="gray">
          <a:xfrm>
            <a:off x="599755" y="320283"/>
            <a:ext cx="11422911" cy="720725"/>
          </a:xfrm>
        </p:spPr>
        <p:txBody>
          <a:bodyPr/>
          <a:lstStyle>
            <a:lvl1pPr>
              <a:defRPr/>
            </a:lvl1pPr>
          </a:lstStyle>
          <a:p>
            <a:r>
              <a:rPr lang="en-GB"/>
              <a:t>Click to add headline</a:t>
            </a:r>
            <a:endParaRPr lang="en-GB" dirty="0"/>
          </a:p>
        </p:txBody>
      </p:sp>
      <p:sp>
        <p:nvSpPr>
          <p:cNvPr id="6" name="Datumsplatzhalter 5">
            <a:extLst>
              <a:ext uri="{FF2B5EF4-FFF2-40B4-BE49-F238E27FC236}">
                <a16:creationId xmlns:a16="http://schemas.microsoft.com/office/drawing/2014/main" id="{12EA4DEB-4859-40BB-BA0A-9D4E262D701C}"/>
              </a:ext>
            </a:extLst>
          </p:cNvPr>
          <p:cNvSpPr>
            <a:spLocks noGrp="1"/>
          </p:cNvSpPr>
          <p:nvPr>
            <p:ph type="dt" sz="half" idx="14"/>
          </p:nvPr>
        </p:nvSpPr>
        <p:spPr/>
        <p:txBody>
          <a:bodyPr/>
          <a:lstStyle/>
          <a:p>
            <a:r>
              <a:rPr lang="en-GB" dirty="0"/>
              <a:t>22 Jan. 2019</a:t>
            </a:r>
          </a:p>
        </p:txBody>
      </p:sp>
      <p:sp>
        <p:nvSpPr>
          <p:cNvPr id="7" name="Fußzeilenplatzhalter 6">
            <a:extLst>
              <a:ext uri="{FF2B5EF4-FFF2-40B4-BE49-F238E27FC236}">
                <a16:creationId xmlns:a16="http://schemas.microsoft.com/office/drawing/2014/main" id="{FFE8A212-1664-4A14-896F-DC3AE0C13F67}"/>
              </a:ext>
            </a:extLst>
          </p:cNvPr>
          <p:cNvSpPr>
            <a:spLocks noGrp="1"/>
          </p:cNvSpPr>
          <p:nvPr>
            <p:ph type="ftr" sz="quarter" idx="15"/>
          </p:nvPr>
        </p:nvSpPr>
        <p:spPr/>
        <p:txBody>
          <a:bodyPr/>
          <a:lstStyle/>
          <a:p>
            <a:r>
              <a:rPr lang="en-GB" dirty="0"/>
              <a:t>Titel of the presentation</a:t>
            </a:r>
          </a:p>
        </p:txBody>
      </p:sp>
      <p:sp>
        <p:nvSpPr>
          <p:cNvPr id="9" name="Foliennummernplatzhalter 8">
            <a:extLst>
              <a:ext uri="{FF2B5EF4-FFF2-40B4-BE49-F238E27FC236}">
                <a16:creationId xmlns:a16="http://schemas.microsoft.com/office/drawing/2014/main" id="{753C8D80-6BFD-4466-8E36-54C951F12DD8}"/>
              </a:ext>
            </a:extLst>
          </p:cNvPr>
          <p:cNvSpPr>
            <a:spLocks noGrp="1"/>
          </p:cNvSpPr>
          <p:nvPr>
            <p:ph type="sldNum" sz="quarter" idx="16"/>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1203432084"/>
      </p:ext>
    </p:extLst>
  </p:cSld>
  <p:clrMapOvr>
    <a:masterClrMapping/>
  </p:clrMapOvr>
  <p:transition>
    <p:fade/>
  </p:transition>
  <p:extLst>
    <p:ext uri="{DCECCB84-F9BA-43D5-87BE-67443E8EF086}">
      <p15:sldGuideLst xmlns:p15="http://schemas.microsoft.com/office/powerpoint/2012/main">
        <p15:guide id="1" pos="2880">
          <p15:clr>
            <a:srgbClr val="FBAE40"/>
          </p15:clr>
        </p15:guide>
        <p15:guide id="2" orient="horz" pos="2845">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Intermediate slide, white">
    <p:spTree>
      <p:nvGrpSpPr>
        <p:cNvPr id="1" name=""/>
        <p:cNvGrpSpPr/>
        <p:nvPr/>
      </p:nvGrpSpPr>
      <p:grpSpPr>
        <a:xfrm>
          <a:off x="0" y="0"/>
          <a:ext cx="0" cy="0"/>
          <a:chOff x="0" y="0"/>
          <a:chExt cx="0" cy="0"/>
        </a:xfrm>
      </p:grpSpPr>
      <p:sp>
        <p:nvSpPr>
          <p:cNvPr id="5" name="Headline">
            <a:extLst>
              <a:ext uri="{FF2B5EF4-FFF2-40B4-BE49-F238E27FC236}">
                <a16:creationId xmlns:a16="http://schemas.microsoft.com/office/drawing/2014/main" id="{4ECCE95F-3D45-442B-95A6-78CBB31D3D1A}"/>
              </a:ext>
            </a:extLst>
          </p:cNvPr>
          <p:cNvSpPr>
            <a:spLocks noGrp="1"/>
          </p:cNvSpPr>
          <p:nvPr>
            <p:ph type="title" hasCustomPrompt="1"/>
          </p:nvPr>
        </p:nvSpPr>
        <p:spPr bwMode="gray">
          <a:xfrm>
            <a:off x="1114266" y="2691067"/>
            <a:ext cx="9963469" cy="599203"/>
          </a:xfrm>
          <a:prstGeom prst="rect">
            <a:avLst/>
          </a:prstGeom>
        </p:spPr>
        <p:txBody>
          <a:bodyPr wrap="square" anchor="ctr">
            <a:spAutoFit/>
          </a:bodyPr>
          <a:lstStyle>
            <a:lvl1pPr algn="ctr">
              <a:lnSpc>
                <a:spcPct val="95000"/>
              </a:lnSpc>
              <a:spcBef>
                <a:spcPts val="1600"/>
              </a:spcBef>
              <a:defRPr sz="3467" b="0">
                <a:solidFill>
                  <a:schemeClr val="tx1"/>
                </a:solidFill>
              </a:defRPr>
            </a:lvl1pPr>
          </a:lstStyle>
          <a:p>
            <a:r>
              <a:rPr lang="en-GB" noProof="0" dirty="0"/>
              <a:t>Intermediate slide</a:t>
            </a:r>
            <a:endParaRPr lang="en-GB" dirty="0"/>
          </a:p>
        </p:txBody>
      </p:sp>
      <p:sp>
        <p:nvSpPr>
          <p:cNvPr id="6" name="Datumsplatzhalter 5">
            <a:extLst>
              <a:ext uri="{FF2B5EF4-FFF2-40B4-BE49-F238E27FC236}">
                <a16:creationId xmlns:a16="http://schemas.microsoft.com/office/drawing/2014/main" id="{E4858B5A-3D9C-44AE-ADA7-B7DF2E935AD2}"/>
              </a:ext>
            </a:extLst>
          </p:cNvPr>
          <p:cNvSpPr>
            <a:spLocks noGrp="1"/>
          </p:cNvSpPr>
          <p:nvPr>
            <p:ph type="dt" sz="half" idx="10"/>
          </p:nvPr>
        </p:nvSpPr>
        <p:spPr/>
        <p:txBody>
          <a:bodyPr/>
          <a:lstStyle/>
          <a:p>
            <a:r>
              <a:rPr lang="en-GB" dirty="0"/>
              <a:t>22 Jan. 2019</a:t>
            </a:r>
          </a:p>
        </p:txBody>
      </p:sp>
      <p:sp>
        <p:nvSpPr>
          <p:cNvPr id="7" name="Fußzeilenplatzhalter 6">
            <a:extLst>
              <a:ext uri="{FF2B5EF4-FFF2-40B4-BE49-F238E27FC236}">
                <a16:creationId xmlns:a16="http://schemas.microsoft.com/office/drawing/2014/main" id="{D743612B-9303-4BD1-8570-21C327D0D081}"/>
              </a:ext>
            </a:extLst>
          </p:cNvPr>
          <p:cNvSpPr>
            <a:spLocks noGrp="1"/>
          </p:cNvSpPr>
          <p:nvPr>
            <p:ph type="ftr" sz="quarter" idx="11"/>
          </p:nvPr>
        </p:nvSpPr>
        <p:spPr/>
        <p:txBody>
          <a:bodyPr/>
          <a:lstStyle/>
          <a:p>
            <a:r>
              <a:rPr lang="en-GB" dirty="0"/>
              <a:t>Titel of the presentation</a:t>
            </a:r>
          </a:p>
        </p:txBody>
      </p:sp>
      <p:sp>
        <p:nvSpPr>
          <p:cNvPr id="8" name="Foliennummernplatzhalter 7">
            <a:extLst>
              <a:ext uri="{FF2B5EF4-FFF2-40B4-BE49-F238E27FC236}">
                <a16:creationId xmlns:a16="http://schemas.microsoft.com/office/drawing/2014/main" id="{364C8BC3-F5EC-4CDC-BEF6-A683BD9DDB29}"/>
              </a:ext>
            </a:extLst>
          </p:cNvPr>
          <p:cNvSpPr>
            <a:spLocks noGrp="1"/>
          </p:cNvSpPr>
          <p:nvPr>
            <p:ph type="sldNum" sz="quarter" idx="12"/>
          </p:nvPr>
        </p:nvSpPr>
        <p:spPr/>
        <p:txBody>
          <a:bodyPr/>
          <a:lstStyle/>
          <a:p>
            <a:r>
              <a:rPr lang="en-GB" dirty="0"/>
              <a:t>Page </a:t>
            </a:r>
            <a:fld id="{3A8B5DB7-81A8-4ED4-916B-6B23CD603687}" type="slidenum">
              <a:rPr lang="en-GB" smtClean="0"/>
              <a:pPr/>
              <a:t>‹#›</a:t>
            </a:fld>
            <a:endParaRPr lang="en-GB" dirty="0"/>
          </a:p>
        </p:txBody>
      </p:sp>
    </p:spTree>
    <p:extLst>
      <p:ext uri="{BB962C8B-B14F-4D97-AF65-F5344CB8AC3E}">
        <p14:creationId xmlns:p14="http://schemas.microsoft.com/office/powerpoint/2010/main" val="224791239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Bulletpoint Layout">
    <p:bg>
      <p:bgPr>
        <a:solidFill>
          <a:schemeClr val="accent2"/>
        </a:solidFill>
        <a:effectLst/>
      </p:bgPr>
    </p:bg>
    <p:spTree>
      <p:nvGrpSpPr>
        <p:cNvPr id="1" name=""/>
        <p:cNvGrpSpPr/>
        <p:nvPr/>
      </p:nvGrpSpPr>
      <p:grpSpPr>
        <a:xfrm>
          <a:off x="0" y="0"/>
          <a:ext cx="0" cy="0"/>
          <a:chOff x="0" y="0"/>
          <a:chExt cx="0" cy="0"/>
        </a:xfrm>
      </p:grpSpPr>
      <p:sp>
        <p:nvSpPr>
          <p:cNvPr id="8" name="Google Shape;36;p7">
            <a:extLst>
              <a:ext uri="{FF2B5EF4-FFF2-40B4-BE49-F238E27FC236}">
                <a16:creationId xmlns:a16="http://schemas.microsoft.com/office/drawing/2014/main" id="{A0EC56AA-0515-B443-A4F6-6AC638A5DE69}"/>
              </a:ext>
            </a:extLst>
          </p:cNvPr>
          <p:cNvSpPr/>
          <p:nvPr userDrawn="1"/>
        </p:nvSpPr>
        <p:spPr>
          <a:xfrm>
            <a:off x="8965" y="0"/>
            <a:ext cx="11582401" cy="6858000"/>
          </a:xfrm>
          <a:custGeom>
            <a:avLst/>
            <a:gdLst/>
            <a:ahLst/>
            <a:cxnLst/>
            <a:rect l="l" t="t" r="r" b="b"/>
            <a:pathLst>
              <a:path w="328450" h="206122" extrusionOk="0">
                <a:moveTo>
                  <a:pt x="0" y="0"/>
                </a:moveTo>
                <a:lnTo>
                  <a:pt x="0" y="206122"/>
                </a:lnTo>
                <a:lnTo>
                  <a:pt x="328450" y="206122"/>
                </a:lnTo>
                <a:lnTo>
                  <a:pt x="273309" y="331"/>
                </a:lnTo>
                <a:close/>
              </a:path>
            </a:pathLst>
          </a:custGeom>
          <a:solidFill>
            <a:schemeClr val="accent2">
              <a:lumMod val="40000"/>
              <a:lumOff val="60000"/>
              <a:alpha val="7310"/>
            </a:schemeClr>
          </a:solidFill>
          <a:ln>
            <a:noFill/>
          </a:ln>
        </p:spPr>
      </p:sp>
      <p:sp>
        <p:nvSpPr>
          <p:cNvPr id="9" name="Google Shape;37;p7">
            <a:extLst>
              <a:ext uri="{FF2B5EF4-FFF2-40B4-BE49-F238E27FC236}">
                <a16:creationId xmlns:a16="http://schemas.microsoft.com/office/drawing/2014/main" id="{187B8E0F-F0DF-824C-8382-E1BDFEB51C0B}"/>
              </a:ext>
            </a:extLst>
          </p:cNvPr>
          <p:cNvSpPr/>
          <p:nvPr userDrawn="1"/>
        </p:nvSpPr>
        <p:spPr>
          <a:xfrm>
            <a:off x="-16042" y="0"/>
            <a:ext cx="10668000" cy="6857999"/>
          </a:xfrm>
          <a:custGeom>
            <a:avLst/>
            <a:gdLst/>
            <a:ahLst/>
            <a:cxnLst/>
            <a:rect l="l" t="t" r="r" b="b"/>
            <a:pathLst>
              <a:path w="328450" h="206122" extrusionOk="0">
                <a:moveTo>
                  <a:pt x="0" y="0"/>
                </a:moveTo>
                <a:lnTo>
                  <a:pt x="0" y="206122"/>
                </a:lnTo>
                <a:lnTo>
                  <a:pt x="328450" y="206122"/>
                </a:lnTo>
                <a:lnTo>
                  <a:pt x="273309" y="331"/>
                </a:lnTo>
                <a:close/>
              </a:path>
            </a:pathLst>
          </a:custGeom>
          <a:solidFill>
            <a:srgbClr val="FFFFFF"/>
          </a:solidFill>
          <a:ln>
            <a:noFill/>
          </a:ln>
        </p:spPr>
      </p:sp>
      <p:sp>
        <p:nvSpPr>
          <p:cNvPr id="2" name="Title 1">
            <a:extLst>
              <a:ext uri="{FF2B5EF4-FFF2-40B4-BE49-F238E27FC236}">
                <a16:creationId xmlns:a16="http://schemas.microsoft.com/office/drawing/2014/main" id="{0AFD1320-5A1C-024E-A086-22EB3E1424F5}"/>
              </a:ext>
            </a:extLst>
          </p:cNvPr>
          <p:cNvSpPr>
            <a:spLocks noGrp="1"/>
          </p:cNvSpPr>
          <p:nvPr>
            <p:ph type="title"/>
          </p:nvPr>
        </p:nvSpPr>
        <p:spPr>
          <a:xfrm>
            <a:off x="0" y="16041"/>
            <a:ext cx="8951495" cy="1143000"/>
          </a:xfrm>
        </p:spPr>
        <p:txBody>
          <a:bodyPr/>
          <a:lstStyle/>
          <a:p>
            <a:r>
              <a:rPr lang="en-US" dirty="0"/>
              <a:t>Click to edit Master title style</a:t>
            </a:r>
          </a:p>
        </p:txBody>
      </p:sp>
      <p:sp>
        <p:nvSpPr>
          <p:cNvPr id="4" name="Text Placeholder 3">
            <a:extLst>
              <a:ext uri="{FF2B5EF4-FFF2-40B4-BE49-F238E27FC236}">
                <a16:creationId xmlns:a16="http://schemas.microsoft.com/office/drawing/2014/main" id="{124AA73B-3D9B-4343-BEAB-9B30F04DB49C}"/>
              </a:ext>
            </a:extLst>
          </p:cNvPr>
          <p:cNvSpPr>
            <a:spLocks noGrp="1"/>
          </p:cNvSpPr>
          <p:nvPr>
            <p:ph type="body" sz="quarter" idx="10"/>
          </p:nvPr>
        </p:nvSpPr>
        <p:spPr>
          <a:xfrm>
            <a:off x="76200" y="2438400"/>
            <a:ext cx="9296400" cy="4267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5231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80BF3-2ED3-6440-94D4-03C963299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DE4D27-6950-8049-A786-F3CCFD328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3A5A3C-F1CB-F246-874C-53CAE27523ED}"/>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5" name="Footer Placeholder 4">
            <a:extLst>
              <a:ext uri="{FF2B5EF4-FFF2-40B4-BE49-F238E27FC236}">
                <a16:creationId xmlns:a16="http://schemas.microsoft.com/office/drawing/2014/main" id="{137A741E-E9F7-0341-91E0-D506953B43E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83A077-B637-AF4E-9E10-66EFBEBE7CC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894536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B2A1-0C95-6B42-A7C5-B7A03BF56F5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B61D1E-D16D-1849-999B-C1F8D921DC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0C73DD-F33D-0342-8EAE-678E0106FB67}"/>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5" name="Footer Placeholder 4">
            <a:extLst>
              <a:ext uri="{FF2B5EF4-FFF2-40B4-BE49-F238E27FC236}">
                <a16:creationId xmlns:a16="http://schemas.microsoft.com/office/drawing/2014/main" id="{1E0FDC00-1D29-784B-B5D0-958CE1B6AF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109F8DC-A8AB-D74D-B49B-F6E8BE7ABEB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28318633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6AF69-390E-5B4B-980C-127F4285A9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C4BCA2-1D98-524F-BC47-B2F74BD58C0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AECE5D8-57D2-DE47-A0C1-75EBFE0A67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9FEDC-21D4-6347-AFC8-ED57E3881222}"/>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6" name="Footer Placeholder 5">
            <a:extLst>
              <a:ext uri="{FF2B5EF4-FFF2-40B4-BE49-F238E27FC236}">
                <a16:creationId xmlns:a16="http://schemas.microsoft.com/office/drawing/2014/main" id="{1A2C3349-8B28-1F4F-886B-4F8DD28DC5C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096418-4D09-BE46-847D-6009BA72DEF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10082642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1A1B-18AA-6A44-AE5E-EE4EA226412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BA80CB-5C9F-584F-BA02-F368789B38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F317BB-A471-9E42-A7AD-BF4BDDF502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C968849-622B-3646-8F41-D6463CA5CA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B72848-0E5E-6E44-93E6-C53398D50F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CE043-6C27-604F-B2C3-3BE769C92A57}"/>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8" name="Footer Placeholder 7">
            <a:extLst>
              <a:ext uri="{FF2B5EF4-FFF2-40B4-BE49-F238E27FC236}">
                <a16:creationId xmlns:a16="http://schemas.microsoft.com/office/drawing/2014/main" id="{75E7AB5B-8162-714D-A87D-BB35EBFA4E4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9C2CF59-B4A1-BE45-B7E4-59906FA369E5}"/>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1459953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1D22C-D177-8840-A021-78B08301273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A28C76-44E1-A141-9F71-45AAD456E6CF}"/>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4" name="Footer Placeholder 3">
            <a:extLst>
              <a:ext uri="{FF2B5EF4-FFF2-40B4-BE49-F238E27FC236}">
                <a16:creationId xmlns:a16="http://schemas.microsoft.com/office/drawing/2014/main" id="{C2A585D8-C709-D04B-B60A-45BE82711670}"/>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7B542E2-EA27-984E-AE91-58E9125505C2}"/>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635976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C56489-C2F4-EB4D-B332-D55737B0D06E}"/>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3" name="Footer Placeholder 2">
            <a:extLst>
              <a:ext uri="{FF2B5EF4-FFF2-40B4-BE49-F238E27FC236}">
                <a16:creationId xmlns:a16="http://schemas.microsoft.com/office/drawing/2014/main" id="{EFF75534-7BCD-504D-9CB6-51314424711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FCF386CC-C62B-FB43-BBCA-98509F6E28D7}"/>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67731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8826DF-047E-EE4A-AA2E-F4C33AEA7A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33AC81F-6820-6E4E-BA1D-CA43A764FC8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961092-F1B4-994B-A9A3-55652E49DC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68A351-C20E-7B4D-AB50-BCCA1279E5DF}"/>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6" name="Footer Placeholder 5">
            <a:extLst>
              <a:ext uri="{FF2B5EF4-FFF2-40B4-BE49-F238E27FC236}">
                <a16:creationId xmlns:a16="http://schemas.microsoft.com/office/drawing/2014/main" id="{1DDB877C-9910-1947-B642-0CECC1C1A85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3D8213-FD7F-AC4D-B7E6-8432D6F2A431}"/>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4141602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15BB1-45FB-3548-9282-8D79B70C95F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1568138-CFA1-4D46-8A4E-BCFEDA64B4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C773671-27B1-8549-9888-D12B0FD80E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EB9F55-A16F-EE4B-AC9A-336F75D8114D}"/>
              </a:ext>
            </a:extLst>
          </p:cNvPr>
          <p:cNvSpPr>
            <a:spLocks noGrp="1"/>
          </p:cNvSpPr>
          <p:nvPr>
            <p:ph type="dt" sz="half" idx="10"/>
          </p:nvPr>
        </p:nvSpPr>
        <p:spPr/>
        <p:txBody>
          <a:bodyPr/>
          <a:lstStyle/>
          <a:p>
            <a:fld id="{855C21E1-D056-D247-B2E4-EB99353E0C20}" type="datetimeFigureOut">
              <a:rPr lang="en-US" smtClean="0"/>
              <a:t>1/5/21</a:t>
            </a:fld>
            <a:endParaRPr lang="en-US" dirty="0"/>
          </a:p>
        </p:txBody>
      </p:sp>
      <p:sp>
        <p:nvSpPr>
          <p:cNvPr id="6" name="Footer Placeholder 5">
            <a:extLst>
              <a:ext uri="{FF2B5EF4-FFF2-40B4-BE49-F238E27FC236}">
                <a16:creationId xmlns:a16="http://schemas.microsoft.com/office/drawing/2014/main" id="{BFEE7A12-8166-294F-8477-4DE212CB1C7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8722AB-D89A-014F-977E-E748ECD312E6}"/>
              </a:ext>
            </a:extLst>
          </p:cNvPr>
          <p:cNvSpPr>
            <a:spLocks noGrp="1"/>
          </p:cNvSpPr>
          <p:nvPr>
            <p:ph type="sldNum" sz="quarter" idx="12"/>
          </p:nvPr>
        </p:nvSpPr>
        <p:spPr/>
        <p:txBody>
          <a:bodyPr/>
          <a:lstStyle/>
          <a:p>
            <a:fld id="{8EB608D5-ED27-F048-A0EC-531710260821}" type="slidenum">
              <a:rPr lang="en-US" smtClean="0"/>
              <a:t>‹#›</a:t>
            </a:fld>
            <a:endParaRPr lang="en-US" dirty="0"/>
          </a:p>
        </p:txBody>
      </p:sp>
    </p:spTree>
    <p:extLst>
      <p:ext uri="{BB962C8B-B14F-4D97-AF65-F5344CB8AC3E}">
        <p14:creationId xmlns:p14="http://schemas.microsoft.com/office/powerpoint/2010/main" val="3240539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2EC634-6588-054E-8C7C-12981D5319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54B0CF3-D3A4-574B-9E24-139D4EFD1F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88AFD-0115-C846-8FB7-B975D2DA31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C21E1-D056-D247-B2E4-EB99353E0C20}" type="datetimeFigureOut">
              <a:rPr lang="en-US" smtClean="0"/>
              <a:t>1/5/21</a:t>
            </a:fld>
            <a:endParaRPr lang="en-US" dirty="0"/>
          </a:p>
        </p:txBody>
      </p:sp>
      <p:sp>
        <p:nvSpPr>
          <p:cNvPr id="5" name="Footer Placeholder 4">
            <a:extLst>
              <a:ext uri="{FF2B5EF4-FFF2-40B4-BE49-F238E27FC236}">
                <a16:creationId xmlns:a16="http://schemas.microsoft.com/office/drawing/2014/main" id="{367BC65A-1A78-D340-A44D-F086431444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26BE666-7A80-F743-B882-E51067137F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B608D5-ED27-F048-A0EC-531710260821}" type="slidenum">
              <a:rPr lang="en-US" smtClean="0"/>
              <a:t>‹#›</a:t>
            </a:fld>
            <a:endParaRPr lang="en-US" dirty="0"/>
          </a:p>
        </p:txBody>
      </p:sp>
    </p:spTree>
    <p:extLst>
      <p:ext uri="{BB962C8B-B14F-4D97-AF65-F5344CB8AC3E}">
        <p14:creationId xmlns:p14="http://schemas.microsoft.com/office/powerpoint/2010/main" val="28752485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nestle.com/sites/default/files/asset-library/documents/creating-shared-value/materiality-and-sdgs.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farmerincomelab.com/sites/g/files/jydpyr621/files/2020-09/FINAL%20FINAL%20Poverty%20Hotspots%20UNGA%202019_2.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evidensia.eco/"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s://align-tool.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hyperlink" Target="https://c69aa8ac-6965-42b2-abb7-0f0b86c23d2e.filesusr.com/ugd/0c5ab3_8d2a4af1e03a43bbbea042551a19181f.pdf"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sv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svg"/><Relationship Id="rId9"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drive.google.com/drive/folders/10f3vP7j2WFgNKm1t1s4PrwzpSwCHSlzn" TargetMode="External"/><Relationship Id="rId4" Type="http://schemas.openxmlformats.org/officeDocument/2006/relationships/hyperlink" Target="https://c69aa8ac-6965-42b2-abb7-0f0b86c23d2e.filesusr.com/ugd/0c5ab3_74a43f3647724bc58caf4daaa570482b.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svg"/></Relationships>
</file>

<file path=ppt/slides/_rels/slide2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living-income.com/" TargetMode="External"/><Relationship Id="rId7" Type="http://schemas.openxmlformats.org/officeDocument/2006/relationships/hyperlink" Target="https://align-tool.com/"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hyperlink" Target="https://www.globallivingwage.org/"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slide" Target="slide5.xml"/><Relationship Id="rId7" Type="http://schemas.openxmlformats.org/officeDocument/2006/relationships/slide" Target="slide3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slide" Target="slide19.xml"/><Relationship Id="rId5" Type="http://schemas.openxmlformats.org/officeDocument/2006/relationships/slide" Target="slide14.xml"/><Relationship Id="rId4" Type="http://schemas.openxmlformats.org/officeDocument/2006/relationships/slide" Target="slide10.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hyperlink" Target="https://www.idhsustainabletrade.com/uploaded/2020/02/Coffee-TF-2020-9.8-small_final1-executive-summary.pdf" TargetMode="Externa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hyperlink" Target="mailto:livingincome@isealalliance.org" TargetMode="External"/><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living-income.com/measurement-actual-income"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s://openknowledge.worldbank.org/handle/10986/15195" TargetMode="External"/><Relationship Id="rId4" Type="http://schemas.openxmlformats.org/officeDocument/2006/relationships/hyperlink" Target="https://www.povertyactionlab.org/resource/introduction-measurement-and-indicators"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10.sv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video" Target="https://www.youtube.com/embed/f3pVHryU8t8?feature=oembed" TargetMode="Externa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8" Type="http://schemas.openxmlformats.org/officeDocument/2006/relationships/hyperlink" Target="https://www.living-income.com/living-income-graphics" TargetMode="External"/><Relationship Id="rId13" Type="http://schemas.openxmlformats.org/officeDocument/2006/relationships/hyperlink" Target="https://www.living-income.com/measurement-actual-income" TargetMode="External"/><Relationship Id="rId18" Type="http://schemas.openxmlformats.org/officeDocument/2006/relationships/hyperlink" Target="https://www.living-income.com/leveragingimprovement" TargetMode="External"/><Relationship Id="rId3" Type="http://schemas.openxmlformats.org/officeDocument/2006/relationships/image" Target="../media/image12.tiff"/><Relationship Id="rId7" Type="http://schemas.openxmlformats.org/officeDocument/2006/relationships/hyperlink" Target="https://www.living-income.com/sdg-s-and-living-income" TargetMode="External"/><Relationship Id="rId12" Type="http://schemas.openxmlformats.org/officeDocument/2006/relationships/hyperlink" Target="https://www.living-income.com/measurement-living-income" TargetMode="External"/><Relationship Id="rId17" Type="http://schemas.openxmlformats.org/officeDocument/2006/relationships/hyperlink" Target="https://www.living-income.com/rolesofactors" TargetMode="External"/><Relationship Id="rId2" Type="http://schemas.openxmlformats.org/officeDocument/2006/relationships/notesSlide" Target="../notesSlides/notesSlide8.xml"/><Relationship Id="rId16" Type="http://schemas.openxmlformats.org/officeDocument/2006/relationships/hyperlink" Target="https://www.living-income.com/cases-and-collaborations" TargetMode="External"/><Relationship Id="rId20" Type="http://schemas.openxmlformats.org/officeDocument/2006/relationships/hyperlink" Target="https://www.living-income.com/previous-events" TargetMode="External"/><Relationship Id="rId1" Type="http://schemas.openxmlformats.org/officeDocument/2006/relationships/slideLayout" Target="../slideLayouts/slideLayout7.xml"/><Relationship Id="rId6" Type="http://schemas.openxmlformats.org/officeDocument/2006/relationships/hyperlink" Target="https://www.living-income.com/applications" TargetMode="External"/><Relationship Id="rId11" Type="http://schemas.openxmlformats.org/officeDocument/2006/relationships/hyperlink" Target="https://www.living-income.com/webinars" TargetMode="External"/><Relationship Id="rId5" Type="http://schemas.openxmlformats.org/officeDocument/2006/relationships/hyperlink" Target="https://www.living-income.com/the-concept" TargetMode="External"/><Relationship Id="rId15" Type="http://schemas.openxmlformats.org/officeDocument/2006/relationships/hyperlink" Target="https://www.living-income.com/measurement-living-income-proxy" TargetMode="External"/><Relationship Id="rId10" Type="http://schemas.openxmlformats.org/officeDocument/2006/relationships/hyperlink" Target="https://www.living-income.com/papersandreports" TargetMode="External"/><Relationship Id="rId19" Type="http://schemas.openxmlformats.org/officeDocument/2006/relationships/hyperlink" Target="https://www.living-income.com/events" TargetMode="External"/><Relationship Id="rId4" Type="http://schemas.openxmlformats.org/officeDocument/2006/relationships/hyperlink" Target="http://www.living-income.com/" TargetMode="External"/><Relationship Id="rId9" Type="http://schemas.openxmlformats.org/officeDocument/2006/relationships/hyperlink" Target="https://www.living-income.com/newsletters" TargetMode="External"/><Relationship Id="rId14" Type="http://schemas.openxmlformats.org/officeDocument/2006/relationships/hyperlink" Target="https://www.living-income.com/living-income-benchmark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B792BF4-AC87-5047-8C27-978664119EC9}"/>
              </a:ext>
            </a:extLst>
          </p:cNvPr>
          <p:cNvPicPr>
            <a:picLocks noChangeAspect="1"/>
          </p:cNvPicPr>
          <p:nvPr/>
        </p:nvPicPr>
        <p:blipFill>
          <a:blip r:embed="rId3"/>
          <a:stretch>
            <a:fillRect/>
          </a:stretch>
        </p:blipFill>
        <p:spPr>
          <a:xfrm>
            <a:off x="596095" y="0"/>
            <a:ext cx="11595905" cy="687559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494499" y="-91867"/>
            <a:ext cx="7081455" cy="6956842"/>
          </a:xfrm>
          <a:prstGeom prst="rect">
            <a:avLst/>
          </a:prstGeom>
        </p:spPr>
      </p:pic>
      <p:sp>
        <p:nvSpPr>
          <p:cNvPr id="7" name="Subtitle 2">
            <a:extLst>
              <a:ext uri="{FF2B5EF4-FFF2-40B4-BE49-F238E27FC236}">
                <a16:creationId xmlns:a16="http://schemas.microsoft.com/office/drawing/2014/main" id="{E55F5CDB-A027-488B-9A1D-EFB5A6653BB1}"/>
              </a:ext>
            </a:extLst>
          </p:cNvPr>
          <p:cNvSpPr txBox="1">
            <a:spLocks/>
          </p:cNvSpPr>
          <p:nvPr/>
        </p:nvSpPr>
        <p:spPr>
          <a:xfrm>
            <a:off x="1060264" y="4593130"/>
            <a:ext cx="2792396" cy="12081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800" dirty="0">
                <a:solidFill>
                  <a:srgbClr val="548235"/>
                </a:solidFill>
                <a:latin typeface="Calibri"/>
                <a:cs typeface="Helvetica"/>
              </a:rPr>
              <a:t>Prepare for Action</a:t>
            </a:r>
            <a:endParaRPr lang="en-US" sz="4800" dirty="0">
              <a:solidFill>
                <a:srgbClr val="548235"/>
              </a:solidFill>
            </a:endParaRPr>
          </a:p>
        </p:txBody>
      </p:sp>
      <p:sp>
        <p:nvSpPr>
          <p:cNvPr id="5" name="Title 1">
            <a:extLst>
              <a:ext uri="{FF2B5EF4-FFF2-40B4-BE49-F238E27FC236}">
                <a16:creationId xmlns:a16="http://schemas.microsoft.com/office/drawing/2014/main" id="{81AC57CB-7022-4D3A-A704-05F0E19DB192}"/>
              </a:ext>
            </a:extLst>
          </p:cNvPr>
          <p:cNvSpPr txBox="1">
            <a:spLocks/>
          </p:cNvSpPr>
          <p:nvPr/>
        </p:nvSpPr>
        <p:spPr>
          <a:xfrm>
            <a:off x="1060264" y="1266137"/>
            <a:ext cx="4023360" cy="320413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Living Income Toolkit</a:t>
            </a:r>
          </a:p>
        </p:txBody>
      </p:sp>
    </p:spTree>
    <p:extLst>
      <p:ext uri="{BB962C8B-B14F-4D97-AF65-F5344CB8AC3E}">
        <p14:creationId xmlns:p14="http://schemas.microsoft.com/office/powerpoint/2010/main" val="3357496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person, front, flying&#10;&#10;Description automatically generated">
            <a:extLst>
              <a:ext uri="{FF2B5EF4-FFF2-40B4-BE49-F238E27FC236}">
                <a16:creationId xmlns:a16="http://schemas.microsoft.com/office/drawing/2014/main" id="{8F7D1260-FACD-3A46-B629-337A5F8BFDCD}"/>
              </a:ext>
            </a:extLst>
          </p:cNvPr>
          <p:cNvPicPr>
            <a:picLocks noChangeAspect="1"/>
          </p:cNvPicPr>
          <p:nvPr/>
        </p:nvPicPr>
        <p:blipFill>
          <a:blip r:embed="rId3"/>
          <a:stretch>
            <a:fillRect/>
          </a:stretch>
        </p:blipFill>
        <p:spPr>
          <a:xfrm>
            <a:off x="2235201" y="-35692"/>
            <a:ext cx="10559174" cy="703065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494499" y="-64863"/>
            <a:ext cx="7081455" cy="698305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0263" y="2085382"/>
            <a:ext cx="4764803" cy="320413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Step 2:</a:t>
            </a:r>
          </a:p>
          <a:p>
            <a:r>
              <a:rPr lang="en-US" sz="4800" dirty="0">
                <a:latin typeface="Helvetica"/>
                <a:cs typeface="Helvetica"/>
              </a:rPr>
              <a:t>Materiality</a:t>
            </a:r>
            <a:r>
              <a:rPr lang="en-US" sz="4800" b="1" dirty="0">
                <a:latin typeface="Helvetica"/>
                <a:cs typeface="Helvetica"/>
              </a:rPr>
              <a:t> </a:t>
            </a:r>
            <a:r>
              <a:rPr lang="en-US" sz="3600" i="1" dirty="0">
                <a:latin typeface="Helvetica"/>
                <a:cs typeface="Helvetica"/>
              </a:rPr>
              <a:t>Identifying</a:t>
            </a:r>
          </a:p>
          <a:p>
            <a:r>
              <a:rPr lang="en-US" sz="3600" i="1" dirty="0">
                <a:latin typeface="Helvetica"/>
                <a:cs typeface="Helvetica"/>
              </a:rPr>
              <a:t>your key raw</a:t>
            </a:r>
            <a:br>
              <a:rPr lang="en-US" sz="3600" i="1" dirty="0">
                <a:latin typeface="Helvetica"/>
                <a:cs typeface="Helvetica"/>
              </a:rPr>
            </a:br>
            <a:r>
              <a:rPr lang="en-US" sz="3600" i="1" dirty="0">
                <a:latin typeface="Helvetica"/>
                <a:cs typeface="Helvetica"/>
              </a:rPr>
              <a:t>materials</a:t>
            </a:r>
          </a:p>
        </p:txBody>
      </p:sp>
      <p:sp>
        <p:nvSpPr>
          <p:cNvPr id="7" name="Rectangle 6">
            <a:extLst>
              <a:ext uri="{FF2B5EF4-FFF2-40B4-BE49-F238E27FC236}">
                <a16:creationId xmlns:a16="http://schemas.microsoft.com/office/drawing/2014/main" id="{16D6C8D9-CED1-CF4F-8E73-617B8359B9FB}"/>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710552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4371555-5F98-8D4C-B6FE-6BC29EC3E7C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4476" y="910422"/>
            <a:ext cx="2081140" cy="2081140"/>
          </a:xfrm>
          <a:prstGeom prst="rect">
            <a:avLst/>
          </a:prstGeom>
        </p:spPr>
      </p:pic>
      <p:sp>
        <p:nvSpPr>
          <p:cNvPr id="7" name="Rounded Rectangle 6">
            <a:extLst>
              <a:ext uri="{FF2B5EF4-FFF2-40B4-BE49-F238E27FC236}">
                <a16:creationId xmlns:a16="http://schemas.microsoft.com/office/drawing/2014/main" id="{47A67ED7-1CA8-9946-8BE6-292CC4AF8E4B}"/>
              </a:ext>
            </a:extLst>
          </p:cNvPr>
          <p:cNvSpPr/>
          <p:nvPr/>
        </p:nvSpPr>
        <p:spPr>
          <a:xfrm>
            <a:off x="7124668" y="753485"/>
            <a:ext cx="2885608" cy="2692844"/>
          </a:xfrm>
          <a:prstGeom prst="roundRect">
            <a:avLst/>
          </a:prstGeom>
          <a:noFill/>
          <a:ln>
            <a:solidFill>
              <a:srgbClr val="AFB74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a:extLst>
              <a:ext uri="{FF2B5EF4-FFF2-40B4-BE49-F238E27FC236}">
                <a16:creationId xmlns:a16="http://schemas.microsoft.com/office/drawing/2014/main" id="{72B35211-9236-2043-B26A-E858B7408D62}"/>
              </a:ext>
            </a:extLst>
          </p:cNvPr>
          <p:cNvSpPr/>
          <p:nvPr/>
        </p:nvSpPr>
        <p:spPr>
          <a:xfrm>
            <a:off x="8209991" y="3118498"/>
            <a:ext cx="3112170" cy="2904271"/>
          </a:xfrm>
          <a:prstGeom prst="roundRect">
            <a:avLst/>
          </a:prstGeom>
          <a:solidFill>
            <a:schemeClr val="bg1"/>
          </a:solidFill>
          <a:ln>
            <a:solidFill>
              <a:srgbClr val="AFB74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CAE10FE-9FCA-C84C-BA8D-7D55E24CA657}"/>
              </a:ext>
            </a:extLst>
          </p:cNvPr>
          <p:cNvSpPr/>
          <p:nvPr/>
        </p:nvSpPr>
        <p:spPr>
          <a:xfrm>
            <a:off x="600131" y="485360"/>
            <a:ext cx="7748001" cy="1446550"/>
          </a:xfrm>
          <a:prstGeom prst="rect">
            <a:avLst/>
          </a:prstGeom>
        </p:spPr>
        <p:txBody>
          <a:bodyPr wrap="square">
            <a:spAutoFit/>
          </a:bodyPr>
          <a:lstStyle/>
          <a:p>
            <a:pPr>
              <a:spcBef>
                <a:spcPts val="75"/>
              </a:spcBef>
              <a:spcAft>
                <a:spcPts val="75"/>
              </a:spcAft>
            </a:pPr>
            <a:r>
              <a:rPr lang="en-US" sz="4400" b="1" dirty="0">
                <a:latin typeface="+mj-lt"/>
              </a:rPr>
              <a:t>About</a:t>
            </a:r>
            <a:br>
              <a:rPr lang="en-US" sz="4400" b="1" spc="-4" dirty="0">
                <a:latin typeface="Helvetica" pitchFamily="2" charset="0"/>
              </a:rPr>
            </a:br>
            <a:endParaRPr lang="en-US" sz="4400" b="1" spc="-4" dirty="0">
              <a:latin typeface="Helvetica" pitchFamily="2" charset="0"/>
            </a:endParaRPr>
          </a:p>
        </p:txBody>
      </p:sp>
      <p:sp>
        <p:nvSpPr>
          <p:cNvPr id="13" name="Content Placeholder 3">
            <a:extLst>
              <a:ext uri="{FF2B5EF4-FFF2-40B4-BE49-F238E27FC236}">
                <a16:creationId xmlns:a16="http://schemas.microsoft.com/office/drawing/2014/main" id="{40AD867D-C25B-3740-97B0-F3480B79F676}"/>
              </a:ext>
            </a:extLst>
          </p:cNvPr>
          <p:cNvSpPr txBox="1">
            <a:spLocks/>
          </p:cNvSpPr>
          <p:nvPr/>
        </p:nvSpPr>
        <p:spPr>
          <a:xfrm>
            <a:off x="600132" y="1474393"/>
            <a:ext cx="6169636" cy="47339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mj-lt"/>
              </a:rPr>
              <a:t>A sustainability materiality analysis is a structured process to consider the economic, social and environmental impacts of a business’s operations and/or the ‘material issues’ most important to a business. </a:t>
            </a:r>
          </a:p>
          <a:p>
            <a:pPr marL="0" indent="0">
              <a:buFont typeface="Arial" panose="020B0604020202020204" pitchFamily="34" charset="0"/>
              <a:buNone/>
            </a:pPr>
            <a:endParaRPr lang="en-US" sz="2400" dirty="0">
              <a:latin typeface="+mj-lt"/>
            </a:endParaRPr>
          </a:p>
          <a:p>
            <a:pPr marL="0" indent="0">
              <a:buFont typeface="Arial" panose="020B0604020202020204" pitchFamily="34" charset="0"/>
              <a:buNone/>
            </a:pPr>
            <a:r>
              <a:rPr lang="en-US" sz="2400" b="1" dirty="0">
                <a:latin typeface="+mj-lt"/>
              </a:rPr>
              <a:t>Action:</a:t>
            </a:r>
          </a:p>
          <a:p>
            <a:r>
              <a:rPr lang="en-US" sz="2400" dirty="0">
                <a:latin typeface="+mj-lt"/>
              </a:rPr>
              <a:t>Determine raw materials purchased by the company that are critical from a commercial spend and volume perspective.</a:t>
            </a:r>
          </a:p>
          <a:p>
            <a:r>
              <a:rPr lang="en-US" sz="2400" dirty="0">
                <a:latin typeface="+mj-lt"/>
              </a:rPr>
              <a:t>Map the incidence and severity of poverty in the origins of these raw materials.</a:t>
            </a:r>
          </a:p>
        </p:txBody>
      </p:sp>
      <p:pic>
        <p:nvPicPr>
          <p:cNvPr id="6" name="Graphic 5">
            <a:extLst>
              <a:ext uri="{FF2B5EF4-FFF2-40B4-BE49-F238E27FC236}">
                <a16:creationId xmlns:a16="http://schemas.microsoft.com/office/drawing/2014/main" id="{2CEF3237-DC36-F54A-BDA1-1252A63787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482752" y="3477126"/>
            <a:ext cx="2566647" cy="2256337"/>
          </a:xfrm>
          <a:prstGeom prst="rect">
            <a:avLst/>
          </a:prstGeom>
        </p:spPr>
      </p:pic>
    </p:spTree>
    <p:extLst>
      <p:ext uri="{BB962C8B-B14F-4D97-AF65-F5344CB8AC3E}">
        <p14:creationId xmlns:p14="http://schemas.microsoft.com/office/powerpoint/2010/main" val="42345459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AB4004-630F-A54C-97E0-59103343080D}"/>
              </a:ext>
            </a:extLst>
          </p:cNvPr>
          <p:cNvSpPr>
            <a:spLocks noGrp="1"/>
          </p:cNvSpPr>
          <p:nvPr>
            <p:ph type="title"/>
          </p:nvPr>
        </p:nvSpPr>
        <p:spPr>
          <a:xfrm>
            <a:off x="474133" y="554265"/>
            <a:ext cx="11974176" cy="1325563"/>
          </a:xfrm>
        </p:spPr>
        <p:txBody>
          <a:bodyPr/>
          <a:lstStyle/>
          <a:p>
            <a:r>
              <a:rPr lang="en-US" b="1" dirty="0"/>
              <a:t>Example Materiality Assessment:</a:t>
            </a:r>
            <a:br>
              <a:rPr lang="en-US" b="1" dirty="0"/>
            </a:br>
            <a:r>
              <a:rPr lang="en-US" b="1" dirty="0"/>
              <a:t>Nestle</a:t>
            </a:r>
          </a:p>
        </p:txBody>
      </p:sp>
      <p:pic>
        <p:nvPicPr>
          <p:cNvPr id="5" name="Picture 4" descr="A screenshot of a cell phone&#10;&#10;Description automatically generated">
            <a:extLst>
              <a:ext uri="{FF2B5EF4-FFF2-40B4-BE49-F238E27FC236}">
                <a16:creationId xmlns:a16="http://schemas.microsoft.com/office/drawing/2014/main" id="{A8C91958-4810-584F-9869-FB6052A7E22B}"/>
              </a:ext>
            </a:extLst>
          </p:cNvPr>
          <p:cNvPicPr>
            <a:picLocks noChangeAspect="1"/>
          </p:cNvPicPr>
          <p:nvPr/>
        </p:nvPicPr>
        <p:blipFill rotWithShape="1">
          <a:blip r:embed="rId3"/>
          <a:srcRect l="2926" t="22524" r="4252" b="32449"/>
          <a:stretch/>
        </p:blipFill>
        <p:spPr>
          <a:xfrm>
            <a:off x="3307474" y="1427042"/>
            <a:ext cx="8365732" cy="4963928"/>
          </a:xfrm>
          <a:prstGeom prst="rect">
            <a:avLst/>
          </a:prstGeom>
          <a:solidFill>
            <a:schemeClr val="bg2">
              <a:lumMod val="25000"/>
            </a:schemeClr>
          </a:solidFill>
        </p:spPr>
      </p:pic>
      <p:pic>
        <p:nvPicPr>
          <p:cNvPr id="6" name="Picture 5" descr="A screenshot of a cell phone&#10;&#10;Description automatically generated">
            <a:extLst>
              <a:ext uri="{FF2B5EF4-FFF2-40B4-BE49-F238E27FC236}">
                <a16:creationId xmlns:a16="http://schemas.microsoft.com/office/drawing/2014/main" id="{DCC04A33-98D0-734E-A971-B4E93B139D81}"/>
              </a:ext>
            </a:extLst>
          </p:cNvPr>
          <p:cNvPicPr>
            <a:picLocks noChangeAspect="1"/>
          </p:cNvPicPr>
          <p:nvPr/>
        </p:nvPicPr>
        <p:blipFill>
          <a:blip r:embed="rId3"/>
          <a:stretch>
            <a:fillRect/>
          </a:stretch>
        </p:blipFill>
        <p:spPr>
          <a:xfrm>
            <a:off x="858400" y="2315976"/>
            <a:ext cx="1985782" cy="2429006"/>
          </a:xfrm>
          <a:prstGeom prst="rect">
            <a:avLst/>
          </a:prstGeom>
          <a:solidFill>
            <a:schemeClr val="bg2">
              <a:lumMod val="25000"/>
            </a:schemeClr>
          </a:solidFill>
          <a:ln>
            <a:solidFill>
              <a:schemeClr val="tx1"/>
            </a:solidFill>
          </a:ln>
          <a:effectLst>
            <a:outerShdw blurRad="584200" dist="330200" dir="2820000" sx="71000" sy="71000" algn="ctr" rotWithShape="0">
              <a:srgbClr val="000000">
                <a:alpha val="42000"/>
              </a:srgbClr>
            </a:outerShdw>
          </a:effectLst>
        </p:spPr>
      </p:pic>
      <p:cxnSp>
        <p:nvCxnSpPr>
          <p:cNvPr id="4" name="Straight Connector 3">
            <a:extLst>
              <a:ext uri="{FF2B5EF4-FFF2-40B4-BE49-F238E27FC236}">
                <a16:creationId xmlns:a16="http://schemas.microsoft.com/office/drawing/2014/main" id="{BA497465-5338-FF4E-A288-0892508A1609}"/>
              </a:ext>
            </a:extLst>
          </p:cNvPr>
          <p:cNvCxnSpPr>
            <a:cxnSpLocks/>
          </p:cNvCxnSpPr>
          <p:nvPr/>
        </p:nvCxnSpPr>
        <p:spPr>
          <a:xfrm>
            <a:off x="2731446" y="4051687"/>
            <a:ext cx="598506" cy="2355539"/>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FD5A7436-2A5E-3644-B5AB-03C8665DC4F8}"/>
              </a:ext>
            </a:extLst>
          </p:cNvPr>
          <p:cNvCxnSpPr>
            <a:cxnSpLocks/>
          </p:cNvCxnSpPr>
          <p:nvPr/>
        </p:nvCxnSpPr>
        <p:spPr>
          <a:xfrm flipV="1">
            <a:off x="2731446" y="1954663"/>
            <a:ext cx="598507" cy="950976"/>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B2E28BC-5A12-B241-A90F-0BC7751FEBB3}"/>
              </a:ext>
            </a:extLst>
          </p:cNvPr>
          <p:cNvCxnSpPr>
            <a:cxnSpLocks/>
          </p:cNvCxnSpPr>
          <p:nvPr/>
        </p:nvCxnSpPr>
        <p:spPr>
          <a:xfrm>
            <a:off x="5234531" y="1576711"/>
            <a:ext cx="0" cy="377952"/>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6BFF92-8CBB-E948-8BBC-46F877114B7F}"/>
              </a:ext>
            </a:extLst>
          </p:cNvPr>
          <p:cNvCxnSpPr>
            <a:cxnSpLocks/>
          </p:cNvCxnSpPr>
          <p:nvPr/>
        </p:nvCxnSpPr>
        <p:spPr>
          <a:xfrm>
            <a:off x="5234531" y="1585538"/>
            <a:ext cx="6399206" cy="0"/>
          </a:xfrm>
          <a:prstGeom prst="line">
            <a:avLst/>
          </a:prstGeom>
          <a:ln w="222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C5606ABA-FAD1-5442-975C-C412E0C27A30}"/>
              </a:ext>
            </a:extLst>
          </p:cNvPr>
          <p:cNvCxnSpPr>
            <a:cxnSpLocks/>
          </p:cNvCxnSpPr>
          <p:nvPr/>
        </p:nvCxnSpPr>
        <p:spPr>
          <a:xfrm flipV="1">
            <a:off x="3329953" y="1954664"/>
            <a:ext cx="0" cy="4452562"/>
          </a:xfrm>
          <a:prstGeom prst="line">
            <a:avLst/>
          </a:prstGeom>
          <a:ln w="222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EB20977-AC97-0940-BED8-BB2FC1B26782}"/>
              </a:ext>
            </a:extLst>
          </p:cNvPr>
          <p:cNvCxnSpPr>
            <a:cxnSpLocks/>
          </p:cNvCxnSpPr>
          <p:nvPr/>
        </p:nvCxnSpPr>
        <p:spPr>
          <a:xfrm>
            <a:off x="3329953" y="6407226"/>
            <a:ext cx="8303784" cy="0"/>
          </a:xfrm>
          <a:prstGeom prst="line">
            <a:avLst/>
          </a:prstGeom>
          <a:ln w="222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1B473E3-0B75-C34C-924D-D494A8934799}"/>
              </a:ext>
            </a:extLst>
          </p:cNvPr>
          <p:cNvCxnSpPr>
            <a:cxnSpLocks/>
          </p:cNvCxnSpPr>
          <p:nvPr/>
        </p:nvCxnSpPr>
        <p:spPr>
          <a:xfrm>
            <a:off x="11633737" y="1576711"/>
            <a:ext cx="0" cy="4830515"/>
          </a:xfrm>
          <a:prstGeom prst="line">
            <a:avLst/>
          </a:prstGeom>
          <a:ln w="222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ABC9679-6A93-0541-AE11-A40D7BCD560B}"/>
              </a:ext>
            </a:extLst>
          </p:cNvPr>
          <p:cNvCxnSpPr>
            <a:cxnSpLocks/>
          </p:cNvCxnSpPr>
          <p:nvPr/>
        </p:nvCxnSpPr>
        <p:spPr>
          <a:xfrm>
            <a:off x="3329953" y="1954663"/>
            <a:ext cx="1904578" cy="0"/>
          </a:xfrm>
          <a:prstGeom prst="line">
            <a:avLst/>
          </a:prstGeom>
          <a:ln w="22225">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63379F5-676E-4542-A73C-014527E0AD42}"/>
              </a:ext>
            </a:extLst>
          </p:cNvPr>
          <p:cNvCxnSpPr>
            <a:cxnSpLocks/>
          </p:cNvCxnSpPr>
          <p:nvPr/>
        </p:nvCxnSpPr>
        <p:spPr>
          <a:xfrm>
            <a:off x="5234531" y="1576711"/>
            <a:ext cx="0" cy="377952"/>
          </a:xfrm>
          <a:prstGeom prst="line">
            <a:avLst/>
          </a:prstGeom>
          <a:ln w="25400">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5858658D-D7B6-1A47-A9CB-396502211CEE}"/>
              </a:ext>
            </a:extLst>
          </p:cNvPr>
          <p:cNvSpPr txBox="1"/>
          <p:nvPr/>
        </p:nvSpPr>
        <p:spPr>
          <a:xfrm>
            <a:off x="836162" y="4999645"/>
            <a:ext cx="2058364" cy="923330"/>
          </a:xfrm>
          <a:prstGeom prst="rect">
            <a:avLst/>
          </a:prstGeom>
          <a:noFill/>
        </p:spPr>
        <p:txBody>
          <a:bodyPr wrap="square" rtlCol="0">
            <a:spAutoFit/>
          </a:bodyPr>
          <a:lstStyle/>
          <a:p>
            <a:r>
              <a:rPr lang="en-US" i="1" dirty="0"/>
              <a:t>Learn more about Nestle’s Materiality </a:t>
            </a:r>
            <a:r>
              <a:rPr lang="en-US" i="1" dirty="0">
                <a:hlinkClick r:id="rId4"/>
              </a:rPr>
              <a:t>here</a:t>
            </a:r>
            <a:r>
              <a:rPr lang="en-US" dirty="0"/>
              <a:t>.</a:t>
            </a:r>
          </a:p>
        </p:txBody>
      </p:sp>
    </p:spTree>
    <p:extLst>
      <p:ext uri="{BB962C8B-B14F-4D97-AF65-F5344CB8AC3E}">
        <p14:creationId xmlns:p14="http://schemas.microsoft.com/office/powerpoint/2010/main" val="15093655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AB4004-630F-A54C-97E0-59103343080D}"/>
              </a:ext>
            </a:extLst>
          </p:cNvPr>
          <p:cNvSpPr>
            <a:spLocks noGrp="1"/>
          </p:cNvSpPr>
          <p:nvPr>
            <p:ph type="title"/>
          </p:nvPr>
        </p:nvSpPr>
        <p:spPr>
          <a:xfrm>
            <a:off x="474133" y="524021"/>
            <a:ext cx="11495129" cy="1325563"/>
          </a:xfrm>
        </p:spPr>
        <p:txBody>
          <a:bodyPr/>
          <a:lstStyle/>
          <a:p>
            <a:r>
              <a:rPr lang="en-US" b="1" dirty="0"/>
              <a:t>Example Materiality Assessment:</a:t>
            </a:r>
            <a:br>
              <a:rPr lang="en-US" b="1" dirty="0"/>
            </a:br>
            <a:r>
              <a:rPr lang="en-US" b="1" dirty="0"/>
              <a:t>Farmer Income Lab</a:t>
            </a:r>
          </a:p>
        </p:txBody>
      </p:sp>
      <p:pic>
        <p:nvPicPr>
          <p:cNvPr id="4" name="Picture 3" descr="A screenshot of a cell phone&#10;&#10;Description automatically generated">
            <a:extLst>
              <a:ext uri="{FF2B5EF4-FFF2-40B4-BE49-F238E27FC236}">
                <a16:creationId xmlns:a16="http://schemas.microsoft.com/office/drawing/2014/main" id="{4B6B6C98-DA85-8A44-8B34-90735F1B1FF2}"/>
              </a:ext>
            </a:extLst>
          </p:cNvPr>
          <p:cNvPicPr>
            <a:picLocks noChangeAspect="1"/>
          </p:cNvPicPr>
          <p:nvPr/>
        </p:nvPicPr>
        <p:blipFill rotWithShape="1">
          <a:blip r:embed="rId3"/>
          <a:srcRect b="630"/>
          <a:stretch/>
        </p:blipFill>
        <p:spPr>
          <a:xfrm>
            <a:off x="824120" y="2271837"/>
            <a:ext cx="2069331" cy="2385443"/>
          </a:xfrm>
          <a:prstGeom prst="rect">
            <a:avLst/>
          </a:prstGeom>
          <a:ln>
            <a:solidFill>
              <a:schemeClr val="bg2">
                <a:lumMod val="25000"/>
              </a:schemeClr>
            </a:solidFill>
          </a:ln>
          <a:effectLst>
            <a:outerShdw blurRad="330200" dist="254000" dir="3840000" sx="87000" sy="87000" algn="ctr" rotWithShape="0">
              <a:srgbClr val="000000">
                <a:alpha val="19000"/>
              </a:srgbClr>
            </a:outerShdw>
          </a:effectLst>
        </p:spPr>
      </p:pic>
      <p:pic>
        <p:nvPicPr>
          <p:cNvPr id="7" name="Picture 6" descr="A screenshot of a cell phone&#10;&#10;Description automatically generated">
            <a:extLst>
              <a:ext uri="{FF2B5EF4-FFF2-40B4-BE49-F238E27FC236}">
                <a16:creationId xmlns:a16="http://schemas.microsoft.com/office/drawing/2014/main" id="{2E5B83E9-4A56-9443-999E-B91F5C665732}"/>
              </a:ext>
            </a:extLst>
          </p:cNvPr>
          <p:cNvPicPr>
            <a:picLocks noChangeAspect="1"/>
          </p:cNvPicPr>
          <p:nvPr/>
        </p:nvPicPr>
        <p:blipFill rotWithShape="1">
          <a:blip r:embed="rId3"/>
          <a:srcRect l="13744" t="6763" r="8645" b="44558"/>
          <a:stretch/>
        </p:blipFill>
        <p:spPr>
          <a:xfrm>
            <a:off x="5357674" y="1755604"/>
            <a:ext cx="6358394" cy="4626501"/>
          </a:xfrm>
          <a:prstGeom prst="rect">
            <a:avLst/>
          </a:prstGeom>
        </p:spPr>
      </p:pic>
      <p:sp>
        <p:nvSpPr>
          <p:cNvPr id="2" name="TextBox 1">
            <a:extLst>
              <a:ext uri="{FF2B5EF4-FFF2-40B4-BE49-F238E27FC236}">
                <a16:creationId xmlns:a16="http://schemas.microsoft.com/office/drawing/2014/main" id="{3CA99653-E52B-6445-A9A5-F9DCFC578BCE}"/>
              </a:ext>
            </a:extLst>
          </p:cNvPr>
          <p:cNvSpPr txBox="1"/>
          <p:nvPr/>
        </p:nvSpPr>
        <p:spPr>
          <a:xfrm>
            <a:off x="836162" y="4999645"/>
            <a:ext cx="2058364" cy="923330"/>
          </a:xfrm>
          <a:prstGeom prst="rect">
            <a:avLst/>
          </a:prstGeom>
          <a:noFill/>
        </p:spPr>
        <p:txBody>
          <a:bodyPr wrap="square" rtlCol="0">
            <a:spAutoFit/>
          </a:bodyPr>
          <a:lstStyle/>
          <a:p>
            <a:r>
              <a:rPr lang="en-US" i="1" dirty="0"/>
              <a:t>Learn more about the Farmer Income Lab </a:t>
            </a:r>
            <a:r>
              <a:rPr lang="en-US" i="1" dirty="0">
                <a:hlinkClick r:id="rId4"/>
              </a:rPr>
              <a:t>here</a:t>
            </a:r>
            <a:r>
              <a:rPr lang="en-US" dirty="0"/>
              <a:t>.</a:t>
            </a:r>
          </a:p>
        </p:txBody>
      </p:sp>
      <p:cxnSp>
        <p:nvCxnSpPr>
          <p:cNvPr id="8" name="Straight Connector 7">
            <a:extLst>
              <a:ext uri="{FF2B5EF4-FFF2-40B4-BE49-F238E27FC236}">
                <a16:creationId xmlns:a16="http://schemas.microsoft.com/office/drawing/2014/main" id="{2E1CA801-D8C9-B84D-B89A-ADBC36CD9D38}"/>
              </a:ext>
            </a:extLst>
          </p:cNvPr>
          <p:cNvCxnSpPr>
            <a:cxnSpLocks/>
          </p:cNvCxnSpPr>
          <p:nvPr/>
        </p:nvCxnSpPr>
        <p:spPr>
          <a:xfrm>
            <a:off x="2692400" y="3346717"/>
            <a:ext cx="2707088" cy="3045774"/>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2D74D6FA-41D5-3E4B-BB54-4960ACCC4318}"/>
              </a:ext>
            </a:extLst>
          </p:cNvPr>
          <p:cNvCxnSpPr>
            <a:cxnSpLocks/>
          </p:cNvCxnSpPr>
          <p:nvPr/>
        </p:nvCxnSpPr>
        <p:spPr>
          <a:xfrm flipV="1">
            <a:off x="2692400" y="1537679"/>
            <a:ext cx="2707088" cy="1113725"/>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792AE63-E755-6043-8B05-425692465F92}"/>
              </a:ext>
            </a:extLst>
          </p:cNvPr>
          <p:cNvSpPr/>
          <p:nvPr/>
        </p:nvSpPr>
        <p:spPr>
          <a:xfrm>
            <a:off x="5399488" y="1537677"/>
            <a:ext cx="6314431" cy="4854814"/>
          </a:xfrm>
          <a:prstGeom prst="rect">
            <a:avLst/>
          </a:prstGeom>
          <a:noFill/>
          <a:ln w="28575">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87425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EAFC9F9-18DA-BC41-991A-4878F552296E}"/>
              </a:ext>
            </a:extLst>
          </p:cNvPr>
          <p:cNvSpPr/>
          <p:nvPr/>
        </p:nvSpPr>
        <p:spPr>
          <a:xfrm>
            <a:off x="-14641" y="0"/>
            <a:ext cx="12192000" cy="6868615"/>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close up of a logo&#10;&#10;Description automatically generated">
            <a:extLst>
              <a:ext uri="{FF2B5EF4-FFF2-40B4-BE49-F238E27FC236}">
                <a16:creationId xmlns:a16="http://schemas.microsoft.com/office/drawing/2014/main" id="{2CFBA570-905E-2348-9178-09413CD8DFA9}"/>
              </a:ext>
            </a:extLst>
          </p:cNvPr>
          <p:cNvPicPr>
            <a:picLocks noChangeAspect="1"/>
          </p:cNvPicPr>
          <p:nvPr/>
        </p:nvPicPr>
        <p:blipFill>
          <a:blip r:embed="rId3"/>
          <a:stretch>
            <a:fillRect/>
          </a:stretch>
        </p:blipFill>
        <p:spPr>
          <a:xfrm>
            <a:off x="2974255" y="983731"/>
            <a:ext cx="9037932" cy="4886898"/>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6042"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380912" y="-61414"/>
            <a:ext cx="10565768" cy="6944592"/>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0263" y="2349869"/>
            <a:ext cx="4764803" cy="410381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Step 3:</a:t>
            </a:r>
          </a:p>
          <a:p>
            <a:r>
              <a:rPr lang="en-US" sz="4800" dirty="0">
                <a:latin typeface="Helvetica"/>
                <a:cs typeface="Helvetica"/>
              </a:rPr>
              <a:t>Traceability and Hotspot Analysis</a:t>
            </a:r>
          </a:p>
          <a:p>
            <a:r>
              <a:rPr lang="en-US" sz="4800" dirty="0">
                <a:latin typeface="Helvetica"/>
                <a:cs typeface="Helvetica"/>
              </a:rPr>
              <a:t>Identifying</a:t>
            </a:r>
            <a:endParaRPr lang="en-US" sz="3600" dirty="0">
              <a:latin typeface="Helvetica"/>
              <a:cs typeface="Helvetica"/>
            </a:endParaRPr>
          </a:p>
        </p:txBody>
      </p:sp>
    </p:spTree>
    <p:extLst>
      <p:ext uri="{BB962C8B-B14F-4D97-AF65-F5344CB8AC3E}">
        <p14:creationId xmlns:p14="http://schemas.microsoft.com/office/powerpoint/2010/main" val="39680765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E10FE-9FCA-C84C-BA8D-7D55E24CA657}"/>
              </a:ext>
            </a:extLst>
          </p:cNvPr>
          <p:cNvSpPr/>
          <p:nvPr/>
        </p:nvSpPr>
        <p:spPr>
          <a:xfrm>
            <a:off x="686898" y="423734"/>
            <a:ext cx="11134669" cy="2149306"/>
          </a:xfrm>
          <a:prstGeom prst="rect">
            <a:avLst/>
          </a:prstGeom>
        </p:spPr>
        <p:txBody>
          <a:bodyPr wrap="square">
            <a:spAutoFit/>
          </a:bodyPr>
          <a:lstStyle/>
          <a:p>
            <a:pPr>
              <a:spcBef>
                <a:spcPts val="75"/>
              </a:spcBef>
              <a:spcAft>
                <a:spcPts val="75"/>
              </a:spcAft>
            </a:pPr>
            <a:r>
              <a:rPr lang="en-US" sz="4400" dirty="0"/>
              <a:t>Tracing Raw Materials &amp;</a:t>
            </a:r>
          </a:p>
          <a:p>
            <a:pPr>
              <a:spcBef>
                <a:spcPts val="75"/>
              </a:spcBef>
              <a:spcAft>
                <a:spcPts val="75"/>
              </a:spcAft>
            </a:pPr>
            <a:r>
              <a:rPr lang="en-US" sz="4400" dirty="0"/>
              <a:t>Finding Hotspots of Poverty</a:t>
            </a:r>
            <a:br>
              <a:rPr lang="en-US" sz="4400" b="1" spc="-4" dirty="0">
                <a:latin typeface="Helvetica" pitchFamily="2" charset="0"/>
              </a:rPr>
            </a:br>
            <a:endParaRPr lang="en-US" sz="4400" b="1" spc="-4" dirty="0">
              <a:latin typeface="Helvetica" pitchFamily="2" charset="0"/>
            </a:endParaRPr>
          </a:p>
        </p:txBody>
      </p:sp>
      <p:sp>
        <p:nvSpPr>
          <p:cNvPr id="2" name="TextBox 1">
            <a:extLst>
              <a:ext uri="{FF2B5EF4-FFF2-40B4-BE49-F238E27FC236}">
                <a16:creationId xmlns:a16="http://schemas.microsoft.com/office/drawing/2014/main" id="{513BBE10-B815-2342-9E6C-6D3390ACDA9A}"/>
              </a:ext>
            </a:extLst>
          </p:cNvPr>
          <p:cNvSpPr txBox="1"/>
          <p:nvPr/>
        </p:nvSpPr>
        <p:spPr>
          <a:xfrm>
            <a:off x="2121877" y="1078523"/>
            <a:ext cx="184731" cy="369332"/>
          </a:xfrm>
          <a:prstGeom prst="rect">
            <a:avLst/>
          </a:prstGeom>
          <a:noFill/>
        </p:spPr>
        <p:txBody>
          <a:bodyPr wrap="none" rtlCol="0">
            <a:spAutoFit/>
          </a:bodyPr>
          <a:lstStyle/>
          <a:p>
            <a:endParaRPr lang="en-US" dirty="0"/>
          </a:p>
        </p:txBody>
      </p:sp>
      <p:grpSp>
        <p:nvGrpSpPr>
          <p:cNvPr id="6" name="Group 5">
            <a:extLst>
              <a:ext uri="{FF2B5EF4-FFF2-40B4-BE49-F238E27FC236}">
                <a16:creationId xmlns:a16="http://schemas.microsoft.com/office/drawing/2014/main" id="{84C16703-E8D2-A548-8DE4-AC5135920BA0}"/>
              </a:ext>
            </a:extLst>
          </p:cNvPr>
          <p:cNvGrpSpPr/>
          <p:nvPr/>
        </p:nvGrpSpPr>
        <p:grpSpPr>
          <a:xfrm>
            <a:off x="702396" y="2146746"/>
            <a:ext cx="10440628" cy="565778"/>
            <a:chOff x="3313764" y="3534869"/>
            <a:chExt cx="7173717" cy="740261"/>
          </a:xfrm>
        </p:grpSpPr>
        <p:sp>
          <p:nvSpPr>
            <p:cNvPr id="9" name="Freeform 8">
              <a:extLst>
                <a:ext uri="{FF2B5EF4-FFF2-40B4-BE49-F238E27FC236}">
                  <a16:creationId xmlns:a16="http://schemas.microsoft.com/office/drawing/2014/main" id="{1D931EA8-86AB-0B44-95D9-84C2CB3F5949}"/>
                </a:ext>
              </a:extLst>
            </p:cNvPr>
            <p:cNvSpPr/>
            <p:nvPr/>
          </p:nvSpPr>
          <p:spPr>
            <a:xfrm>
              <a:off x="7703074" y="3534869"/>
              <a:ext cx="2784407" cy="740259"/>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olidFill>
              <a:srgbClr val="3B6773"/>
            </a:soli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r>
                <a:rPr lang="en-US" sz="2000" kern="1200" dirty="0">
                  <a:solidFill>
                    <a:schemeClr val="bg1"/>
                  </a:solidFill>
                </a:rPr>
                <a:t>FARMER DATA</a:t>
              </a:r>
            </a:p>
          </p:txBody>
        </p:sp>
        <p:sp>
          <p:nvSpPr>
            <p:cNvPr id="8" name="Freeform 7">
              <a:extLst>
                <a:ext uri="{FF2B5EF4-FFF2-40B4-BE49-F238E27FC236}">
                  <a16:creationId xmlns:a16="http://schemas.microsoft.com/office/drawing/2014/main" id="{B2DC7835-829C-B548-908B-D277A33DB776}"/>
                </a:ext>
              </a:extLst>
            </p:cNvPr>
            <p:cNvSpPr/>
            <p:nvPr/>
          </p:nvSpPr>
          <p:spPr>
            <a:xfrm>
              <a:off x="5126386" y="3534871"/>
              <a:ext cx="3238545" cy="740259"/>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624681 w 3123406"/>
                <a:gd name="connsiteY5" fmla="*/ 624681 h 1249362"/>
                <a:gd name="connsiteX6" fmla="*/ 0 w 3123406"/>
                <a:gd name="connsiteY6"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3406" h="1249362">
                  <a:moveTo>
                    <a:pt x="0" y="0"/>
                  </a:moveTo>
                  <a:lnTo>
                    <a:pt x="2498725" y="0"/>
                  </a:lnTo>
                  <a:lnTo>
                    <a:pt x="3123406" y="624681"/>
                  </a:lnTo>
                  <a:lnTo>
                    <a:pt x="2498725" y="1249362"/>
                  </a:lnTo>
                  <a:lnTo>
                    <a:pt x="0" y="1249362"/>
                  </a:lnTo>
                  <a:lnTo>
                    <a:pt x="624681" y="624681"/>
                  </a:lnTo>
                  <a:lnTo>
                    <a:pt x="0" y="0"/>
                  </a:lnTo>
                  <a:close/>
                </a:path>
              </a:pathLst>
            </a:custGeom>
            <a:solidFill>
              <a:srgbClr val="AFB74D"/>
            </a:soli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0" tIns="0" rIns="0" bIns="0" numCol="1" spcCol="1270" anchor="ctr" anchorCtr="0">
              <a:noAutofit/>
            </a:bodyPr>
            <a:lstStyle/>
            <a:p>
              <a:pPr lvl="0" algn="ctr" defTabSz="1155700">
                <a:lnSpc>
                  <a:spcPct val="90000"/>
                </a:lnSpc>
                <a:spcBef>
                  <a:spcPct val="0"/>
                </a:spcBef>
                <a:spcAft>
                  <a:spcPct val="35000"/>
                </a:spcAft>
              </a:pPr>
              <a:r>
                <a:rPr lang="en-US" sz="2000" kern="1200" dirty="0">
                  <a:solidFill>
                    <a:schemeClr val="tx1"/>
                  </a:solidFill>
                </a:rPr>
                <a:t>         </a:t>
              </a:r>
              <a:r>
                <a:rPr lang="en-US" dirty="0">
                  <a:solidFill>
                    <a:schemeClr val="bg1"/>
                  </a:solidFill>
                </a:rPr>
                <a:t>CHAIN &amp; FARMER ORGANIZATION</a:t>
              </a:r>
              <a:endParaRPr lang="en-US" kern="1200" dirty="0">
                <a:solidFill>
                  <a:schemeClr val="bg1"/>
                </a:solidFill>
              </a:endParaRPr>
            </a:p>
          </p:txBody>
        </p:sp>
        <p:sp>
          <p:nvSpPr>
            <p:cNvPr id="7" name="Freeform 6">
              <a:extLst>
                <a:ext uri="{FF2B5EF4-FFF2-40B4-BE49-F238E27FC236}">
                  <a16:creationId xmlns:a16="http://schemas.microsoft.com/office/drawing/2014/main" id="{052BAB94-88B1-004D-8563-C8CB002CD569}"/>
                </a:ext>
              </a:extLst>
            </p:cNvPr>
            <p:cNvSpPr/>
            <p:nvPr/>
          </p:nvSpPr>
          <p:spPr>
            <a:xfrm>
              <a:off x="3313764" y="3534870"/>
              <a:ext cx="2450192" cy="740259"/>
            </a:xfrm>
            <a:custGeom>
              <a:avLst/>
              <a:gdLst>
                <a:gd name="connsiteX0" fmla="*/ 0 w 3123406"/>
                <a:gd name="connsiteY0" fmla="*/ 0 h 1249362"/>
                <a:gd name="connsiteX1" fmla="*/ 2498725 w 3123406"/>
                <a:gd name="connsiteY1" fmla="*/ 0 h 1249362"/>
                <a:gd name="connsiteX2" fmla="*/ 3123406 w 3123406"/>
                <a:gd name="connsiteY2" fmla="*/ 624681 h 1249362"/>
                <a:gd name="connsiteX3" fmla="*/ 2498725 w 3123406"/>
                <a:gd name="connsiteY3" fmla="*/ 1249362 h 1249362"/>
                <a:gd name="connsiteX4" fmla="*/ 0 w 3123406"/>
                <a:gd name="connsiteY4" fmla="*/ 1249362 h 1249362"/>
                <a:gd name="connsiteX5" fmla="*/ 0 w 3123406"/>
                <a:gd name="connsiteY5" fmla="*/ 0 h 12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23406" h="1249362">
                  <a:moveTo>
                    <a:pt x="0" y="0"/>
                  </a:moveTo>
                  <a:lnTo>
                    <a:pt x="2498725" y="0"/>
                  </a:lnTo>
                  <a:lnTo>
                    <a:pt x="3123406" y="624681"/>
                  </a:lnTo>
                  <a:lnTo>
                    <a:pt x="2498725" y="1249362"/>
                  </a:lnTo>
                  <a:lnTo>
                    <a:pt x="0" y="1249362"/>
                  </a:lnTo>
                  <a:lnTo>
                    <a:pt x="0" y="0"/>
                  </a:lnTo>
                  <a:close/>
                </a:path>
              </a:pathLst>
            </a:custGeom>
            <a:solidFill>
              <a:schemeClr val="bg2">
                <a:lumMod val="50000"/>
              </a:schemeClr>
            </a:solidFill>
            <a:ln w="28575">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38684" tIns="0" rIns="347011" bIns="0" numCol="1" spcCol="1270" anchor="ctr" anchorCtr="0">
              <a:noAutofit/>
            </a:bodyPr>
            <a:lstStyle/>
            <a:p>
              <a:pPr marL="0" lvl="0" indent="0" algn="ctr" defTabSz="1155700">
                <a:spcBef>
                  <a:spcPct val="0"/>
                </a:spcBef>
                <a:spcAft>
                  <a:spcPct val="35000"/>
                </a:spcAft>
                <a:buNone/>
              </a:pPr>
              <a:r>
                <a:rPr lang="en-US" kern="1200" dirty="0">
                  <a:solidFill>
                    <a:schemeClr val="bg1"/>
                  </a:solidFill>
                </a:rPr>
                <a:t>CONTEXTUAL FACTORS</a:t>
              </a:r>
            </a:p>
          </p:txBody>
        </p:sp>
      </p:grpSp>
      <p:sp>
        <p:nvSpPr>
          <p:cNvPr id="14" name="Content Placeholder 2">
            <a:extLst>
              <a:ext uri="{FF2B5EF4-FFF2-40B4-BE49-F238E27FC236}">
                <a16:creationId xmlns:a16="http://schemas.microsoft.com/office/drawing/2014/main" id="{102A3729-BB80-DF49-8E61-F19192E611E5}"/>
              </a:ext>
            </a:extLst>
          </p:cNvPr>
          <p:cNvSpPr txBox="1">
            <a:spLocks/>
          </p:cNvSpPr>
          <p:nvPr/>
        </p:nvSpPr>
        <p:spPr>
          <a:xfrm>
            <a:off x="686898" y="2922898"/>
            <a:ext cx="10857457" cy="476458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sz="1800" dirty="0"/>
              <a:t>Completed through a combination of the following:</a:t>
            </a:r>
          </a:p>
          <a:p>
            <a:pPr marL="0" indent="0">
              <a:lnSpc>
                <a:spcPct val="80000"/>
              </a:lnSpc>
              <a:buNone/>
            </a:pPr>
            <a:r>
              <a:rPr lang="en-US" sz="1800" b="1" dirty="0"/>
              <a:t>Supplier engagement</a:t>
            </a:r>
          </a:p>
          <a:p>
            <a:pPr lvl="1">
              <a:lnSpc>
                <a:spcPct val="80000"/>
              </a:lnSpc>
            </a:pPr>
            <a:r>
              <a:rPr lang="en-US" sz="1800" dirty="0"/>
              <a:t>Develop a simple questionnaire for the suppliers of focus ingredients to solicit contextual information and farmer data.</a:t>
            </a:r>
          </a:p>
          <a:p>
            <a:pPr lvl="1">
              <a:lnSpc>
                <a:spcPct val="80000"/>
              </a:lnSpc>
            </a:pPr>
            <a:r>
              <a:rPr lang="en-US" sz="1800" dirty="0"/>
              <a:t>Request a briefing from the supplier’s sustainability experts who can speak about these issues in detail; these may be different individuals from those leading commercial relationships. </a:t>
            </a:r>
          </a:p>
          <a:p>
            <a:pPr marL="0" indent="0">
              <a:lnSpc>
                <a:spcPct val="80000"/>
              </a:lnSpc>
              <a:buNone/>
            </a:pPr>
            <a:r>
              <a:rPr lang="en-US" sz="1800" b="1" dirty="0"/>
              <a:t>Desk research </a:t>
            </a:r>
            <a:r>
              <a:rPr lang="en-US" sz="1800" dirty="0"/>
              <a:t>on regional or country level poverty</a:t>
            </a:r>
          </a:p>
          <a:p>
            <a:pPr marL="0" indent="0">
              <a:lnSpc>
                <a:spcPct val="80000"/>
              </a:lnSpc>
              <a:buNone/>
            </a:pPr>
            <a:r>
              <a:rPr lang="en-US" sz="1800" b="1" dirty="0"/>
              <a:t>Internal data collection</a:t>
            </a:r>
            <a:r>
              <a:rPr lang="en-US" sz="1800" dirty="0"/>
              <a:t>, especially in the case of direct sourcing</a:t>
            </a:r>
          </a:p>
          <a:p>
            <a:pPr lvl="1">
              <a:lnSpc>
                <a:spcPct val="80000"/>
              </a:lnSpc>
            </a:pPr>
            <a:r>
              <a:rPr lang="en-US" sz="1800" dirty="0"/>
              <a:t>Procurement or category leads can assess the level of information available for each raw material and then conduct a supplier assessment.</a:t>
            </a:r>
          </a:p>
          <a:p>
            <a:pPr lvl="1">
              <a:lnSpc>
                <a:spcPct val="80000"/>
              </a:lnSpc>
            </a:pPr>
            <a:r>
              <a:rPr lang="en-US" sz="1800" dirty="0"/>
              <a:t>Can Tier 1 suppliers provide origin information of those raw materials?</a:t>
            </a:r>
          </a:p>
          <a:p>
            <a:pPr lvl="1">
              <a:lnSpc>
                <a:spcPct val="80000"/>
              </a:lnSpc>
            </a:pPr>
            <a:r>
              <a:rPr lang="en-US" sz="1800" dirty="0"/>
              <a:t>Is that information only available at country level, or does it extent to sub-national or regional information?</a:t>
            </a:r>
          </a:p>
          <a:p>
            <a:pPr lvl="1">
              <a:lnSpc>
                <a:spcPct val="80000"/>
              </a:lnSpc>
            </a:pPr>
            <a:r>
              <a:rPr lang="en-US" sz="1800" dirty="0"/>
              <a:t>Can they provide lists of their suppliers?</a:t>
            </a:r>
          </a:p>
        </p:txBody>
      </p:sp>
    </p:spTree>
    <p:extLst>
      <p:ext uri="{BB962C8B-B14F-4D97-AF65-F5344CB8AC3E}">
        <p14:creationId xmlns:p14="http://schemas.microsoft.com/office/powerpoint/2010/main" val="3625278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E10FE-9FCA-C84C-BA8D-7D55E24CA657}"/>
              </a:ext>
            </a:extLst>
          </p:cNvPr>
          <p:cNvSpPr/>
          <p:nvPr/>
        </p:nvSpPr>
        <p:spPr>
          <a:xfrm>
            <a:off x="558561" y="439776"/>
            <a:ext cx="11134669" cy="1446550"/>
          </a:xfrm>
          <a:prstGeom prst="rect">
            <a:avLst/>
          </a:prstGeom>
        </p:spPr>
        <p:txBody>
          <a:bodyPr wrap="square">
            <a:spAutoFit/>
          </a:bodyPr>
          <a:lstStyle/>
          <a:p>
            <a:pPr>
              <a:spcBef>
                <a:spcPts val="75"/>
              </a:spcBef>
              <a:spcAft>
                <a:spcPts val="75"/>
              </a:spcAft>
            </a:pPr>
            <a:r>
              <a:rPr lang="en-US" sz="4400" dirty="0"/>
              <a:t>Supply Chain Analysis: Contextual Factors</a:t>
            </a:r>
            <a:br>
              <a:rPr lang="en-US" sz="4400" b="1" spc="-4" dirty="0">
                <a:latin typeface="Helvetica" pitchFamily="2" charset="0"/>
              </a:rPr>
            </a:br>
            <a:endParaRPr lang="en-US" sz="4400" b="1" spc="-4" dirty="0">
              <a:latin typeface="Helvetica" pitchFamily="2" charset="0"/>
            </a:endParaRPr>
          </a:p>
        </p:txBody>
      </p:sp>
      <p:sp>
        <p:nvSpPr>
          <p:cNvPr id="2" name="TextBox 1">
            <a:extLst>
              <a:ext uri="{FF2B5EF4-FFF2-40B4-BE49-F238E27FC236}">
                <a16:creationId xmlns:a16="http://schemas.microsoft.com/office/drawing/2014/main" id="{513BBE10-B815-2342-9E6C-6D3390ACDA9A}"/>
              </a:ext>
            </a:extLst>
          </p:cNvPr>
          <p:cNvSpPr txBox="1"/>
          <p:nvPr/>
        </p:nvSpPr>
        <p:spPr>
          <a:xfrm>
            <a:off x="2121877" y="1078523"/>
            <a:ext cx="184731" cy="369332"/>
          </a:xfrm>
          <a:prstGeom prst="rect">
            <a:avLst/>
          </a:prstGeom>
          <a:noFill/>
        </p:spPr>
        <p:txBody>
          <a:bodyPr wrap="none" rtlCol="0">
            <a:spAutoFit/>
          </a:bodyPr>
          <a:lstStyle/>
          <a:p>
            <a:endParaRPr lang="en-US" dirty="0"/>
          </a:p>
        </p:txBody>
      </p:sp>
      <p:graphicFrame>
        <p:nvGraphicFramePr>
          <p:cNvPr id="10" name="Table 9">
            <a:extLst>
              <a:ext uri="{FF2B5EF4-FFF2-40B4-BE49-F238E27FC236}">
                <a16:creationId xmlns:a16="http://schemas.microsoft.com/office/drawing/2014/main" id="{B6E56671-645F-744E-AB95-541BC6EFAE99}"/>
              </a:ext>
            </a:extLst>
          </p:cNvPr>
          <p:cNvGraphicFramePr>
            <a:graphicFrameLocks noGrp="1"/>
          </p:cNvGraphicFramePr>
          <p:nvPr>
            <p:extLst>
              <p:ext uri="{D42A27DB-BD31-4B8C-83A1-F6EECF244321}">
                <p14:modId xmlns:p14="http://schemas.microsoft.com/office/powerpoint/2010/main" val="423053072"/>
              </p:ext>
            </p:extLst>
          </p:nvPr>
        </p:nvGraphicFramePr>
        <p:xfrm>
          <a:off x="558562" y="1629905"/>
          <a:ext cx="11134669" cy="2573633"/>
        </p:xfrm>
        <a:graphic>
          <a:graphicData uri="http://schemas.openxmlformats.org/drawingml/2006/table">
            <a:tbl>
              <a:tblPr firstRow="1" firstCol="1" bandRow="1">
                <a:tableStyleId>{5C22544A-7EE6-4342-B048-85BDC9FD1C3A}</a:tableStyleId>
              </a:tblPr>
              <a:tblGrid>
                <a:gridCol w="5234636">
                  <a:extLst>
                    <a:ext uri="{9D8B030D-6E8A-4147-A177-3AD203B41FA5}">
                      <a16:colId xmlns:a16="http://schemas.microsoft.com/office/drawing/2014/main" val="2554229701"/>
                    </a:ext>
                  </a:extLst>
                </a:gridCol>
                <a:gridCol w="2612866">
                  <a:extLst>
                    <a:ext uri="{9D8B030D-6E8A-4147-A177-3AD203B41FA5}">
                      <a16:colId xmlns:a16="http://schemas.microsoft.com/office/drawing/2014/main" val="3796749423"/>
                    </a:ext>
                  </a:extLst>
                </a:gridCol>
                <a:gridCol w="3287167">
                  <a:extLst>
                    <a:ext uri="{9D8B030D-6E8A-4147-A177-3AD203B41FA5}">
                      <a16:colId xmlns:a16="http://schemas.microsoft.com/office/drawing/2014/main" val="3188178136"/>
                    </a:ext>
                  </a:extLst>
                </a:gridCol>
              </a:tblGrid>
              <a:tr h="250666">
                <a:tc>
                  <a:txBody>
                    <a:bodyPr/>
                    <a:lstStyle/>
                    <a:p>
                      <a:pPr marL="0" marR="0" algn="just">
                        <a:spcBef>
                          <a:spcPts val="0"/>
                        </a:spcBef>
                        <a:spcAft>
                          <a:spcPts val="0"/>
                        </a:spcAft>
                      </a:pPr>
                      <a:r>
                        <a:rPr lang="en-US" sz="1800" b="0" dirty="0">
                          <a:effectLst/>
                          <a:latin typeface="+mn-lt"/>
                        </a:rPr>
                        <a:t>CONTEXTUAL FACTORS</a:t>
                      </a:r>
                      <a:endParaRPr lang="en-US" sz="1800" b="0" dirty="0">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marL="0" marR="0" algn="ctr">
                        <a:spcBef>
                          <a:spcPts val="0"/>
                        </a:spcBef>
                        <a:spcAft>
                          <a:spcPts val="0"/>
                        </a:spcAft>
                      </a:pPr>
                      <a:r>
                        <a:rPr lang="en-US" sz="1800" b="0" dirty="0">
                          <a:effectLst/>
                          <a:latin typeface="+mn-lt"/>
                        </a:rPr>
                        <a:t>SOURCE</a:t>
                      </a:r>
                      <a:endParaRPr lang="en-US" sz="1800" b="0" dirty="0">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tc>
                  <a:txBody>
                    <a:bodyPr/>
                    <a:lstStyle/>
                    <a:p>
                      <a:pPr marL="0" marR="0" algn="ctr">
                        <a:spcBef>
                          <a:spcPts val="0"/>
                        </a:spcBef>
                        <a:spcAft>
                          <a:spcPts val="0"/>
                        </a:spcAft>
                      </a:pPr>
                      <a:r>
                        <a:rPr lang="en-US" sz="1800" b="0" dirty="0">
                          <a:effectLst/>
                          <a:latin typeface="+mn-lt"/>
                          <a:ea typeface="MS Mincho" panose="02020609040205080304" pitchFamily="49" charset="-128"/>
                        </a:rPr>
                        <a:t>LINK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479040225"/>
                  </a:ext>
                </a:extLst>
              </a:tr>
              <a:tr h="331468">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latin typeface="+mn-lt"/>
                        </a:rPr>
                        <a:t>Country level poverty profile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r>
                        <a:rPr lang="en-US" sz="1600" dirty="0">
                          <a:solidFill>
                            <a:schemeClr val="tx1"/>
                          </a:solidFill>
                          <a:effectLst/>
                          <a:latin typeface="+mn-lt"/>
                        </a:rPr>
                        <a:t>World Bank</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r>
                        <a:rPr lang="en-US" sz="1200" dirty="0">
                          <a:solidFill>
                            <a:schemeClr val="tx1"/>
                          </a:solidFill>
                          <a:effectLst/>
                          <a:latin typeface="+mn-lt"/>
                          <a:ea typeface="MS Mincho" panose="02020609040205080304" pitchFamily="49" charset="-128"/>
                        </a:rPr>
                        <a:t>http://povertydata.worldbank.org/poverty/home/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018907586"/>
                  </a:ext>
                </a:extLst>
              </a:tr>
              <a:tr h="493219">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600" b="0" dirty="0">
                          <a:solidFill>
                            <a:schemeClr val="tx1"/>
                          </a:solidFill>
                          <a:effectLst/>
                          <a:latin typeface="+mn-lt"/>
                        </a:rPr>
                        <a:t>National or subnational poverty lines for origin countries</a:t>
                      </a:r>
                      <a:endParaRPr lang="en-US" sz="1600" b="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effectLst/>
                          <a:latin typeface="+mn-lt"/>
                        </a:rPr>
                        <a:t>Government Statistics Office</a:t>
                      </a:r>
                      <a:endParaRPr lang="en-US" sz="160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endParaRPr lang="en-US" sz="120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60127956"/>
                  </a:ext>
                </a:extLst>
              </a:tr>
              <a:tr h="499266">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latin typeface="+mn-lt"/>
                        </a:rPr>
                        <a:t>Prevalence of media stories on subjects like poverty, hunger, child labour, or slavery at origin</a:t>
                      </a:r>
                      <a:endParaRPr lang="en-US" sz="1600" b="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r>
                        <a:rPr lang="en-US" sz="1600" dirty="0">
                          <a:solidFill>
                            <a:schemeClr val="tx1"/>
                          </a:solidFill>
                          <a:effectLst/>
                          <a:latin typeface="+mn-lt"/>
                        </a:rPr>
                        <a:t>Internet search</a:t>
                      </a:r>
                      <a:endParaRPr lang="en-US" sz="160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r>
                        <a:rPr lang="en-US" sz="1200" dirty="0">
                          <a:solidFill>
                            <a:schemeClr val="tx1"/>
                          </a:solidFill>
                          <a:effectLst/>
                          <a:latin typeface="+mn-lt"/>
                          <a:ea typeface="MS Mincho" panose="02020609040205080304" pitchFamily="49" charset="-128"/>
                        </a:rPr>
                        <a:t>https://www.google.com/alerts</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939710660"/>
                  </a:ext>
                </a:extLst>
              </a:tr>
              <a:tr h="478738">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latin typeface="+mn-lt"/>
                        </a:rPr>
                        <a:t>Level of political conflict in your specific sourcing region</a:t>
                      </a:r>
                      <a:endParaRPr lang="en-US" sz="1600" b="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r>
                        <a:rPr lang="en-US" sz="1600" dirty="0">
                          <a:solidFill>
                            <a:schemeClr val="tx1"/>
                          </a:solidFill>
                          <a:effectLst/>
                          <a:latin typeface="+mn-lt"/>
                        </a:rPr>
                        <a:t>Global Conflict Tracker</a:t>
                      </a:r>
                    </a:p>
                    <a:p>
                      <a:pPr marL="0" marR="0" algn="just">
                        <a:spcBef>
                          <a:spcPts val="0"/>
                        </a:spcBef>
                        <a:spcAft>
                          <a:spcPts val="0"/>
                        </a:spcAft>
                      </a:pPr>
                      <a:endParaRPr lang="en-US" sz="160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r>
                        <a:rPr lang="en-US" sz="1200" dirty="0">
                          <a:solidFill>
                            <a:schemeClr val="tx1"/>
                          </a:solidFill>
                          <a:effectLst/>
                          <a:latin typeface="+mn-lt"/>
                          <a:ea typeface="MS Mincho" panose="02020609040205080304" pitchFamily="49" charset="-128"/>
                        </a:rPr>
                        <a:t>https://www.cfr.org/global-conflict-tracker</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039722362"/>
                  </a:ext>
                </a:extLst>
              </a:tr>
              <a:tr h="469895">
                <a:tc>
                  <a:txBody>
                    <a:bodyPr/>
                    <a:lstStyle/>
                    <a:p>
                      <a:pPr marL="285750" marR="0" indent="-285750" algn="l">
                        <a:spcBef>
                          <a:spcPts val="0"/>
                        </a:spcBef>
                        <a:spcAft>
                          <a:spcPts val="0"/>
                        </a:spcAft>
                        <a:buFont typeface="Wingdings" pitchFamily="2" charset="2"/>
                        <a:buChar char="Ø"/>
                      </a:pPr>
                      <a:r>
                        <a:rPr lang="en-US" sz="1600" b="0" dirty="0">
                          <a:solidFill>
                            <a:schemeClr val="tx1"/>
                          </a:solidFill>
                          <a:effectLst/>
                          <a:latin typeface="+mn-lt"/>
                        </a:rPr>
                        <a:t>Prevalence of sustainability standards (eg. Fairtrade, Rainforest Alliance)</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l">
                        <a:spcBef>
                          <a:spcPts val="0"/>
                        </a:spcBef>
                        <a:spcAft>
                          <a:spcPts val="0"/>
                        </a:spcAft>
                      </a:pPr>
                      <a:r>
                        <a:rPr lang="en-US" sz="1600" dirty="0">
                          <a:solidFill>
                            <a:schemeClr val="tx1"/>
                          </a:solidFill>
                          <a:effectLst/>
                          <a:latin typeface="+mn-lt"/>
                        </a:rPr>
                        <a:t>ISEAL Alliance Standards Organizations</a:t>
                      </a:r>
                      <a:endParaRPr lang="en-US" sz="160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algn="just">
                        <a:spcBef>
                          <a:spcPts val="0"/>
                        </a:spcBef>
                        <a:spcAft>
                          <a:spcPts val="0"/>
                        </a:spcAft>
                      </a:pPr>
                      <a:r>
                        <a:rPr lang="en-US" sz="1200" dirty="0">
                          <a:solidFill>
                            <a:schemeClr val="tx1"/>
                          </a:solidFill>
                          <a:effectLst/>
                          <a:latin typeface="+mn-lt"/>
                          <a:ea typeface="MS Mincho" panose="02020609040205080304" pitchFamily="49" charset="-128"/>
                        </a:rPr>
                        <a:t>http://isealalliance.org</a:t>
                      </a: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88603543"/>
                  </a:ext>
                </a:extLst>
              </a:tr>
            </a:tbl>
          </a:graphicData>
        </a:graphic>
      </p:graphicFrame>
      <p:graphicFrame>
        <p:nvGraphicFramePr>
          <p:cNvPr id="11" name="Table 10">
            <a:extLst>
              <a:ext uri="{FF2B5EF4-FFF2-40B4-BE49-F238E27FC236}">
                <a16:creationId xmlns:a16="http://schemas.microsoft.com/office/drawing/2014/main" id="{2BDD07EF-1E99-684B-9429-7ACA8AAC6C58}"/>
              </a:ext>
            </a:extLst>
          </p:cNvPr>
          <p:cNvGraphicFramePr>
            <a:graphicFrameLocks noGrp="1"/>
          </p:cNvGraphicFramePr>
          <p:nvPr>
            <p:extLst>
              <p:ext uri="{D42A27DB-BD31-4B8C-83A1-F6EECF244321}">
                <p14:modId xmlns:p14="http://schemas.microsoft.com/office/powerpoint/2010/main" val="3211197243"/>
              </p:ext>
            </p:extLst>
          </p:nvPr>
        </p:nvGraphicFramePr>
        <p:xfrm>
          <a:off x="558564" y="4778917"/>
          <a:ext cx="11134668" cy="1639307"/>
        </p:xfrm>
        <a:graphic>
          <a:graphicData uri="http://schemas.openxmlformats.org/drawingml/2006/table">
            <a:tbl>
              <a:tblPr firstRow="1" firstCol="1" bandRow="1">
                <a:tableStyleId>{5C22544A-7EE6-4342-B048-85BDC9FD1C3A}</a:tableStyleId>
              </a:tblPr>
              <a:tblGrid>
                <a:gridCol w="11134668">
                  <a:extLst>
                    <a:ext uri="{9D8B030D-6E8A-4147-A177-3AD203B41FA5}">
                      <a16:colId xmlns:a16="http://schemas.microsoft.com/office/drawing/2014/main" val="2554229701"/>
                    </a:ext>
                  </a:extLst>
                </a:gridCol>
              </a:tblGrid>
              <a:tr h="273189">
                <a:tc>
                  <a:txBody>
                    <a:bodyPr/>
                    <a:lstStyle/>
                    <a:p>
                      <a:pPr marL="0" marR="0" algn="just">
                        <a:spcBef>
                          <a:spcPts val="0"/>
                        </a:spcBef>
                        <a:spcAft>
                          <a:spcPts val="0"/>
                        </a:spcAft>
                      </a:pPr>
                      <a:r>
                        <a:rPr lang="en-US" sz="1800" b="0" dirty="0">
                          <a:effectLst/>
                          <a:latin typeface="+mn-lt"/>
                        </a:rPr>
                        <a:t>CONTEXTUAL FACTORS</a:t>
                      </a:r>
                      <a:endParaRPr lang="en-US" sz="1800" b="0" dirty="0">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479040225"/>
                  </a:ext>
                </a:extLst>
              </a:tr>
              <a:tr h="438513">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latin typeface="+mn-lt"/>
                        </a:rPr>
                        <a:t>Country and subnational region of origin of raw materials</a:t>
                      </a:r>
                      <a:endParaRPr lang="en-US" sz="1600" b="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32962460"/>
                  </a:ext>
                </a:extLst>
              </a:tr>
              <a:tr h="506286">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latin typeface="+mn-lt"/>
                        </a:rPr>
                        <a:t>Role of origin governments in managing the crop, either through mandating quality or prices, or physical handling/sale of the product</a:t>
                      </a:r>
                      <a:endParaRPr lang="en-US" sz="1600" b="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20295700"/>
                  </a:ext>
                </a:extLst>
              </a:tr>
              <a:tr h="420188">
                <a:tc>
                  <a:txBody>
                    <a:bodyPr/>
                    <a:lstStyle/>
                    <a:p>
                      <a:pPr marL="285750" marR="0" lvl="0" indent="-285750" algn="just"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600" b="0" dirty="0">
                          <a:solidFill>
                            <a:schemeClr val="tx1"/>
                          </a:solidFill>
                          <a:effectLst/>
                          <a:latin typeface="+mn-lt"/>
                        </a:rPr>
                        <a:t>% certified product in your supply chain</a:t>
                      </a:r>
                      <a:endParaRPr lang="en-US" sz="1600" b="0" dirty="0">
                        <a:solidFill>
                          <a:schemeClr val="tx1"/>
                        </a:solidFill>
                        <a:effectLst/>
                        <a:latin typeface="+mn-lt"/>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46807594"/>
                  </a:ext>
                </a:extLst>
              </a:tr>
            </a:tbl>
          </a:graphicData>
        </a:graphic>
      </p:graphicFrame>
      <p:sp>
        <p:nvSpPr>
          <p:cNvPr id="12" name="TextBox 11">
            <a:extLst>
              <a:ext uri="{FF2B5EF4-FFF2-40B4-BE49-F238E27FC236}">
                <a16:creationId xmlns:a16="http://schemas.microsoft.com/office/drawing/2014/main" id="{B0E1C875-4127-7547-975A-38B22AD9CBE8}"/>
              </a:ext>
            </a:extLst>
          </p:cNvPr>
          <p:cNvSpPr txBox="1"/>
          <p:nvPr/>
        </p:nvSpPr>
        <p:spPr>
          <a:xfrm>
            <a:off x="558562" y="1303068"/>
            <a:ext cx="1689315" cy="369332"/>
          </a:xfrm>
          <a:prstGeom prst="rect">
            <a:avLst/>
          </a:prstGeom>
          <a:noFill/>
        </p:spPr>
        <p:txBody>
          <a:bodyPr wrap="square" rtlCol="0">
            <a:spAutoFit/>
          </a:bodyPr>
          <a:lstStyle/>
          <a:p>
            <a:r>
              <a:rPr lang="en-US" dirty="0"/>
              <a:t>Desk Research</a:t>
            </a:r>
          </a:p>
        </p:txBody>
      </p:sp>
      <p:sp>
        <p:nvSpPr>
          <p:cNvPr id="13" name="TextBox 12">
            <a:extLst>
              <a:ext uri="{FF2B5EF4-FFF2-40B4-BE49-F238E27FC236}">
                <a16:creationId xmlns:a16="http://schemas.microsoft.com/office/drawing/2014/main" id="{58833E65-AA17-C242-8B15-065359DCCF7C}"/>
              </a:ext>
            </a:extLst>
          </p:cNvPr>
          <p:cNvSpPr txBox="1"/>
          <p:nvPr/>
        </p:nvSpPr>
        <p:spPr>
          <a:xfrm>
            <a:off x="558562" y="4399423"/>
            <a:ext cx="5176435" cy="369332"/>
          </a:xfrm>
          <a:prstGeom prst="rect">
            <a:avLst/>
          </a:prstGeom>
          <a:noFill/>
        </p:spPr>
        <p:txBody>
          <a:bodyPr wrap="square" rtlCol="0">
            <a:spAutoFit/>
          </a:bodyPr>
          <a:lstStyle/>
          <a:p>
            <a:r>
              <a:rPr lang="en-US" dirty="0"/>
              <a:t>Internal Data Collection/Supplier Engagement  </a:t>
            </a:r>
          </a:p>
        </p:txBody>
      </p:sp>
    </p:spTree>
    <p:extLst>
      <p:ext uri="{BB962C8B-B14F-4D97-AF65-F5344CB8AC3E}">
        <p14:creationId xmlns:p14="http://schemas.microsoft.com/office/powerpoint/2010/main" val="2421648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E10FE-9FCA-C84C-BA8D-7D55E24CA657}"/>
              </a:ext>
            </a:extLst>
          </p:cNvPr>
          <p:cNvSpPr/>
          <p:nvPr/>
        </p:nvSpPr>
        <p:spPr>
          <a:xfrm>
            <a:off x="686898" y="423734"/>
            <a:ext cx="11134669" cy="2123658"/>
          </a:xfrm>
          <a:prstGeom prst="rect">
            <a:avLst/>
          </a:prstGeom>
        </p:spPr>
        <p:txBody>
          <a:bodyPr wrap="square">
            <a:spAutoFit/>
          </a:bodyPr>
          <a:lstStyle/>
          <a:p>
            <a:pPr>
              <a:spcBef>
                <a:spcPts val="75"/>
              </a:spcBef>
              <a:spcAft>
                <a:spcPts val="75"/>
              </a:spcAft>
            </a:pPr>
            <a:r>
              <a:rPr lang="en-US" sz="4400" dirty="0"/>
              <a:t>Supply Chain Analysis:</a:t>
            </a:r>
            <a:br>
              <a:rPr lang="en-US" sz="4400" dirty="0"/>
            </a:br>
            <a:r>
              <a:rPr lang="en-US" sz="4400" dirty="0"/>
              <a:t>Chain and Farmer Organization</a:t>
            </a:r>
            <a:br>
              <a:rPr lang="en-US" sz="4400" b="1" spc="-4" dirty="0">
                <a:latin typeface="Helvetica" pitchFamily="2" charset="0"/>
              </a:rPr>
            </a:br>
            <a:endParaRPr lang="en-US" sz="4400" b="1" spc="-4" dirty="0">
              <a:latin typeface="Helvetica" pitchFamily="2" charset="0"/>
            </a:endParaRPr>
          </a:p>
        </p:txBody>
      </p:sp>
      <p:sp>
        <p:nvSpPr>
          <p:cNvPr id="2" name="TextBox 1">
            <a:extLst>
              <a:ext uri="{FF2B5EF4-FFF2-40B4-BE49-F238E27FC236}">
                <a16:creationId xmlns:a16="http://schemas.microsoft.com/office/drawing/2014/main" id="{513BBE10-B815-2342-9E6C-6D3390ACDA9A}"/>
              </a:ext>
            </a:extLst>
          </p:cNvPr>
          <p:cNvSpPr txBox="1"/>
          <p:nvPr/>
        </p:nvSpPr>
        <p:spPr>
          <a:xfrm>
            <a:off x="2121877" y="1078523"/>
            <a:ext cx="184731" cy="369332"/>
          </a:xfrm>
          <a:prstGeom prst="rect">
            <a:avLst/>
          </a:prstGeom>
          <a:noFill/>
        </p:spPr>
        <p:txBody>
          <a:bodyPr wrap="none" rtlCol="0">
            <a:spAutoFit/>
          </a:bodyPr>
          <a:lstStyle/>
          <a:p>
            <a:endParaRPr lang="en-US" dirty="0"/>
          </a:p>
        </p:txBody>
      </p:sp>
      <p:graphicFrame>
        <p:nvGraphicFramePr>
          <p:cNvPr id="8" name="Table 7">
            <a:extLst>
              <a:ext uri="{FF2B5EF4-FFF2-40B4-BE49-F238E27FC236}">
                <a16:creationId xmlns:a16="http://schemas.microsoft.com/office/drawing/2014/main" id="{CE3CD52B-AF64-FE4B-BE40-67B1E59089D4}"/>
              </a:ext>
            </a:extLst>
          </p:cNvPr>
          <p:cNvGraphicFramePr>
            <a:graphicFrameLocks noGrp="1"/>
          </p:cNvGraphicFramePr>
          <p:nvPr>
            <p:extLst>
              <p:ext uri="{D42A27DB-BD31-4B8C-83A1-F6EECF244321}">
                <p14:modId xmlns:p14="http://schemas.microsoft.com/office/powerpoint/2010/main" val="3478157897"/>
              </p:ext>
            </p:extLst>
          </p:nvPr>
        </p:nvGraphicFramePr>
        <p:xfrm>
          <a:off x="806117" y="2570013"/>
          <a:ext cx="10680032" cy="3590153"/>
        </p:xfrm>
        <a:graphic>
          <a:graphicData uri="http://schemas.openxmlformats.org/drawingml/2006/table">
            <a:tbl>
              <a:tblPr firstRow="1" firstCol="1" bandRow="1">
                <a:tableStyleId>{5C22544A-7EE6-4342-B048-85BDC9FD1C3A}</a:tableStyleId>
              </a:tblPr>
              <a:tblGrid>
                <a:gridCol w="10680032">
                  <a:extLst>
                    <a:ext uri="{9D8B030D-6E8A-4147-A177-3AD203B41FA5}">
                      <a16:colId xmlns:a16="http://schemas.microsoft.com/office/drawing/2014/main" val="1152253624"/>
                    </a:ext>
                  </a:extLst>
                </a:gridCol>
              </a:tblGrid>
              <a:tr h="326811">
                <a:tc>
                  <a:txBody>
                    <a:bodyPr/>
                    <a:lstStyle/>
                    <a:p>
                      <a:pPr marL="0" marR="0" algn="just">
                        <a:spcBef>
                          <a:spcPts val="0"/>
                        </a:spcBef>
                        <a:spcAft>
                          <a:spcPts val="0"/>
                        </a:spcAft>
                      </a:pPr>
                      <a:r>
                        <a:rPr lang="en-US" sz="1800" b="0" dirty="0">
                          <a:solidFill>
                            <a:schemeClr val="bg1"/>
                          </a:solidFill>
                          <a:effectLst/>
                        </a:rPr>
                        <a:t>CHAIN AND FARMER ORGANIZATION</a:t>
                      </a:r>
                      <a:endParaRPr lang="en-US" sz="1800" b="0" dirty="0">
                        <a:solidFill>
                          <a:schemeClr val="bg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AFB74D"/>
                      </a:solidFill>
                      <a:prstDash val="solid"/>
                      <a:round/>
                      <a:headEnd type="none" w="med" len="med"/>
                      <a:tailEnd type="none" w="med" len="med"/>
                    </a:lnL>
                    <a:lnR w="12700" cap="flat" cmpd="sng" algn="ctr">
                      <a:solidFill>
                        <a:srgbClr val="AFB74D"/>
                      </a:solidFill>
                      <a:prstDash val="solid"/>
                      <a:round/>
                      <a:headEnd type="none" w="med" len="med"/>
                      <a:tailEnd type="none" w="med" len="med"/>
                    </a:lnR>
                    <a:lnT w="12700" cap="flat" cmpd="sng" algn="ctr">
                      <a:solidFill>
                        <a:srgbClr val="AFB74D"/>
                      </a:solidFill>
                      <a:prstDash val="solid"/>
                      <a:round/>
                      <a:headEnd type="none" w="med" len="med"/>
                      <a:tailEnd type="none" w="med" len="med"/>
                    </a:lnT>
                    <a:lnB w="12700" cap="flat" cmpd="sng" algn="ctr">
                      <a:solidFill>
                        <a:srgbClr val="AFB74D"/>
                      </a:solidFill>
                      <a:prstDash val="solid"/>
                      <a:round/>
                      <a:headEnd type="none" w="med" len="med"/>
                      <a:tailEnd type="none" w="med" len="med"/>
                    </a:lnB>
                    <a:solidFill>
                      <a:srgbClr val="AFB74D"/>
                    </a:solidFill>
                  </a:tcPr>
                </a:tc>
                <a:extLst>
                  <a:ext uri="{0D108BD9-81ED-4DB2-BD59-A6C34878D82A}">
                    <a16:rowId xmlns:a16="http://schemas.microsoft.com/office/drawing/2014/main" val="1997651853"/>
                  </a:ext>
                </a:extLst>
              </a:tr>
              <a:tr h="326811">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rPr>
                        <a:t>% small farms vs. plantations</a:t>
                      </a:r>
                      <a:endParaRPr lang="en-US" sz="16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AFB74D"/>
                      </a:solidFill>
                      <a:prstDash val="solid"/>
                      <a:round/>
                      <a:headEnd type="none" w="med" len="med"/>
                      <a:tailEnd type="none" w="med" len="med"/>
                    </a:lnL>
                    <a:lnR w="12700" cap="flat" cmpd="sng" algn="ctr">
                      <a:solidFill>
                        <a:srgbClr val="AFB74D"/>
                      </a:solidFill>
                      <a:prstDash val="solid"/>
                      <a:round/>
                      <a:headEnd type="none" w="med" len="med"/>
                      <a:tailEnd type="none" w="med" len="med"/>
                    </a:lnR>
                    <a:lnT w="12700" cap="flat" cmpd="sng" algn="ctr">
                      <a:solidFill>
                        <a:srgbClr val="AFB74D"/>
                      </a:solidFill>
                      <a:prstDash val="solid"/>
                      <a:round/>
                      <a:headEnd type="none" w="med" len="med"/>
                      <a:tailEnd type="none" w="med" len="med"/>
                    </a:lnT>
                    <a:lnB w="12700" cap="flat" cmpd="sng" algn="ctr">
                      <a:solidFill>
                        <a:srgbClr val="AFB74D"/>
                      </a:solidFill>
                      <a:prstDash val="solid"/>
                      <a:round/>
                      <a:headEnd type="none" w="med" len="med"/>
                      <a:tailEnd type="none" w="med" len="med"/>
                    </a:lnB>
                    <a:solidFill>
                      <a:srgbClr val="EBECD2"/>
                    </a:solidFill>
                  </a:tcPr>
                </a:tc>
                <a:extLst>
                  <a:ext uri="{0D108BD9-81ED-4DB2-BD59-A6C34878D82A}">
                    <a16:rowId xmlns:a16="http://schemas.microsoft.com/office/drawing/2014/main" val="3454887448"/>
                  </a:ext>
                </a:extLst>
              </a:tr>
              <a:tr h="1417112">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rPr>
                        <a:t>How are the supply chains organized? (request a diagram of the chain)</a:t>
                      </a:r>
                    </a:p>
                    <a:p>
                      <a:pPr marL="342900" marR="0" lvl="0" indent="-342900" algn="just">
                        <a:spcBef>
                          <a:spcPts val="0"/>
                        </a:spcBef>
                        <a:spcAft>
                          <a:spcPts val="0"/>
                        </a:spcAft>
                        <a:buFont typeface="Wingdings" pitchFamily="2" charset="2"/>
                        <a:buChar char="Ø"/>
                      </a:pPr>
                      <a:r>
                        <a:rPr lang="en-US" sz="1600" b="0" dirty="0">
                          <a:solidFill>
                            <a:schemeClr val="tx1"/>
                          </a:solidFill>
                          <a:effectLst/>
                        </a:rPr>
                        <a:t>Who aggregates the product? </a:t>
                      </a:r>
                    </a:p>
                    <a:p>
                      <a:pPr marL="342900" marR="0" lvl="0" indent="-342900" algn="just">
                        <a:spcBef>
                          <a:spcPts val="0"/>
                        </a:spcBef>
                        <a:spcAft>
                          <a:spcPts val="0"/>
                        </a:spcAft>
                        <a:buFont typeface="Wingdings" pitchFamily="2" charset="2"/>
                        <a:buChar char="Ø"/>
                      </a:pPr>
                      <a:r>
                        <a:rPr lang="en-US" sz="1600" b="0" dirty="0">
                          <a:solidFill>
                            <a:schemeClr val="tx1"/>
                          </a:solidFill>
                          <a:effectLst/>
                        </a:rPr>
                        <a:t>How many steps in aggregation and processing are involved?</a:t>
                      </a:r>
                    </a:p>
                    <a:p>
                      <a:pPr marL="342900" marR="0" lvl="0" indent="-342900" algn="just">
                        <a:spcBef>
                          <a:spcPts val="0"/>
                        </a:spcBef>
                        <a:spcAft>
                          <a:spcPts val="0"/>
                        </a:spcAft>
                        <a:buFont typeface="Wingdings" pitchFamily="2" charset="2"/>
                        <a:buChar char="Ø"/>
                      </a:pPr>
                      <a:r>
                        <a:rPr lang="en-US" sz="1600" b="0" dirty="0">
                          <a:solidFill>
                            <a:schemeClr val="tx1"/>
                          </a:solidFill>
                          <a:effectLst/>
                        </a:rPr>
                        <a:t>Where is the finished product made?</a:t>
                      </a:r>
                    </a:p>
                    <a:p>
                      <a:pPr marL="342900" marR="0" lvl="0" indent="-342900" algn="just">
                        <a:spcBef>
                          <a:spcPts val="0"/>
                        </a:spcBef>
                        <a:spcAft>
                          <a:spcPts val="0"/>
                        </a:spcAft>
                        <a:buFont typeface="Wingdings" pitchFamily="2" charset="2"/>
                        <a:buChar char="Ø"/>
                      </a:pPr>
                      <a:r>
                        <a:rPr lang="en-US" sz="1600" b="0" dirty="0">
                          <a:solidFill>
                            <a:schemeClr val="tx1"/>
                          </a:solidFill>
                          <a:effectLst/>
                        </a:rPr>
                        <a:t>How is value distributed across these steps?</a:t>
                      </a:r>
                      <a:endParaRPr lang="en-US"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rgbClr val="AFB74D"/>
                      </a:solidFill>
                      <a:prstDash val="solid"/>
                      <a:round/>
                      <a:headEnd type="none" w="med" len="med"/>
                      <a:tailEnd type="none" w="med" len="med"/>
                    </a:lnL>
                    <a:lnR w="12700" cap="flat" cmpd="sng" algn="ctr">
                      <a:solidFill>
                        <a:srgbClr val="AFB74D"/>
                      </a:solidFill>
                      <a:prstDash val="solid"/>
                      <a:round/>
                      <a:headEnd type="none" w="med" len="med"/>
                      <a:tailEnd type="none" w="med" len="med"/>
                    </a:lnR>
                    <a:lnT w="12700" cap="flat" cmpd="sng" algn="ctr">
                      <a:solidFill>
                        <a:srgbClr val="AFB74D"/>
                      </a:solidFill>
                      <a:prstDash val="solid"/>
                      <a:round/>
                      <a:headEnd type="none" w="med" len="med"/>
                      <a:tailEnd type="none" w="med" len="med"/>
                    </a:lnT>
                    <a:lnB w="12700" cap="flat" cmpd="sng" algn="ctr">
                      <a:solidFill>
                        <a:srgbClr val="AFB74D"/>
                      </a:solidFill>
                      <a:prstDash val="solid"/>
                      <a:round/>
                      <a:headEnd type="none" w="med" len="med"/>
                      <a:tailEnd type="none" w="med" len="med"/>
                    </a:lnB>
                    <a:solidFill>
                      <a:srgbClr val="EBECD2"/>
                    </a:solidFill>
                  </a:tcPr>
                </a:tc>
                <a:extLst>
                  <a:ext uri="{0D108BD9-81ED-4DB2-BD59-A6C34878D82A}">
                    <a16:rowId xmlns:a16="http://schemas.microsoft.com/office/drawing/2014/main" val="2004326343"/>
                  </a:ext>
                </a:extLst>
              </a:tr>
              <a:tr h="538987">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rPr>
                        <a:t>Level of farmer organization (how professionalized is the organization)</a:t>
                      </a:r>
                      <a:endParaRPr lang="en-US" sz="16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AFB74D"/>
                      </a:solidFill>
                      <a:prstDash val="solid"/>
                      <a:round/>
                      <a:headEnd type="none" w="med" len="med"/>
                      <a:tailEnd type="none" w="med" len="med"/>
                    </a:lnL>
                    <a:lnR w="12700" cap="flat" cmpd="sng" algn="ctr">
                      <a:solidFill>
                        <a:srgbClr val="AFB74D"/>
                      </a:solidFill>
                      <a:prstDash val="solid"/>
                      <a:round/>
                      <a:headEnd type="none" w="med" len="med"/>
                      <a:tailEnd type="none" w="med" len="med"/>
                    </a:lnR>
                    <a:lnT w="12700" cap="flat" cmpd="sng" algn="ctr">
                      <a:solidFill>
                        <a:srgbClr val="AFB74D"/>
                      </a:solidFill>
                      <a:prstDash val="solid"/>
                      <a:round/>
                      <a:headEnd type="none" w="med" len="med"/>
                      <a:tailEnd type="none" w="med" len="med"/>
                    </a:lnT>
                    <a:lnB w="12700" cap="flat" cmpd="sng" algn="ctr">
                      <a:solidFill>
                        <a:srgbClr val="AFB74D"/>
                      </a:solidFill>
                      <a:prstDash val="solid"/>
                      <a:round/>
                      <a:headEnd type="none" w="med" len="med"/>
                      <a:tailEnd type="none" w="med" len="med"/>
                    </a:lnB>
                    <a:solidFill>
                      <a:srgbClr val="EBECD2"/>
                    </a:solidFill>
                  </a:tcPr>
                </a:tc>
                <a:extLst>
                  <a:ext uri="{0D108BD9-81ED-4DB2-BD59-A6C34878D82A}">
                    <a16:rowId xmlns:a16="http://schemas.microsoft.com/office/drawing/2014/main" val="1880544286"/>
                  </a:ext>
                </a:extLst>
              </a:tr>
              <a:tr h="980432">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rPr>
                        <a:t>Typical trading terms between farmer organizations and your suppliers (e.g. spot purchase, contract growing, future contracts, seasonal volume contracts)</a:t>
                      </a:r>
                      <a:endParaRPr lang="en-US" sz="16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rgbClr val="AFB74D"/>
                      </a:solidFill>
                      <a:prstDash val="solid"/>
                      <a:round/>
                      <a:headEnd type="none" w="med" len="med"/>
                      <a:tailEnd type="none" w="med" len="med"/>
                    </a:lnL>
                    <a:lnR w="12700" cap="flat" cmpd="sng" algn="ctr">
                      <a:solidFill>
                        <a:srgbClr val="AFB74D"/>
                      </a:solidFill>
                      <a:prstDash val="solid"/>
                      <a:round/>
                      <a:headEnd type="none" w="med" len="med"/>
                      <a:tailEnd type="none" w="med" len="med"/>
                    </a:lnR>
                    <a:lnT w="12700" cap="flat" cmpd="sng" algn="ctr">
                      <a:solidFill>
                        <a:srgbClr val="AFB74D"/>
                      </a:solidFill>
                      <a:prstDash val="solid"/>
                      <a:round/>
                      <a:headEnd type="none" w="med" len="med"/>
                      <a:tailEnd type="none" w="med" len="med"/>
                    </a:lnT>
                    <a:lnB w="12700" cap="flat" cmpd="sng" algn="ctr">
                      <a:solidFill>
                        <a:srgbClr val="AFB74D"/>
                      </a:solidFill>
                      <a:prstDash val="solid"/>
                      <a:round/>
                      <a:headEnd type="none" w="med" len="med"/>
                      <a:tailEnd type="none" w="med" len="med"/>
                    </a:lnB>
                    <a:solidFill>
                      <a:srgbClr val="EBECD2"/>
                    </a:solidFill>
                  </a:tcPr>
                </a:tc>
                <a:extLst>
                  <a:ext uri="{0D108BD9-81ED-4DB2-BD59-A6C34878D82A}">
                    <a16:rowId xmlns:a16="http://schemas.microsoft.com/office/drawing/2014/main" val="889407220"/>
                  </a:ext>
                </a:extLst>
              </a:tr>
            </a:tbl>
          </a:graphicData>
        </a:graphic>
      </p:graphicFrame>
      <p:sp>
        <p:nvSpPr>
          <p:cNvPr id="9" name="TextBox 8">
            <a:extLst>
              <a:ext uri="{FF2B5EF4-FFF2-40B4-BE49-F238E27FC236}">
                <a16:creationId xmlns:a16="http://schemas.microsoft.com/office/drawing/2014/main" id="{88964967-C6C9-C14C-8877-8D549AD5C209}"/>
              </a:ext>
            </a:extLst>
          </p:cNvPr>
          <p:cNvSpPr txBox="1"/>
          <p:nvPr/>
        </p:nvSpPr>
        <p:spPr>
          <a:xfrm>
            <a:off x="806116" y="2146179"/>
            <a:ext cx="5176435" cy="369332"/>
          </a:xfrm>
          <a:prstGeom prst="rect">
            <a:avLst/>
          </a:prstGeom>
          <a:noFill/>
        </p:spPr>
        <p:txBody>
          <a:bodyPr wrap="square" rtlCol="0">
            <a:spAutoFit/>
          </a:bodyPr>
          <a:lstStyle/>
          <a:p>
            <a:r>
              <a:rPr lang="en-US" dirty="0"/>
              <a:t>Internal Data Collection/Supplier Engagement  </a:t>
            </a:r>
          </a:p>
        </p:txBody>
      </p:sp>
    </p:spTree>
    <p:extLst>
      <p:ext uri="{BB962C8B-B14F-4D97-AF65-F5344CB8AC3E}">
        <p14:creationId xmlns:p14="http://schemas.microsoft.com/office/powerpoint/2010/main" val="1846683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E10FE-9FCA-C84C-BA8D-7D55E24CA657}"/>
              </a:ext>
            </a:extLst>
          </p:cNvPr>
          <p:cNvSpPr/>
          <p:nvPr/>
        </p:nvSpPr>
        <p:spPr>
          <a:xfrm>
            <a:off x="686898" y="423734"/>
            <a:ext cx="11134669" cy="1446550"/>
          </a:xfrm>
          <a:prstGeom prst="rect">
            <a:avLst/>
          </a:prstGeom>
        </p:spPr>
        <p:txBody>
          <a:bodyPr wrap="square">
            <a:spAutoFit/>
          </a:bodyPr>
          <a:lstStyle/>
          <a:p>
            <a:pPr>
              <a:spcBef>
                <a:spcPts val="75"/>
              </a:spcBef>
              <a:spcAft>
                <a:spcPts val="75"/>
              </a:spcAft>
            </a:pPr>
            <a:r>
              <a:rPr lang="en-US" sz="4400" dirty="0"/>
              <a:t>Supply Chain Analysis: Farmer Data</a:t>
            </a:r>
            <a:br>
              <a:rPr lang="en-US" sz="4400" b="1" spc="-4" dirty="0">
                <a:latin typeface="Helvetica" pitchFamily="2" charset="0"/>
              </a:rPr>
            </a:br>
            <a:endParaRPr lang="en-US" sz="4400" b="1" spc="-4" dirty="0">
              <a:latin typeface="Helvetica" pitchFamily="2" charset="0"/>
            </a:endParaRPr>
          </a:p>
        </p:txBody>
      </p:sp>
      <p:sp>
        <p:nvSpPr>
          <p:cNvPr id="2" name="TextBox 1">
            <a:extLst>
              <a:ext uri="{FF2B5EF4-FFF2-40B4-BE49-F238E27FC236}">
                <a16:creationId xmlns:a16="http://schemas.microsoft.com/office/drawing/2014/main" id="{513BBE10-B815-2342-9E6C-6D3390ACDA9A}"/>
              </a:ext>
            </a:extLst>
          </p:cNvPr>
          <p:cNvSpPr txBox="1"/>
          <p:nvPr/>
        </p:nvSpPr>
        <p:spPr>
          <a:xfrm>
            <a:off x="2121877" y="1078523"/>
            <a:ext cx="184731" cy="369332"/>
          </a:xfrm>
          <a:prstGeom prst="rect">
            <a:avLst/>
          </a:prstGeom>
          <a:noFill/>
        </p:spPr>
        <p:txBody>
          <a:bodyPr wrap="none" rtlCol="0">
            <a:spAutoFit/>
          </a:bodyPr>
          <a:lstStyle/>
          <a:p>
            <a:endParaRPr lang="en-US" dirty="0"/>
          </a:p>
        </p:txBody>
      </p:sp>
      <p:graphicFrame>
        <p:nvGraphicFramePr>
          <p:cNvPr id="6" name="Table 5">
            <a:extLst>
              <a:ext uri="{FF2B5EF4-FFF2-40B4-BE49-F238E27FC236}">
                <a16:creationId xmlns:a16="http://schemas.microsoft.com/office/drawing/2014/main" id="{8C39B915-EA68-E04D-99BB-9742E3B01E33}"/>
              </a:ext>
            </a:extLst>
          </p:cNvPr>
          <p:cNvGraphicFramePr>
            <a:graphicFrameLocks noGrp="1"/>
          </p:cNvGraphicFramePr>
          <p:nvPr>
            <p:extLst>
              <p:ext uri="{D42A27DB-BD31-4B8C-83A1-F6EECF244321}">
                <p14:modId xmlns:p14="http://schemas.microsoft.com/office/powerpoint/2010/main" val="3074269105"/>
              </p:ext>
            </p:extLst>
          </p:nvPr>
        </p:nvGraphicFramePr>
        <p:xfrm>
          <a:off x="838200" y="1851995"/>
          <a:ext cx="10515599" cy="2200606"/>
        </p:xfrm>
        <a:graphic>
          <a:graphicData uri="http://schemas.openxmlformats.org/drawingml/2006/table">
            <a:tbl>
              <a:tblPr firstRow="1" firstCol="1" bandRow="1">
                <a:tableStyleId>{5C22544A-7EE6-4342-B048-85BDC9FD1C3A}</a:tableStyleId>
              </a:tblPr>
              <a:tblGrid>
                <a:gridCol w="10515599">
                  <a:extLst>
                    <a:ext uri="{9D8B030D-6E8A-4147-A177-3AD203B41FA5}">
                      <a16:colId xmlns:a16="http://schemas.microsoft.com/office/drawing/2014/main" val="1941149983"/>
                    </a:ext>
                  </a:extLst>
                </a:gridCol>
              </a:tblGrid>
              <a:tr h="384215">
                <a:tc>
                  <a:txBody>
                    <a:bodyPr/>
                    <a:lstStyle/>
                    <a:p>
                      <a:pPr marL="0" marR="0" algn="just">
                        <a:spcBef>
                          <a:spcPts val="0"/>
                        </a:spcBef>
                        <a:spcAft>
                          <a:spcPts val="0"/>
                        </a:spcAft>
                      </a:pPr>
                      <a:r>
                        <a:rPr lang="en-US" sz="1600" b="0" dirty="0">
                          <a:solidFill>
                            <a:schemeClr val="bg1"/>
                          </a:solidFill>
                          <a:effectLst/>
                        </a:rPr>
                        <a:t>FARMER DATA</a:t>
                      </a:r>
                      <a:endParaRPr lang="en-US" sz="1600" b="0" dirty="0">
                        <a:solidFill>
                          <a:schemeClr val="bg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B6773"/>
                    </a:solidFill>
                  </a:tcPr>
                </a:tc>
                <a:extLst>
                  <a:ext uri="{0D108BD9-81ED-4DB2-BD59-A6C34878D82A}">
                    <a16:rowId xmlns:a16="http://schemas.microsoft.com/office/drawing/2014/main" val="944439545"/>
                  </a:ext>
                </a:extLst>
              </a:tr>
              <a:tr h="814849">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rPr>
                        <a:t>Level of actual incomes of farming households</a:t>
                      </a:r>
                    </a:p>
                    <a:p>
                      <a:pPr marL="800100" marR="0" lvl="1" indent="-342900" algn="just">
                        <a:spcBef>
                          <a:spcPts val="0"/>
                        </a:spcBef>
                        <a:spcAft>
                          <a:spcPts val="0"/>
                        </a:spcAft>
                        <a:buFont typeface="Wingdings" pitchFamily="2" charset="2"/>
                        <a:buChar char="Ø"/>
                      </a:pPr>
                      <a:r>
                        <a:rPr lang="en-US" sz="1600" b="0" dirty="0">
                          <a:solidFill>
                            <a:schemeClr val="tx1"/>
                          </a:solidFill>
                          <a:effectLst/>
                        </a:rPr>
                        <a:t>income from target crops</a:t>
                      </a:r>
                    </a:p>
                    <a:p>
                      <a:pPr marL="800100" marR="0" lvl="1" indent="-342900" algn="just">
                        <a:spcBef>
                          <a:spcPts val="0"/>
                        </a:spcBef>
                        <a:spcAft>
                          <a:spcPts val="0"/>
                        </a:spcAft>
                        <a:buFont typeface="Wingdings" pitchFamily="2" charset="2"/>
                        <a:buChar char="Ø"/>
                      </a:pPr>
                      <a:r>
                        <a:rPr lang="en-US" sz="1600" b="0" dirty="0">
                          <a:solidFill>
                            <a:schemeClr val="tx1"/>
                          </a:solidFill>
                          <a:effectLst/>
                        </a:rPr>
                        <a:t>total household income</a:t>
                      </a:r>
                      <a:endParaRPr lang="en-US" sz="1600" b="0" dirty="0">
                        <a:solidFill>
                          <a:schemeClr val="tx1"/>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B6773">
                        <a:alpha val="35000"/>
                      </a:srgbClr>
                    </a:solidFill>
                  </a:tcPr>
                </a:tc>
                <a:extLst>
                  <a:ext uri="{0D108BD9-81ED-4DB2-BD59-A6C34878D82A}">
                    <a16:rowId xmlns:a16="http://schemas.microsoft.com/office/drawing/2014/main" val="209594598"/>
                  </a:ext>
                </a:extLst>
              </a:tr>
              <a:tr h="542441">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rPr>
                        <a:t>Degree of heterogeneity in farmer populations (e.g. range of farm, family and productivity levels)</a:t>
                      </a:r>
                      <a:endParaRPr lang="en-US" sz="16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B6773">
                        <a:alpha val="35000"/>
                      </a:srgbClr>
                    </a:solidFill>
                  </a:tcPr>
                </a:tc>
                <a:extLst>
                  <a:ext uri="{0D108BD9-81ED-4DB2-BD59-A6C34878D82A}">
                    <a16:rowId xmlns:a16="http://schemas.microsoft.com/office/drawing/2014/main" val="259392800"/>
                  </a:ext>
                </a:extLst>
              </a:tr>
              <a:tr h="459101">
                <a:tc>
                  <a:txBody>
                    <a:bodyPr/>
                    <a:lstStyle/>
                    <a:p>
                      <a:pPr marL="285750" marR="0" indent="-285750" algn="just">
                        <a:spcBef>
                          <a:spcPts val="0"/>
                        </a:spcBef>
                        <a:spcAft>
                          <a:spcPts val="0"/>
                        </a:spcAft>
                        <a:buFont typeface="Wingdings" pitchFamily="2" charset="2"/>
                        <a:buChar char="Ø"/>
                      </a:pPr>
                      <a:r>
                        <a:rPr lang="en-US" sz="1600" b="0" dirty="0">
                          <a:solidFill>
                            <a:schemeClr val="tx1"/>
                          </a:solidFill>
                          <a:effectLst/>
                        </a:rPr>
                        <a:t>Income gap between actual incomes and a benchmark (either IPL, national poverty line or living income benchmark)</a:t>
                      </a:r>
                      <a:endParaRPr lang="en-US" sz="1600" b="0" dirty="0">
                        <a:solidFill>
                          <a:schemeClr val="tx1"/>
                        </a:solidFill>
                        <a:effectLst/>
                        <a:latin typeface="Times New Roman" panose="02020603050405020304" pitchFamily="18" charset="0"/>
                        <a:ea typeface="MS Mincho" panose="02020609040205080304" pitchFamily="49" charset="-128"/>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3B6773">
                        <a:alpha val="35000"/>
                      </a:srgbClr>
                    </a:solidFill>
                  </a:tcPr>
                </a:tc>
                <a:extLst>
                  <a:ext uri="{0D108BD9-81ED-4DB2-BD59-A6C34878D82A}">
                    <a16:rowId xmlns:a16="http://schemas.microsoft.com/office/drawing/2014/main" val="708156788"/>
                  </a:ext>
                </a:extLst>
              </a:tr>
            </a:tbl>
          </a:graphicData>
        </a:graphic>
      </p:graphicFrame>
      <p:sp>
        <p:nvSpPr>
          <p:cNvPr id="7" name="TextBox 6">
            <a:extLst>
              <a:ext uri="{FF2B5EF4-FFF2-40B4-BE49-F238E27FC236}">
                <a16:creationId xmlns:a16="http://schemas.microsoft.com/office/drawing/2014/main" id="{6876AD6E-D24D-4245-A902-9F892E277042}"/>
              </a:ext>
            </a:extLst>
          </p:cNvPr>
          <p:cNvSpPr txBox="1"/>
          <p:nvPr/>
        </p:nvSpPr>
        <p:spPr>
          <a:xfrm>
            <a:off x="838200" y="1384657"/>
            <a:ext cx="5176435" cy="369332"/>
          </a:xfrm>
          <a:prstGeom prst="rect">
            <a:avLst/>
          </a:prstGeom>
          <a:noFill/>
        </p:spPr>
        <p:txBody>
          <a:bodyPr wrap="square" rtlCol="0">
            <a:spAutoFit/>
          </a:bodyPr>
          <a:lstStyle/>
          <a:p>
            <a:r>
              <a:rPr lang="en-US" dirty="0"/>
              <a:t>Internal Data Collection/Supplier Engagement  </a:t>
            </a:r>
          </a:p>
        </p:txBody>
      </p:sp>
      <p:sp>
        <p:nvSpPr>
          <p:cNvPr id="10" name="TextBox 9">
            <a:extLst>
              <a:ext uri="{FF2B5EF4-FFF2-40B4-BE49-F238E27FC236}">
                <a16:creationId xmlns:a16="http://schemas.microsoft.com/office/drawing/2014/main" id="{8564C228-308A-2D42-A4F4-36233C8389FD}"/>
              </a:ext>
            </a:extLst>
          </p:cNvPr>
          <p:cNvSpPr txBox="1"/>
          <p:nvPr/>
        </p:nvSpPr>
        <p:spPr>
          <a:xfrm>
            <a:off x="838201" y="4302149"/>
            <a:ext cx="10515598" cy="1754326"/>
          </a:xfrm>
          <a:prstGeom prst="rect">
            <a:avLst/>
          </a:prstGeom>
          <a:noFill/>
        </p:spPr>
        <p:txBody>
          <a:bodyPr wrap="square" rtlCol="0">
            <a:spAutoFit/>
          </a:bodyPr>
          <a:lstStyle/>
          <a:p>
            <a:r>
              <a:rPr lang="en-US" i="1" dirty="0"/>
              <a:t>Above information can be difficult to find. Connecting to a commodity platform or using the following research website might help to find available information.  If information is not available, guidance is available in subsequent slides.</a:t>
            </a:r>
            <a:br>
              <a:rPr lang="en-US" dirty="0"/>
            </a:br>
            <a:endParaRPr lang="en-US" dirty="0"/>
          </a:p>
          <a:p>
            <a:pPr marL="285750" indent="-285750">
              <a:buFont typeface="Wingdings" pitchFamily="2" charset="2"/>
              <a:buChar char="Ø"/>
            </a:pPr>
            <a:r>
              <a:rPr lang="en-US" dirty="0"/>
              <a:t>Evidenisa: </a:t>
            </a:r>
            <a:r>
              <a:rPr lang="en-US" dirty="0">
                <a:solidFill>
                  <a:schemeClr val="accent2"/>
                </a:solidFill>
                <a:hlinkClick r:id="rId3">
                  <a:extLst>
                    <a:ext uri="{A12FA001-AC4F-418D-AE19-62706E023703}">
                      <ahyp:hlinkClr xmlns:ahyp="http://schemas.microsoft.com/office/drawing/2018/hyperlinkcolor" val="tx"/>
                    </a:ext>
                  </a:extLst>
                </a:hlinkClick>
              </a:rPr>
              <a:t>https://www.evidensia.eco</a:t>
            </a:r>
            <a:endParaRPr lang="en-US" dirty="0">
              <a:solidFill>
                <a:schemeClr val="accent2"/>
              </a:solidFill>
            </a:endParaRPr>
          </a:p>
          <a:p>
            <a:pPr marL="285750" indent="-285750">
              <a:buFont typeface="Wingdings" pitchFamily="2" charset="2"/>
              <a:buChar char="Ø"/>
            </a:pPr>
            <a:r>
              <a:rPr lang="en-US" dirty="0"/>
              <a:t>Align: </a:t>
            </a:r>
            <a:r>
              <a:rPr lang="en-US" dirty="0">
                <a:solidFill>
                  <a:schemeClr val="accent2"/>
                </a:solidFill>
                <a:hlinkClick r:id="rId4">
                  <a:extLst>
                    <a:ext uri="{A12FA001-AC4F-418D-AE19-62706E023703}">
                      <ahyp:hlinkClr xmlns:ahyp="http://schemas.microsoft.com/office/drawing/2018/hyperlinkcolor" val="tx"/>
                    </a:ext>
                  </a:extLst>
                </a:hlinkClick>
              </a:rPr>
              <a:t>https://align-tool.com</a:t>
            </a:r>
            <a:endParaRPr lang="en-US" dirty="0">
              <a:solidFill>
                <a:schemeClr val="accent2"/>
              </a:solidFill>
            </a:endParaRPr>
          </a:p>
        </p:txBody>
      </p:sp>
    </p:spTree>
    <p:extLst>
      <p:ext uri="{BB962C8B-B14F-4D97-AF65-F5344CB8AC3E}">
        <p14:creationId xmlns:p14="http://schemas.microsoft.com/office/powerpoint/2010/main" val="36324548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outdoor, grass, person&#10;&#10;Description automatically generated">
            <a:extLst>
              <a:ext uri="{FF2B5EF4-FFF2-40B4-BE49-F238E27FC236}">
                <a16:creationId xmlns:a16="http://schemas.microsoft.com/office/drawing/2014/main" id="{A3B2FF7C-63C0-9C4B-ADB9-F575DCE1D543}"/>
              </a:ext>
            </a:extLst>
          </p:cNvPr>
          <p:cNvPicPr>
            <a:picLocks noChangeAspect="1"/>
          </p:cNvPicPr>
          <p:nvPr/>
        </p:nvPicPr>
        <p:blipFill>
          <a:blip r:embed="rId3"/>
          <a:stretch>
            <a:fillRect/>
          </a:stretch>
        </p:blipFill>
        <p:spPr>
          <a:xfrm>
            <a:off x="2008912" y="-64863"/>
            <a:ext cx="10290723" cy="685800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494499" y="-64863"/>
            <a:ext cx="7081455" cy="698305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0264" y="2570003"/>
            <a:ext cx="3977464" cy="3392613"/>
          </a:xfrm>
          <a:prstGeom prst="rect">
            <a:avLst/>
          </a:prstGeom>
        </p:spPr>
        <p:txBody>
          <a:bodyPr anchor="b">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Step 4:</a:t>
            </a:r>
          </a:p>
          <a:p>
            <a:r>
              <a:rPr lang="en-US" sz="4800" dirty="0"/>
              <a:t>Communicate Expectations on Living Income and Engage Suppliers</a:t>
            </a:r>
            <a:endParaRPr lang="en-US" sz="3600" i="1" dirty="0">
              <a:latin typeface="Helvetica"/>
              <a:cs typeface="Helvetica"/>
            </a:endParaRPr>
          </a:p>
        </p:txBody>
      </p:sp>
    </p:spTree>
    <p:extLst>
      <p:ext uri="{BB962C8B-B14F-4D97-AF65-F5344CB8AC3E}">
        <p14:creationId xmlns:p14="http://schemas.microsoft.com/office/powerpoint/2010/main" val="3619497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1E3-9C84-534F-A6CF-5B04D3917A7C}"/>
              </a:ext>
            </a:extLst>
          </p:cNvPr>
          <p:cNvSpPr>
            <a:spLocks noGrp="1"/>
          </p:cNvSpPr>
          <p:nvPr>
            <p:ph type="title"/>
          </p:nvPr>
        </p:nvSpPr>
        <p:spPr>
          <a:xfrm>
            <a:off x="1312852" y="821545"/>
            <a:ext cx="10515600" cy="1325563"/>
          </a:xfrm>
        </p:spPr>
        <p:txBody>
          <a:bodyPr/>
          <a:lstStyle/>
          <a:p>
            <a:r>
              <a:rPr lang="en-US" b="1" dirty="0">
                <a:latin typeface="Helvetica"/>
                <a:cs typeface="Helvetica"/>
              </a:rPr>
              <a:t>How to Use</a:t>
            </a:r>
          </a:p>
        </p:txBody>
      </p:sp>
      <p:sp>
        <p:nvSpPr>
          <p:cNvPr id="5" name="Rectangle 4">
            <a:extLst>
              <a:ext uri="{FF2B5EF4-FFF2-40B4-BE49-F238E27FC236}">
                <a16:creationId xmlns:a16="http://schemas.microsoft.com/office/drawing/2014/main" id="{C6E829A7-3BFB-49B5-833A-26C7FBA1C671}"/>
              </a:ext>
            </a:extLst>
          </p:cNvPr>
          <p:cNvSpPr/>
          <p:nvPr/>
        </p:nvSpPr>
        <p:spPr>
          <a:xfrm>
            <a:off x="1421174" y="719672"/>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2">
            <a:extLst>
              <a:ext uri="{FF2B5EF4-FFF2-40B4-BE49-F238E27FC236}">
                <a16:creationId xmlns:a16="http://schemas.microsoft.com/office/drawing/2014/main" id="{4B7DDC73-9E1E-374F-B40D-F2E16CECC713}"/>
              </a:ext>
            </a:extLst>
          </p:cNvPr>
          <p:cNvSpPr>
            <a:spLocks noGrp="1"/>
          </p:cNvSpPr>
          <p:nvPr>
            <p:ph idx="1"/>
          </p:nvPr>
        </p:nvSpPr>
        <p:spPr>
          <a:xfrm>
            <a:off x="1312852" y="2003764"/>
            <a:ext cx="9708792" cy="4902721"/>
          </a:xfrm>
        </p:spPr>
        <p:txBody>
          <a:bodyPr>
            <a:normAutofit/>
          </a:bodyPr>
          <a:lstStyle/>
          <a:p>
            <a:pPr marL="0" indent="0" algn="just">
              <a:buNone/>
            </a:pPr>
            <a:r>
              <a:rPr lang="en-US" sz="2400" dirty="0">
                <a:latin typeface="+mj-lt"/>
              </a:rPr>
              <a:t>This Living Income Toolkit Slide Deck was designed as a support resource for companies and is a supplement to the Toolkit “Guiding steps towards living income in the supply chain: How to mainstream living income in your company’s activities”. Please feel free to use this slide deck ppt for your own purposes, while maintaining the crediting included</a:t>
            </a:r>
            <a:r>
              <a:rPr lang="en-US" sz="1800" i="1" dirty="0">
                <a:latin typeface="+mj-lt"/>
              </a:rPr>
              <a:t> (all sources can be found in the notes section)</a:t>
            </a:r>
            <a:r>
              <a:rPr lang="en-US" sz="2400" dirty="0">
                <a:latin typeface="+mj-lt"/>
              </a:rPr>
              <a:t>. </a:t>
            </a:r>
          </a:p>
          <a:p>
            <a:pPr marL="0" indent="0" algn="just">
              <a:buNone/>
            </a:pPr>
            <a:endParaRPr lang="en-US" sz="1100" dirty="0">
              <a:latin typeface="+mj-lt"/>
            </a:endParaRPr>
          </a:p>
          <a:p>
            <a:pPr marL="0" indent="0" algn="just">
              <a:buNone/>
            </a:pPr>
            <a:r>
              <a:rPr lang="en-US" sz="2400" dirty="0">
                <a:latin typeface="+mj-lt"/>
              </a:rPr>
              <a:t>The complete </a:t>
            </a:r>
            <a:r>
              <a:rPr lang="en-US" sz="2400" b="1" dirty="0">
                <a:latin typeface="Calibri" panose="020F0502020204030204" pitchFamily="34" charset="0"/>
                <a:cs typeface="Calibri" panose="020F0502020204030204" pitchFamily="34" charset="0"/>
              </a:rPr>
              <a:t>Living Income Toolkit</a:t>
            </a:r>
            <a:r>
              <a:rPr lang="en-US" sz="2400" b="1" dirty="0">
                <a:latin typeface="+mj-lt"/>
              </a:rPr>
              <a:t> </a:t>
            </a:r>
            <a:r>
              <a:rPr lang="en-US" sz="2400" dirty="0">
                <a:latin typeface="+mj-lt"/>
              </a:rPr>
              <a:t>(pdf) is available online here: </a:t>
            </a:r>
          </a:p>
          <a:p>
            <a:pPr marL="0" indent="0" algn="just">
              <a:buNone/>
            </a:pPr>
            <a:r>
              <a:rPr lang="en-US" sz="2400" dirty="0">
                <a:solidFill>
                  <a:schemeClr val="accent2"/>
                </a:solidFill>
                <a:latin typeface="+mj-lt"/>
                <a:hlinkClick r:id="rId3">
                  <a:extLst>
                    <a:ext uri="{A12FA001-AC4F-418D-AE19-62706E023703}">
                      <ahyp:hlinkClr xmlns:ahyp="http://schemas.microsoft.com/office/drawing/2018/hyperlinkcolor" val="tx"/>
                    </a:ext>
                  </a:extLst>
                </a:hlinkClick>
              </a:rPr>
              <a:t>Living Income Toolkit </a:t>
            </a:r>
            <a:endParaRPr lang="en-US" sz="2400" dirty="0">
              <a:solidFill>
                <a:schemeClr val="accent2"/>
              </a:solidFill>
              <a:latin typeface="+mj-lt"/>
            </a:endParaRPr>
          </a:p>
          <a:p>
            <a:pPr marL="0" indent="0" algn="just">
              <a:buNone/>
            </a:pPr>
            <a:endParaRPr lang="en-US" sz="1100" dirty="0">
              <a:latin typeface="+mj-lt"/>
              <a:cs typeface="Calibri" panose="020F0502020204030204" pitchFamily="34" charset="0"/>
            </a:endParaRPr>
          </a:p>
          <a:p>
            <a:pPr marL="0" indent="0" algn="just">
              <a:buNone/>
            </a:pPr>
            <a:r>
              <a:rPr lang="en-US" sz="2400" dirty="0">
                <a:latin typeface="+mj-lt"/>
                <a:cs typeface="Calibri" panose="020F0502020204030204" pitchFamily="34" charset="0"/>
              </a:rPr>
              <a:t>Other resources are available, including:</a:t>
            </a:r>
          </a:p>
          <a:p>
            <a:pPr marL="0" indent="0">
              <a:buNone/>
            </a:pPr>
            <a:r>
              <a:rPr lang="en-US" sz="2400" u="sng" dirty="0">
                <a:solidFill>
                  <a:schemeClr val="accent2"/>
                </a:solidFill>
                <a:latin typeface="+mj-lt"/>
              </a:rPr>
              <a:t>Make the Case</a:t>
            </a:r>
            <a:br>
              <a:rPr lang="en-US" sz="2400" u="sng" dirty="0">
                <a:solidFill>
                  <a:schemeClr val="accent2"/>
                </a:solidFill>
                <a:latin typeface="+mj-lt"/>
              </a:rPr>
            </a:br>
            <a:r>
              <a:rPr lang="en-US" sz="2400" u="sng" dirty="0">
                <a:solidFill>
                  <a:schemeClr val="accent2"/>
                </a:solidFill>
                <a:latin typeface="+mj-lt"/>
              </a:rPr>
              <a:t>Take Action</a:t>
            </a:r>
          </a:p>
        </p:txBody>
      </p:sp>
    </p:spTree>
    <p:extLst>
      <p:ext uri="{BB962C8B-B14F-4D97-AF65-F5344CB8AC3E}">
        <p14:creationId xmlns:p14="http://schemas.microsoft.com/office/powerpoint/2010/main" val="536643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2E09-F940-FC47-AE3B-5E87A273BEF0}"/>
              </a:ext>
            </a:extLst>
          </p:cNvPr>
          <p:cNvSpPr>
            <a:spLocks noGrp="1"/>
          </p:cNvSpPr>
          <p:nvPr>
            <p:ph type="title"/>
          </p:nvPr>
        </p:nvSpPr>
        <p:spPr>
          <a:xfrm>
            <a:off x="838200" y="365125"/>
            <a:ext cx="10515600" cy="1700158"/>
          </a:xfrm>
        </p:spPr>
        <p:txBody>
          <a:bodyPr>
            <a:noAutofit/>
          </a:bodyPr>
          <a:lstStyle/>
          <a:p>
            <a:r>
              <a:rPr lang="en-US" dirty="0">
                <a:latin typeface="+mn-lt"/>
              </a:rPr>
              <a:t>Integrating Living Income into your Strategy &amp; Developing Key Performance Indicators</a:t>
            </a:r>
          </a:p>
        </p:txBody>
      </p:sp>
      <p:sp>
        <p:nvSpPr>
          <p:cNvPr id="3" name="Content Placeholder 2">
            <a:extLst>
              <a:ext uri="{FF2B5EF4-FFF2-40B4-BE49-F238E27FC236}">
                <a16:creationId xmlns:a16="http://schemas.microsoft.com/office/drawing/2014/main" id="{1824127B-FF45-A64E-936E-BD7EA1684FF6}"/>
              </a:ext>
            </a:extLst>
          </p:cNvPr>
          <p:cNvSpPr>
            <a:spLocks noGrp="1"/>
          </p:cNvSpPr>
          <p:nvPr>
            <p:ph idx="1"/>
          </p:nvPr>
        </p:nvSpPr>
        <p:spPr>
          <a:xfrm>
            <a:off x="838200" y="2286000"/>
            <a:ext cx="11096296" cy="4398579"/>
          </a:xfrm>
        </p:spPr>
        <p:txBody>
          <a:bodyPr>
            <a:noAutofit/>
          </a:bodyPr>
          <a:lstStyle/>
          <a:p>
            <a:pPr marL="0" indent="0">
              <a:buNone/>
            </a:pPr>
            <a:r>
              <a:rPr lang="en-US" dirty="0">
                <a:solidFill>
                  <a:srgbClr val="0E00A1"/>
                </a:solidFill>
              </a:rPr>
              <a:t>Company Example: MARS Income Position Statement</a:t>
            </a:r>
          </a:p>
          <a:p>
            <a:pPr marL="0" indent="0" algn="just">
              <a:lnSpc>
                <a:spcPct val="150000"/>
              </a:lnSpc>
              <a:spcBef>
                <a:spcPts val="600"/>
              </a:spcBef>
              <a:spcAft>
                <a:spcPts val="600"/>
              </a:spcAft>
              <a:buNone/>
            </a:pPr>
            <a:r>
              <a:rPr lang="en-US" sz="1800" i="1" dirty="0"/>
              <a:t>“At Mars, we believe everyone working within our extended supply chains should earn sufficient income to maintain a decent standard of living.</a:t>
            </a:r>
          </a:p>
          <a:p>
            <a:pPr marL="0" indent="0" algn="just">
              <a:lnSpc>
                <a:spcPct val="150000"/>
              </a:lnSpc>
              <a:spcBef>
                <a:spcPts val="600"/>
              </a:spcBef>
              <a:spcAft>
                <a:spcPts val="600"/>
              </a:spcAft>
              <a:buNone/>
            </a:pPr>
            <a:r>
              <a:rPr lang="en-US" sz="1800" i="1" dirty="0"/>
              <a:t>We must play our role, alongside the other critical actors including governments, suppliers, supply chain partners and the farmers themselves, in achieving this ambition.</a:t>
            </a:r>
          </a:p>
          <a:p>
            <a:pPr marL="0" indent="0" algn="just">
              <a:lnSpc>
                <a:spcPct val="150000"/>
              </a:lnSpc>
              <a:spcBef>
                <a:spcPts val="600"/>
              </a:spcBef>
              <a:spcAft>
                <a:spcPts val="600"/>
              </a:spcAft>
              <a:buNone/>
            </a:pPr>
            <a:r>
              <a:rPr lang="en-US" sz="1800" i="1" dirty="0"/>
              <a:t>In the long-run, our vision is for business to be built on high-quality and highly-efficient supply chains where people are thriving, engaged and motivated, and where all parties earn a decent standard of living. This ambition applies to everyone in our supply chain, but our first priorities are those within our operations and those who are most vulnerable: farmers and farm workers. Within our operations we continue to monitor compensation for our 85,000 Associates.”</a:t>
            </a:r>
          </a:p>
          <a:p>
            <a:pPr marL="0" indent="0">
              <a:buNone/>
            </a:pPr>
            <a:endParaRPr lang="en-US" dirty="0"/>
          </a:p>
        </p:txBody>
      </p:sp>
    </p:spTree>
    <p:extLst>
      <p:ext uri="{BB962C8B-B14F-4D97-AF65-F5344CB8AC3E}">
        <p14:creationId xmlns:p14="http://schemas.microsoft.com/office/powerpoint/2010/main" val="29925338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E10FE-9FCA-C84C-BA8D-7D55E24CA657}"/>
              </a:ext>
            </a:extLst>
          </p:cNvPr>
          <p:cNvSpPr/>
          <p:nvPr/>
        </p:nvSpPr>
        <p:spPr>
          <a:xfrm>
            <a:off x="686898" y="423734"/>
            <a:ext cx="11134669" cy="1446550"/>
          </a:xfrm>
          <a:prstGeom prst="rect">
            <a:avLst/>
          </a:prstGeom>
        </p:spPr>
        <p:txBody>
          <a:bodyPr wrap="square">
            <a:spAutoFit/>
          </a:bodyPr>
          <a:lstStyle/>
          <a:p>
            <a:pPr>
              <a:spcBef>
                <a:spcPts val="75"/>
              </a:spcBef>
              <a:spcAft>
                <a:spcPts val="75"/>
              </a:spcAft>
            </a:pPr>
            <a:r>
              <a:rPr lang="en-US" sz="4400" dirty="0"/>
              <a:t>Living Income and the SDGs</a:t>
            </a:r>
            <a:br>
              <a:rPr lang="en-US" sz="4400" b="1" spc="-4" dirty="0">
                <a:latin typeface="Helvetica" pitchFamily="2" charset="0"/>
              </a:rPr>
            </a:br>
            <a:endParaRPr lang="en-US" sz="4400" b="1" spc="-4" dirty="0">
              <a:latin typeface="Helvetica" pitchFamily="2" charset="0"/>
            </a:endParaRPr>
          </a:p>
        </p:txBody>
      </p:sp>
      <p:sp>
        <p:nvSpPr>
          <p:cNvPr id="2" name="TextBox 1">
            <a:extLst>
              <a:ext uri="{FF2B5EF4-FFF2-40B4-BE49-F238E27FC236}">
                <a16:creationId xmlns:a16="http://schemas.microsoft.com/office/drawing/2014/main" id="{513BBE10-B815-2342-9E6C-6D3390ACDA9A}"/>
              </a:ext>
            </a:extLst>
          </p:cNvPr>
          <p:cNvSpPr txBox="1"/>
          <p:nvPr/>
        </p:nvSpPr>
        <p:spPr>
          <a:xfrm>
            <a:off x="2121877" y="1078523"/>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id="{1C26669E-93EC-0142-926B-E98CC5969016}"/>
              </a:ext>
            </a:extLst>
          </p:cNvPr>
          <p:cNvSpPr txBox="1"/>
          <p:nvPr/>
        </p:nvSpPr>
        <p:spPr>
          <a:xfrm>
            <a:off x="731941" y="1447612"/>
            <a:ext cx="10013049" cy="2062103"/>
          </a:xfrm>
          <a:prstGeom prst="rect">
            <a:avLst/>
          </a:prstGeom>
          <a:noFill/>
        </p:spPr>
        <p:txBody>
          <a:bodyPr wrap="square" lIns="91440" tIns="45720" rIns="91440" bIns="45720" rtlCol="0" anchor="t">
            <a:spAutoFit/>
          </a:bodyPr>
          <a:lstStyle/>
          <a:p>
            <a:r>
              <a:rPr lang="en-US" sz="3000" dirty="0">
                <a:latin typeface="Calibri Light"/>
                <a:cs typeface="Calibri Light"/>
              </a:rPr>
              <a:t>Connecting to SDGs</a:t>
            </a:r>
          </a:p>
          <a:p>
            <a:r>
              <a:rPr lang="en-US" sz="2000" dirty="0">
                <a:latin typeface="Calibri Light"/>
                <a:cs typeface="Calibri Light"/>
              </a:rPr>
              <a:t>The business strategy on living incomes should be formulated in line with inclusive business principles. It should state that the company prioritises the inclusion of smallholder farmers in its supply chain and is committed to a pathway towards a living income for those farmers. Commitments to the following SDGs can support the principle of inclusion:</a:t>
            </a:r>
          </a:p>
          <a:p>
            <a:endParaRPr lang="en-US" b="1" dirty="0">
              <a:latin typeface="Calibri Light"/>
              <a:cs typeface="Calibri Light"/>
            </a:endParaRPr>
          </a:p>
        </p:txBody>
      </p:sp>
      <p:pic>
        <p:nvPicPr>
          <p:cNvPr id="9" name="Picture 8" descr="A close up of a logo&#10;&#10;Description automatically generated">
            <a:extLst>
              <a:ext uri="{FF2B5EF4-FFF2-40B4-BE49-F238E27FC236}">
                <a16:creationId xmlns:a16="http://schemas.microsoft.com/office/drawing/2014/main" id="{2B80C4E3-6B4D-E541-9BDC-F429209C8B17}"/>
              </a:ext>
            </a:extLst>
          </p:cNvPr>
          <p:cNvPicPr>
            <a:picLocks noChangeAspect="1"/>
          </p:cNvPicPr>
          <p:nvPr/>
        </p:nvPicPr>
        <p:blipFill rotWithShape="1">
          <a:blip r:embed="rId3"/>
          <a:srcRect r="-76" b="53202"/>
          <a:stretch/>
        </p:blipFill>
        <p:spPr>
          <a:xfrm>
            <a:off x="601075" y="3509006"/>
            <a:ext cx="5952629" cy="1703171"/>
          </a:xfrm>
          <a:prstGeom prst="rect">
            <a:avLst/>
          </a:prstGeom>
        </p:spPr>
      </p:pic>
      <p:pic>
        <p:nvPicPr>
          <p:cNvPr id="11" name="Picture 10" descr="A close up of a logo&#10;&#10;Description automatically generated">
            <a:extLst>
              <a:ext uri="{FF2B5EF4-FFF2-40B4-BE49-F238E27FC236}">
                <a16:creationId xmlns:a16="http://schemas.microsoft.com/office/drawing/2014/main" id="{F93464FC-A0A2-C746-A45B-CFA08486CF86}"/>
              </a:ext>
            </a:extLst>
          </p:cNvPr>
          <p:cNvPicPr>
            <a:picLocks noChangeAspect="1"/>
          </p:cNvPicPr>
          <p:nvPr/>
        </p:nvPicPr>
        <p:blipFill rotWithShape="1">
          <a:blip r:embed="rId3"/>
          <a:srcRect l="2866" t="46552" r="-151"/>
          <a:stretch/>
        </p:blipFill>
        <p:spPr>
          <a:xfrm>
            <a:off x="5959366" y="3464121"/>
            <a:ext cx="5788533" cy="1945414"/>
          </a:xfrm>
          <a:prstGeom prst="rect">
            <a:avLst/>
          </a:prstGeom>
        </p:spPr>
      </p:pic>
    </p:spTree>
    <p:extLst>
      <p:ext uri="{BB962C8B-B14F-4D97-AF65-F5344CB8AC3E}">
        <p14:creationId xmlns:p14="http://schemas.microsoft.com/office/powerpoint/2010/main" val="37306291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CAE10FE-9FCA-C84C-BA8D-7D55E24CA657}"/>
              </a:ext>
            </a:extLst>
          </p:cNvPr>
          <p:cNvSpPr/>
          <p:nvPr/>
        </p:nvSpPr>
        <p:spPr>
          <a:xfrm>
            <a:off x="686898" y="423734"/>
            <a:ext cx="11134669" cy="1446550"/>
          </a:xfrm>
          <a:prstGeom prst="rect">
            <a:avLst/>
          </a:prstGeom>
        </p:spPr>
        <p:txBody>
          <a:bodyPr wrap="square">
            <a:spAutoFit/>
          </a:bodyPr>
          <a:lstStyle/>
          <a:p>
            <a:pPr>
              <a:spcBef>
                <a:spcPts val="75"/>
              </a:spcBef>
              <a:spcAft>
                <a:spcPts val="75"/>
              </a:spcAft>
            </a:pPr>
            <a:r>
              <a:rPr lang="en-US" sz="4400" dirty="0"/>
              <a:t>Living Income in Your Industry</a:t>
            </a:r>
            <a:br>
              <a:rPr lang="en-US" sz="4400" b="1" spc="-4" dirty="0">
                <a:latin typeface="Helvetica" pitchFamily="2" charset="0"/>
              </a:rPr>
            </a:br>
            <a:endParaRPr lang="en-US" sz="4400" b="1" spc="-4" dirty="0">
              <a:latin typeface="Helvetica" pitchFamily="2" charset="0"/>
            </a:endParaRPr>
          </a:p>
        </p:txBody>
      </p:sp>
      <p:sp>
        <p:nvSpPr>
          <p:cNvPr id="2" name="TextBox 1">
            <a:extLst>
              <a:ext uri="{FF2B5EF4-FFF2-40B4-BE49-F238E27FC236}">
                <a16:creationId xmlns:a16="http://schemas.microsoft.com/office/drawing/2014/main" id="{513BBE10-B815-2342-9E6C-6D3390ACDA9A}"/>
              </a:ext>
            </a:extLst>
          </p:cNvPr>
          <p:cNvSpPr txBox="1"/>
          <p:nvPr/>
        </p:nvSpPr>
        <p:spPr>
          <a:xfrm>
            <a:off x="2121877" y="1078523"/>
            <a:ext cx="184731" cy="369332"/>
          </a:xfrm>
          <a:prstGeom prst="rect">
            <a:avLst/>
          </a:prstGeom>
          <a:noFill/>
        </p:spPr>
        <p:txBody>
          <a:bodyPr wrap="none" rtlCol="0">
            <a:spAutoFit/>
          </a:bodyPr>
          <a:lstStyle/>
          <a:p>
            <a:endParaRPr lang="en-US" dirty="0"/>
          </a:p>
        </p:txBody>
      </p:sp>
      <p:sp>
        <p:nvSpPr>
          <p:cNvPr id="7" name="Content Placeholder 2">
            <a:extLst>
              <a:ext uri="{FF2B5EF4-FFF2-40B4-BE49-F238E27FC236}">
                <a16:creationId xmlns:a16="http://schemas.microsoft.com/office/drawing/2014/main" id="{77D1AE9F-2D84-DB4D-A046-20FC8EBE080E}"/>
              </a:ext>
            </a:extLst>
          </p:cNvPr>
          <p:cNvSpPr txBox="1">
            <a:spLocks/>
          </p:cNvSpPr>
          <p:nvPr/>
        </p:nvSpPr>
        <p:spPr>
          <a:xfrm>
            <a:off x="1833614" y="1587536"/>
            <a:ext cx="8775111" cy="4717582"/>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75000"/>
              </a:lnSpc>
              <a:buFont typeface="Arial" panose="020B0604020202020204" pitchFamily="34" charset="0"/>
              <a:buNone/>
            </a:pPr>
            <a:r>
              <a:rPr lang="en-US" dirty="0"/>
              <a:t>Cocoa</a:t>
            </a:r>
          </a:p>
          <a:p>
            <a:pPr>
              <a:lnSpc>
                <a:spcPct val="75000"/>
              </a:lnSpc>
            </a:pPr>
            <a:r>
              <a:rPr lang="en-US" sz="1800" dirty="0"/>
              <a:t>World Cocoa Foundation</a:t>
            </a:r>
          </a:p>
          <a:p>
            <a:pPr>
              <a:lnSpc>
                <a:spcPct val="75000"/>
              </a:lnSpc>
            </a:pPr>
            <a:r>
              <a:rPr lang="en-US" sz="1800" dirty="0"/>
              <a:t>International Cocoa Initiative</a:t>
            </a:r>
          </a:p>
          <a:p>
            <a:pPr>
              <a:lnSpc>
                <a:spcPct val="75000"/>
              </a:lnSpc>
            </a:pPr>
            <a:r>
              <a:rPr lang="en-US" sz="1800" dirty="0"/>
              <a:t>Swiss Platform for Sustainable Cocoa</a:t>
            </a:r>
          </a:p>
          <a:p>
            <a:pPr>
              <a:lnSpc>
                <a:spcPct val="75000"/>
              </a:lnSpc>
            </a:pPr>
            <a:r>
              <a:rPr lang="en-US" sz="1800" dirty="0"/>
              <a:t>Beyond Chocolate (Belgium)</a:t>
            </a:r>
          </a:p>
          <a:p>
            <a:pPr>
              <a:lnSpc>
                <a:spcPct val="75000"/>
              </a:lnSpc>
            </a:pPr>
            <a:r>
              <a:rPr lang="en-US" sz="1800" dirty="0"/>
              <a:t>German Initiative on Sustainable Cocoa</a:t>
            </a:r>
          </a:p>
          <a:p>
            <a:pPr>
              <a:lnSpc>
                <a:spcPct val="75000"/>
              </a:lnSpc>
            </a:pPr>
            <a:r>
              <a:rPr lang="en-US" sz="1800" dirty="0"/>
              <a:t>Dutch Initiative on Sustainable Cocoa</a:t>
            </a:r>
          </a:p>
          <a:p>
            <a:pPr>
              <a:lnSpc>
                <a:spcPct val="75000"/>
              </a:lnSpc>
            </a:pPr>
            <a:endParaRPr lang="en-US" sz="1600" b="1" dirty="0"/>
          </a:p>
          <a:p>
            <a:pPr marL="0" indent="0">
              <a:lnSpc>
                <a:spcPct val="75000"/>
              </a:lnSpc>
              <a:buFont typeface="Arial" panose="020B0604020202020204" pitchFamily="34" charset="0"/>
              <a:buNone/>
            </a:pPr>
            <a:r>
              <a:rPr lang="en-US" dirty="0"/>
              <a:t>Coffee</a:t>
            </a:r>
          </a:p>
          <a:p>
            <a:pPr>
              <a:lnSpc>
                <a:spcPct val="75000"/>
              </a:lnSpc>
            </a:pPr>
            <a:r>
              <a:rPr lang="en-US" sz="1800" dirty="0"/>
              <a:t>Task Force for Coffee Living Income</a:t>
            </a:r>
          </a:p>
          <a:p>
            <a:pPr>
              <a:lnSpc>
                <a:spcPct val="75000"/>
              </a:lnSpc>
            </a:pPr>
            <a:r>
              <a:rPr lang="en-US" sz="1800" dirty="0"/>
              <a:t>ICO Public Private Task Force</a:t>
            </a:r>
            <a:br>
              <a:rPr lang="en-US" sz="2000" dirty="0"/>
            </a:br>
            <a:endParaRPr lang="en-US" sz="2000" dirty="0">
              <a:cs typeface="Calibri"/>
            </a:endParaRPr>
          </a:p>
        </p:txBody>
      </p:sp>
      <p:sp>
        <p:nvSpPr>
          <p:cNvPr id="10" name="Hexagon 9">
            <a:extLst>
              <a:ext uri="{FF2B5EF4-FFF2-40B4-BE49-F238E27FC236}">
                <a16:creationId xmlns:a16="http://schemas.microsoft.com/office/drawing/2014/main" id="{150A7ACE-0112-B048-BB3C-BB9EE80998BF}"/>
              </a:ext>
            </a:extLst>
          </p:cNvPr>
          <p:cNvSpPr/>
          <p:nvPr/>
        </p:nvSpPr>
        <p:spPr>
          <a:xfrm>
            <a:off x="634849" y="1587536"/>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Hexagon 11">
            <a:extLst>
              <a:ext uri="{FF2B5EF4-FFF2-40B4-BE49-F238E27FC236}">
                <a16:creationId xmlns:a16="http://schemas.microsoft.com/office/drawing/2014/main" id="{33C0BCB7-4EE8-2B45-A2BF-1BBA5E786C9C}"/>
              </a:ext>
            </a:extLst>
          </p:cNvPr>
          <p:cNvSpPr/>
          <p:nvPr/>
        </p:nvSpPr>
        <p:spPr>
          <a:xfrm>
            <a:off x="529600" y="4359480"/>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 name="Group 12">
            <a:extLst>
              <a:ext uri="{FF2B5EF4-FFF2-40B4-BE49-F238E27FC236}">
                <a16:creationId xmlns:a16="http://schemas.microsoft.com/office/drawing/2014/main" id="{E78B850F-EC89-9247-B597-931C265194B8}"/>
              </a:ext>
            </a:extLst>
          </p:cNvPr>
          <p:cNvGrpSpPr/>
          <p:nvPr/>
        </p:nvGrpSpPr>
        <p:grpSpPr>
          <a:xfrm>
            <a:off x="653715" y="4494459"/>
            <a:ext cx="941353" cy="702494"/>
            <a:chOff x="949183" y="5633019"/>
            <a:chExt cx="1118239" cy="791165"/>
          </a:xfrm>
        </p:grpSpPr>
        <p:pic>
          <p:nvPicPr>
            <p:cNvPr id="14" name="Graphic 5">
              <a:extLst>
                <a:ext uri="{FF2B5EF4-FFF2-40B4-BE49-F238E27FC236}">
                  <a16:creationId xmlns:a16="http://schemas.microsoft.com/office/drawing/2014/main" id="{5F82A40A-AD1C-554A-B3F6-B025266BD4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360000">
              <a:off x="1465594" y="5822355"/>
              <a:ext cx="596142" cy="607515"/>
            </a:xfrm>
            <a:prstGeom prst="rect">
              <a:avLst/>
            </a:prstGeom>
          </p:spPr>
        </p:pic>
        <p:pic>
          <p:nvPicPr>
            <p:cNvPr id="15" name="Graphic 14">
              <a:extLst>
                <a:ext uri="{FF2B5EF4-FFF2-40B4-BE49-F238E27FC236}">
                  <a16:creationId xmlns:a16="http://schemas.microsoft.com/office/drawing/2014/main" id="{9F13B7A8-65C1-B749-9E5B-77313D3140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9183" y="5633019"/>
              <a:ext cx="747784" cy="747784"/>
            </a:xfrm>
            <a:prstGeom prst="rect">
              <a:avLst/>
            </a:prstGeom>
          </p:spPr>
        </p:pic>
      </p:grpSp>
      <p:sp>
        <p:nvSpPr>
          <p:cNvPr id="16" name="Hexagon 15">
            <a:extLst>
              <a:ext uri="{FF2B5EF4-FFF2-40B4-BE49-F238E27FC236}">
                <a16:creationId xmlns:a16="http://schemas.microsoft.com/office/drawing/2014/main" id="{F11D7869-5CEB-AD4A-98D3-F203BC02F080}"/>
              </a:ext>
            </a:extLst>
          </p:cNvPr>
          <p:cNvSpPr/>
          <p:nvPr/>
        </p:nvSpPr>
        <p:spPr>
          <a:xfrm>
            <a:off x="5773588" y="1587536"/>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Hexagon 16">
            <a:extLst>
              <a:ext uri="{FF2B5EF4-FFF2-40B4-BE49-F238E27FC236}">
                <a16:creationId xmlns:a16="http://schemas.microsoft.com/office/drawing/2014/main" id="{220AF231-6B09-3E4E-9CB1-409B26C10AB7}"/>
              </a:ext>
            </a:extLst>
          </p:cNvPr>
          <p:cNvSpPr/>
          <p:nvPr/>
        </p:nvSpPr>
        <p:spPr>
          <a:xfrm>
            <a:off x="5794755" y="2774274"/>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8" descr="A picture containing flower&#10;&#10;Description automatically generated">
            <a:extLst>
              <a:ext uri="{FF2B5EF4-FFF2-40B4-BE49-F238E27FC236}">
                <a16:creationId xmlns:a16="http://schemas.microsoft.com/office/drawing/2014/main" id="{3A3489DC-42CD-5B44-B0EF-16825E5199B0}"/>
              </a:ext>
            </a:extLst>
          </p:cNvPr>
          <p:cNvPicPr>
            <a:picLocks noChangeAspect="1"/>
          </p:cNvPicPr>
          <p:nvPr/>
        </p:nvPicPr>
        <p:blipFill>
          <a:blip r:embed="rId5"/>
          <a:stretch>
            <a:fillRect/>
          </a:stretch>
        </p:blipFill>
        <p:spPr>
          <a:xfrm>
            <a:off x="5991441" y="2901320"/>
            <a:ext cx="805393" cy="783300"/>
          </a:xfrm>
          <a:prstGeom prst="rect">
            <a:avLst/>
          </a:prstGeom>
        </p:spPr>
      </p:pic>
      <p:sp>
        <p:nvSpPr>
          <p:cNvPr id="19" name="Hexagon 18">
            <a:extLst>
              <a:ext uri="{FF2B5EF4-FFF2-40B4-BE49-F238E27FC236}">
                <a16:creationId xmlns:a16="http://schemas.microsoft.com/office/drawing/2014/main" id="{09DA1A02-C75B-A944-B153-364AD29ADE03}"/>
              </a:ext>
            </a:extLst>
          </p:cNvPr>
          <p:cNvSpPr/>
          <p:nvPr/>
        </p:nvSpPr>
        <p:spPr>
          <a:xfrm>
            <a:off x="5794755" y="4031686"/>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a:extLst>
              <a:ext uri="{FF2B5EF4-FFF2-40B4-BE49-F238E27FC236}">
                <a16:creationId xmlns:a16="http://schemas.microsoft.com/office/drawing/2014/main" id="{2718A886-1927-FE44-B320-5CE922894C6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896721" y="4002092"/>
            <a:ext cx="952500" cy="952500"/>
          </a:xfrm>
          <a:prstGeom prst="rect">
            <a:avLst/>
          </a:prstGeom>
        </p:spPr>
      </p:pic>
      <p:pic>
        <p:nvPicPr>
          <p:cNvPr id="21" name="Graphic 20">
            <a:extLst>
              <a:ext uri="{FF2B5EF4-FFF2-40B4-BE49-F238E27FC236}">
                <a16:creationId xmlns:a16="http://schemas.microsoft.com/office/drawing/2014/main" id="{D3B46EA7-5E44-8E48-BE49-EF1CF6A829F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91430" y="1646915"/>
            <a:ext cx="952500" cy="952500"/>
          </a:xfrm>
          <a:prstGeom prst="rect">
            <a:avLst/>
          </a:prstGeom>
        </p:spPr>
      </p:pic>
      <p:sp>
        <p:nvSpPr>
          <p:cNvPr id="22" name="Hexagon 21">
            <a:extLst>
              <a:ext uri="{FF2B5EF4-FFF2-40B4-BE49-F238E27FC236}">
                <a16:creationId xmlns:a16="http://schemas.microsoft.com/office/drawing/2014/main" id="{8245274B-F07A-4243-9900-FDE5ED388FA0}"/>
              </a:ext>
            </a:extLst>
          </p:cNvPr>
          <p:cNvSpPr/>
          <p:nvPr/>
        </p:nvSpPr>
        <p:spPr>
          <a:xfrm>
            <a:off x="5794755" y="5332705"/>
            <a:ext cx="1198766" cy="1037393"/>
          </a:xfrm>
          <a:prstGeom prst="hexagon">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Fruit bowl">
            <a:extLst>
              <a:ext uri="{FF2B5EF4-FFF2-40B4-BE49-F238E27FC236}">
                <a16:creationId xmlns:a16="http://schemas.microsoft.com/office/drawing/2014/main" id="{4A0C5BF5-27AD-BE4D-91BD-FE0AC56DB07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930464" y="5442740"/>
            <a:ext cx="914400" cy="914400"/>
          </a:xfrm>
          <a:prstGeom prst="rect">
            <a:avLst/>
          </a:prstGeom>
        </p:spPr>
      </p:pic>
      <p:pic>
        <p:nvPicPr>
          <p:cNvPr id="24" name="Graphic 3">
            <a:extLst>
              <a:ext uri="{FF2B5EF4-FFF2-40B4-BE49-F238E27FC236}">
                <a16:creationId xmlns:a16="http://schemas.microsoft.com/office/drawing/2014/main" id="{D2CF8FFD-0F34-3B4B-8129-9FFC23ABA5B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97283" y="1541560"/>
            <a:ext cx="1073897" cy="1073897"/>
          </a:xfrm>
          <a:prstGeom prst="rect">
            <a:avLst/>
          </a:prstGeom>
        </p:spPr>
      </p:pic>
      <p:sp>
        <p:nvSpPr>
          <p:cNvPr id="4" name="Rectangle 3">
            <a:extLst>
              <a:ext uri="{FF2B5EF4-FFF2-40B4-BE49-F238E27FC236}">
                <a16:creationId xmlns:a16="http://schemas.microsoft.com/office/drawing/2014/main" id="{AE1BBD33-EFB8-5945-89A7-3881CC28B865}"/>
              </a:ext>
            </a:extLst>
          </p:cNvPr>
          <p:cNvSpPr/>
          <p:nvPr/>
        </p:nvSpPr>
        <p:spPr>
          <a:xfrm>
            <a:off x="7190207" y="1541560"/>
            <a:ext cx="6096000" cy="5201424"/>
          </a:xfrm>
          <a:prstGeom prst="rect">
            <a:avLst/>
          </a:prstGeom>
        </p:spPr>
        <p:txBody>
          <a:bodyPr>
            <a:spAutoFit/>
          </a:bodyPr>
          <a:lstStyle/>
          <a:p>
            <a:r>
              <a:rPr lang="en-US" sz="2800" dirty="0"/>
              <a:t>Vanilla</a:t>
            </a:r>
          </a:p>
          <a:p>
            <a:pPr marL="457200" indent="-457200">
              <a:buFont typeface="Arial" panose="020B0604020202020204" pitchFamily="34" charset="0"/>
              <a:buChar char="•"/>
            </a:pPr>
            <a:r>
              <a:rPr lang="en-US" dirty="0"/>
              <a:t>Sustainable Vanilla Initiative</a:t>
            </a:r>
          </a:p>
          <a:p>
            <a:endParaRPr lang="en-US" sz="2800" dirty="0"/>
          </a:p>
          <a:p>
            <a:r>
              <a:rPr lang="en-US" sz="2800" dirty="0"/>
              <a:t>Tea</a:t>
            </a:r>
          </a:p>
          <a:p>
            <a:pPr marL="457200" indent="-457200">
              <a:buFont typeface="Arial" panose="020B0604020202020204" pitchFamily="34" charset="0"/>
              <a:buChar char="•"/>
            </a:pPr>
            <a:r>
              <a:rPr lang="en-US" dirty="0"/>
              <a:t>Ethical Tea Partnership</a:t>
            </a:r>
          </a:p>
          <a:p>
            <a:pPr marL="457200" indent="-457200">
              <a:buFont typeface="Arial" panose="020B0604020202020204" pitchFamily="34" charset="0"/>
              <a:buChar char="•"/>
            </a:pPr>
            <a:r>
              <a:rPr lang="en-US" dirty="0"/>
              <a:t>Malawi 2020</a:t>
            </a:r>
          </a:p>
          <a:p>
            <a:pPr lvl="1"/>
            <a:endParaRPr lang="en-US" sz="2800" dirty="0"/>
          </a:p>
          <a:p>
            <a:r>
              <a:rPr lang="en-US" sz="2800" dirty="0"/>
              <a:t>Tobacco</a:t>
            </a:r>
          </a:p>
          <a:p>
            <a:pPr marL="457200" indent="-457200">
              <a:buFont typeface="Arial" panose="020B0604020202020204" pitchFamily="34" charset="0"/>
              <a:buChar char="•"/>
            </a:pPr>
            <a:r>
              <a:rPr lang="en-US" dirty="0"/>
              <a:t>Sustainable Tobacco Partnership</a:t>
            </a:r>
          </a:p>
          <a:p>
            <a:endParaRPr lang="en-US" sz="2800" dirty="0"/>
          </a:p>
          <a:p>
            <a:r>
              <a:rPr lang="en-US" sz="2800" dirty="0"/>
              <a:t>Cross Sector Initiatives</a:t>
            </a:r>
            <a:endParaRPr lang="en-US" dirty="0"/>
          </a:p>
          <a:p>
            <a:pPr marL="285750" indent="-285750">
              <a:buFont typeface="Arial" panose="020B0604020202020204" pitchFamily="34" charset="0"/>
              <a:buChar char="•"/>
            </a:pPr>
            <a:r>
              <a:rPr lang="en-US" dirty="0"/>
              <a:t>INA (Initiative for Sustainable</a:t>
            </a:r>
            <a:br>
              <a:rPr lang="en-US" dirty="0"/>
            </a:br>
            <a:r>
              <a:rPr lang="en-US" dirty="0"/>
              <a:t>Agricultural Supply Chains)</a:t>
            </a:r>
          </a:p>
          <a:p>
            <a:endParaRPr lang="en-US" sz="2800" dirty="0"/>
          </a:p>
        </p:txBody>
      </p:sp>
    </p:spTree>
    <p:extLst>
      <p:ext uri="{BB962C8B-B14F-4D97-AF65-F5344CB8AC3E}">
        <p14:creationId xmlns:p14="http://schemas.microsoft.com/office/powerpoint/2010/main" val="2008070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 child, young, outdoor&#10;&#10;Description automatically generated">
            <a:extLst>
              <a:ext uri="{FF2B5EF4-FFF2-40B4-BE49-F238E27FC236}">
                <a16:creationId xmlns:a16="http://schemas.microsoft.com/office/drawing/2014/main" id="{4EAB10AE-943F-2746-8B62-BAC47C71060B}"/>
              </a:ext>
            </a:extLst>
          </p:cNvPr>
          <p:cNvPicPr>
            <a:picLocks noChangeAspect="1"/>
          </p:cNvPicPr>
          <p:nvPr/>
        </p:nvPicPr>
        <p:blipFill>
          <a:blip r:embed="rId3"/>
          <a:stretch>
            <a:fillRect/>
          </a:stretch>
        </p:blipFill>
        <p:spPr>
          <a:xfrm flipH="1">
            <a:off x="1555078" y="-64863"/>
            <a:ext cx="10955866" cy="6858000"/>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96689" y="0"/>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494499" y="-64863"/>
            <a:ext cx="7081455" cy="698305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181527" y="2068575"/>
            <a:ext cx="3977464" cy="3392613"/>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Step 5.1:</a:t>
            </a:r>
          </a:p>
          <a:p>
            <a:r>
              <a:rPr lang="en-US" sz="4800" dirty="0"/>
              <a:t>Define Living Income Benchmarks</a:t>
            </a:r>
            <a:endParaRPr lang="en-US" sz="3600" i="1" dirty="0">
              <a:latin typeface="Helvetica"/>
              <a:cs typeface="Helvetica"/>
            </a:endParaRPr>
          </a:p>
        </p:txBody>
      </p:sp>
    </p:spTree>
    <p:extLst>
      <p:ext uri="{BB962C8B-B14F-4D97-AF65-F5344CB8AC3E}">
        <p14:creationId xmlns:p14="http://schemas.microsoft.com/office/powerpoint/2010/main" val="1351166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887A8A8F-3150-A946-8FF7-B216EC59A4AF}"/>
              </a:ext>
            </a:extLst>
          </p:cNvPr>
          <p:cNvSpPr>
            <a:spLocks noGrp="1"/>
          </p:cNvSpPr>
          <p:nvPr>
            <p:ph type="title"/>
          </p:nvPr>
        </p:nvSpPr>
        <p:spPr>
          <a:xfrm>
            <a:off x="654980" y="449712"/>
            <a:ext cx="10778686" cy="990038"/>
          </a:xfrm>
        </p:spPr>
        <p:txBody>
          <a:bodyPr/>
          <a:lstStyle/>
          <a:p>
            <a:r>
              <a:rPr lang="en-US" b="1" dirty="0"/>
              <a:t>What is a Living Income Benchmark? </a:t>
            </a:r>
          </a:p>
        </p:txBody>
      </p:sp>
      <p:sp>
        <p:nvSpPr>
          <p:cNvPr id="3" name="Content Placeholder 2"/>
          <p:cNvSpPr>
            <a:spLocks noGrp="1"/>
          </p:cNvSpPr>
          <p:nvPr>
            <p:ph idx="1"/>
          </p:nvPr>
        </p:nvSpPr>
        <p:spPr/>
        <p:txBody>
          <a:bodyPr>
            <a:normAutofit/>
          </a:bodyPr>
          <a:lstStyle/>
          <a:p>
            <a:pPr marL="0" indent="0">
              <a:buNone/>
            </a:pPr>
            <a:endParaRPr lang="nl-BE"/>
          </a:p>
          <a:p>
            <a:pPr marL="0" indent="0">
              <a:buNone/>
            </a:pPr>
            <a:endParaRPr lang="nl-BE"/>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4387" t="19435" r="5540" b="2478"/>
          <a:stretch/>
        </p:blipFill>
        <p:spPr>
          <a:xfrm>
            <a:off x="7862096" y="1628833"/>
            <a:ext cx="3856621" cy="4690330"/>
          </a:xfrm>
          <a:prstGeom prst="rect">
            <a:avLst/>
          </a:prstGeom>
        </p:spPr>
      </p:pic>
      <p:pic>
        <p:nvPicPr>
          <p:cNvPr id="27" name="Picture 26">
            <a:extLst>
              <a:ext uri="{FF2B5EF4-FFF2-40B4-BE49-F238E27FC236}">
                <a16:creationId xmlns:a16="http://schemas.microsoft.com/office/drawing/2014/main" id="{369DFD2B-B02B-0B4E-8DBC-5478686311C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20283" r="87643" b="54635"/>
          <a:stretch/>
        </p:blipFill>
        <p:spPr>
          <a:xfrm>
            <a:off x="4909039" y="2834543"/>
            <a:ext cx="1898333" cy="2248005"/>
          </a:xfrm>
          <a:prstGeom prst="rect">
            <a:avLst/>
          </a:prstGeom>
        </p:spPr>
      </p:pic>
      <p:sp>
        <p:nvSpPr>
          <p:cNvPr id="28" name="Equal 27">
            <a:extLst>
              <a:ext uri="{FF2B5EF4-FFF2-40B4-BE49-F238E27FC236}">
                <a16:creationId xmlns:a16="http://schemas.microsoft.com/office/drawing/2014/main" id="{A57C4800-AB51-8E4A-9548-6BAB3C0DC2CA}"/>
              </a:ext>
            </a:extLst>
          </p:cNvPr>
          <p:cNvSpPr/>
          <p:nvPr/>
        </p:nvSpPr>
        <p:spPr>
          <a:xfrm>
            <a:off x="6841875" y="3661676"/>
            <a:ext cx="872021" cy="624763"/>
          </a:xfrm>
          <a:prstGeom prst="mathEqual">
            <a:avLst/>
          </a:prstGeom>
          <a:solidFill>
            <a:srgbClr val="757C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1" name="Rectangle 30">
            <a:extLst>
              <a:ext uri="{FF2B5EF4-FFF2-40B4-BE49-F238E27FC236}">
                <a16:creationId xmlns:a16="http://schemas.microsoft.com/office/drawing/2014/main" id="{DC2B1A39-FB9B-894D-8F8C-987732AA3A3E}"/>
              </a:ext>
            </a:extLst>
          </p:cNvPr>
          <p:cNvSpPr/>
          <p:nvPr/>
        </p:nvSpPr>
        <p:spPr>
          <a:xfrm>
            <a:off x="654980" y="1636542"/>
            <a:ext cx="3994833" cy="4493538"/>
          </a:xfrm>
          <a:prstGeom prst="rect">
            <a:avLst/>
          </a:prstGeom>
        </p:spPr>
        <p:txBody>
          <a:bodyPr wrap="square">
            <a:spAutoFit/>
          </a:bodyPr>
          <a:lstStyle/>
          <a:p>
            <a:pPr fontAlgn="base"/>
            <a:r>
              <a:rPr lang="en-US" sz="2800" dirty="0"/>
              <a:t>A living income benchmark is an estimate of the </a:t>
            </a:r>
            <a:r>
              <a:rPr lang="en-US" sz="2800" b="1" dirty="0"/>
              <a:t>cost of a basic and decent standard of living </a:t>
            </a:r>
            <a:r>
              <a:rPr lang="en-US" sz="2800" dirty="0"/>
              <a:t>for a household. </a:t>
            </a:r>
          </a:p>
          <a:p>
            <a:pPr fontAlgn="base"/>
            <a:endParaRPr lang="en-US" sz="2800" dirty="0"/>
          </a:p>
          <a:p>
            <a:pPr fontAlgn="base"/>
            <a:r>
              <a:rPr lang="en-US" sz="2000" dirty="0"/>
              <a:t>It answers the question: ‘how much does a typical household in a particular place need to earn, from all income sources, in order to live a decent standard of living?</a:t>
            </a:r>
          </a:p>
          <a:p>
            <a:pPr fontAlgn="base"/>
            <a:endParaRPr lang="en-US" dirty="0"/>
          </a:p>
        </p:txBody>
      </p:sp>
    </p:spTree>
    <p:extLst>
      <p:ext uri="{BB962C8B-B14F-4D97-AF65-F5344CB8AC3E}">
        <p14:creationId xmlns:p14="http://schemas.microsoft.com/office/powerpoint/2010/main" val="7682244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shot of text&#10;&#10;Description automatically generated">
            <a:extLst>
              <a:ext uri="{FF2B5EF4-FFF2-40B4-BE49-F238E27FC236}">
                <a16:creationId xmlns:a16="http://schemas.microsoft.com/office/drawing/2014/main" id="{0FD0B4D5-CFEF-451B-9816-FCBF9D92FA2C}"/>
              </a:ext>
            </a:extLst>
          </p:cNvPr>
          <p:cNvPicPr>
            <a:picLocks noGrp="1" noChangeAspect="1"/>
          </p:cNvPicPr>
          <p:nvPr>
            <p:ph idx="1"/>
          </p:nvPr>
        </p:nvPicPr>
        <p:blipFill rotWithShape="1">
          <a:blip r:embed="rId3"/>
          <a:srcRect t="12574" r="30556" b="13536"/>
          <a:stretch/>
        </p:blipFill>
        <p:spPr>
          <a:xfrm>
            <a:off x="701272" y="1691478"/>
            <a:ext cx="6422695" cy="5111682"/>
          </a:xfrm>
        </p:spPr>
      </p:pic>
      <p:sp>
        <p:nvSpPr>
          <p:cNvPr id="8" name="Rectangle 7">
            <a:extLst>
              <a:ext uri="{FF2B5EF4-FFF2-40B4-BE49-F238E27FC236}">
                <a16:creationId xmlns:a16="http://schemas.microsoft.com/office/drawing/2014/main" id="{206F3F5F-84FF-463C-A7B4-C57B120FD95E}"/>
              </a:ext>
            </a:extLst>
          </p:cNvPr>
          <p:cNvSpPr/>
          <p:nvPr/>
        </p:nvSpPr>
        <p:spPr>
          <a:xfrm>
            <a:off x="6788391" y="3017041"/>
            <a:ext cx="853288" cy="3560222"/>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C0355FA-8136-437C-8F3F-4F9370EDCC7D}"/>
              </a:ext>
            </a:extLst>
          </p:cNvPr>
          <p:cNvSpPr/>
          <p:nvPr/>
        </p:nvSpPr>
        <p:spPr>
          <a:xfrm>
            <a:off x="7956782" y="2450337"/>
            <a:ext cx="3089115" cy="3231654"/>
          </a:xfrm>
          <a:prstGeom prst="rect">
            <a:avLst/>
          </a:prstGeom>
          <a:solidFill>
            <a:srgbClr val="DCA022">
              <a:alpha val="61961"/>
            </a:srgbClr>
          </a:solidFill>
        </p:spPr>
        <p:txBody>
          <a:bodyPr wrap="square" lIns="274320" tIns="274320" rIns="274320" bIns="365760">
            <a:spAutoFit/>
          </a:bodyPr>
          <a:lstStyle/>
          <a:p>
            <a:pPr fontAlgn="base"/>
            <a:r>
              <a:rPr lang="en-US" sz="2400" dirty="0"/>
              <a:t>An income gap is the difference between the living income benchmark and current income of a typical farming household.   </a:t>
            </a:r>
          </a:p>
        </p:txBody>
      </p:sp>
      <p:sp>
        <p:nvSpPr>
          <p:cNvPr id="3" name="Trapezoid 2">
            <a:extLst>
              <a:ext uri="{FF2B5EF4-FFF2-40B4-BE49-F238E27FC236}">
                <a16:creationId xmlns:a16="http://schemas.microsoft.com/office/drawing/2014/main" id="{2FC1078C-ABB7-A04F-BC86-87263927D5FB}"/>
              </a:ext>
            </a:extLst>
          </p:cNvPr>
          <p:cNvSpPr/>
          <p:nvPr/>
        </p:nvSpPr>
        <p:spPr>
          <a:xfrm rot="16200000">
            <a:off x="5038892" y="2764099"/>
            <a:ext cx="3231653" cy="2604128"/>
          </a:xfrm>
          <a:prstGeom prst="trapezoid">
            <a:avLst>
              <a:gd name="adj" fmla="val 54105"/>
            </a:avLst>
          </a:prstGeom>
          <a:solidFill>
            <a:srgbClr val="DCA022">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62078" y="527834"/>
            <a:ext cx="11293479" cy="1325563"/>
          </a:xfrm>
        </p:spPr>
        <p:txBody>
          <a:bodyPr/>
          <a:lstStyle/>
          <a:p>
            <a:r>
              <a:rPr lang="en-US" b="1" dirty="0"/>
              <a:t>What Is An ‘Income Gap’, and How Does It Relate to the Living Income Benchmark? </a:t>
            </a:r>
            <a:endParaRPr lang="nl-BE" b="1"/>
          </a:p>
        </p:txBody>
      </p:sp>
      <p:sp>
        <p:nvSpPr>
          <p:cNvPr id="5" name="TextBox 4">
            <a:extLst>
              <a:ext uri="{FF2B5EF4-FFF2-40B4-BE49-F238E27FC236}">
                <a16:creationId xmlns:a16="http://schemas.microsoft.com/office/drawing/2014/main" id="{3F8D5551-2B3D-CE4F-A5F0-D15E6777866B}"/>
              </a:ext>
            </a:extLst>
          </p:cNvPr>
          <p:cNvSpPr txBox="1"/>
          <p:nvPr/>
        </p:nvSpPr>
        <p:spPr>
          <a:xfrm>
            <a:off x="7433733" y="5977098"/>
            <a:ext cx="4758267" cy="830997"/>
          </a:xfrm>
          <a:prstGeom prst="rect">
            <a:avLst/>
          </a:prstGeom>
          <a:noFill/>
        </p:spPr>
        <p:txBody>
          <a:bodyPr wrap="square" rtlCol="0">
            <a:spAutoFit/>
          </a:bodyPr>
          <a:lstStyle/>
          <a:p>
            <a:r>
              <a:rPr lang="en-US" sz="1600" dirty="0"/>
              <a:t>Learn more about calculating and visualizing the income gap to a Living Income Benchmark </a:t>
            </a:r>
            <a:r>
              <a:rPr lang="en-US" sz="1600" dirty="0">
                <a:hlinkClick r:id="rId4"/>
              </a:rPr>
              <a:t>here</a:t>
            </a:r>
            <a:r>
              <a:rPr lang="en-US" sz="1600" dirty="0"/>
              <a:t> and download this excel tool for gap visualization </a:t>
            </a:r>
            <a:r>
              <a:rPr lang="en-US" sz="1600" dirty="0">
                <a:hlinkClick r:id="rId5"/>
              </a:rPr>
              <a:t>here</a:t>
            </a:r>
            <a:r>
              <a:rPr lang="en-US" sz="1600" dirty="0"/>
              <a:t>.</a:t>
            </a:r>
          </a:p>
        </p:txBody>
      </p:sp>
    </p:spTree>
    <p:extLst>
      <p:ext uri="{BB962C8B-B14F-4D97-AF65-F5344CB8AC3E}">
        <p14:creationId xmlns:p14="http://schemas.microsoft.com/office/powerpoint/2010/main" val="1024339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079" y="298174"/>
            <a:ext cx="10515600" cy="1325563"/>
          </a:xfrm>
        </p:spPr>
        <p:txBody>
          <a:bodyPr/>
          <a:lstStyle/>
          <a:p>
            <a:r>
              <a:rPr lang="en-US" b="1" dirty="0"/>
              <a:t>How Can I Use a Living Income Benchmark? </a:t>
            </a:r>
            <a:endParaRPr lang="nl-BE" b="1"/>
          </a:p>
        </p:txBody>
      </p:sp>
      <p:sp>
        <p:nvSpPr>
          <p:cNvPr id="3" name="Content Placeholder 2"/>
          <p:cNvSpPr>
            <a:spLocks noGrp="1"/>
          </p:cNvSpPr>
          <p:nvPr>
            <p:ph idx="1"/>
          </p:nvPr>
        </p:nvSpPr>
        <p:spPr>
          <a:xfrm>
            <a:off x="304767" y="1623737"/>
            <a:ext cx="11582466" cy="7000291"/>
          </a:xfrm>
        </p:spPr>
        <p:txBody>
          <a:bodyPr>
            <a:normAutofit/>
          </a:bodyPr>
          <a:lstStyle/>
          <a:p>
            <a:pPr marL="457200" lvl="1" indent="0">
              <a:lnSpc>
                <a:spcPct val="120000"/>
              </a:lnSpc>
              <a:buNone/>
            </a:pPr>
            <a:r>
              <a:rPr lang="en-US" sz="2200" b="1" dirty="0"/>
              <a:t>Raise awareness about income needs of farming households </a:t>
            </a:r>
            <a:br>
              <a:rPr lang="en-US" sz="2200" b="1" dirty="0"/>
            </a:br>
            <a:r>
              <a:rPr lang="en-US" sz="2200" i="1" dirty="0"/>
              <a:t>How much do farming families need to earn to enable a decent standard of living?</a:t>
            </a:r>
            <a:br>
              <a:rPr lang="en-US" sz="2200" i="1" dirty="0"/>
            </a:br>
            <a:r>
              <a:rPr lang="en-US" sz="2200" i="1" dirty="0"/>
              <a:t>Is getting out of poverty enough?</a:t>
            </a:r>
            <a:endParaRPr lang="en-US" sz="2200" dirty="0"/>
          </a:p>
          <a:p>
            <a:pPr marL="457200" lvl="1" indent="0">
              <a:lnSpc>
                <a:spcPct val="110000"/>
              </a:lnSpc>
              <a:buNone/>
            </a:pPr>
            <a:r>
              <a:rPr lang="en-US" sz="2200" b="1" dirty="0"/>
              <a:t>Provide a goal for strategies and collective efforts to raise farmer incomes</a:t>
            </a:r>
            <a:br>
              <a:rPr lang="en-US" sz="2200" b="1" dirty="0"/>
            </a:br>
            <a:r>
              <a:rPr lang="en-US" sz="2200" i="1" dirty="0"/>
              <a:t>All farming households should be earning a living income</a:t>
            </a:r>
          </a:p>
          <a:p>
            <a:pPr marL="457200" lvl="1" indent="0">
              <a:lnSpc>
                <a:spcPct val="100000"/>
              </a:lnSpc>
              <a:buNone/>
            </a:pPr>
            <a:r>
              <a:rPr lang="en-US" sz="2200" b="1" dirty="0"/>
              <a:t>Understand the income gap </a:t>
            </a:r>
            <a:br>
              <a:rPr lang="en-US" sz="2200" b="1" dirty="0"/>
            </a:br>
            <a:r>
              <a:rPr lang="en-US" sz="2200" i="1" dirty="0"/>
              <a:t>How</a:t>
            </a:r>
            <a:r>
              <a:rPr lang="en-US" sz="2200" b="1" i="1" dirty="0"/>
              <a:t> </a:t>
            </a:r>
            <a:r>
              <a:rPr lang="en-US" sz="2200" i="1" dirty="0"/>
              <a:t>far are current farmer incomes away from earning a living income?</a:t>
            </a:r>
            <a:br>
              <a:rPr lang="en-US" sz="2200" i="1" dirty="0"/>
            </a:br>
            <a:r>
              <a:rPr lang="en-US" sz="2200" i="1" dirty="0"/>
              <a:t>How much more would the average farming household need to earn a living income? </a:t>
            </a:r>
          </a:p>
          <a:p>
            <a:pPr marL="457200" lvl="1" indent="0">
              <a:lnSpc>
                <a:spcPct val="110000"/>
              </a:lnSpc>
              <a:buNone/>
            </a:pPr>
            <a:r>
              <a:rPr lang="en-US" sz="2200" b="1" dirty="0"/>
              <a:t>Inform intervention strategies</a:t>
            </a:r>
            <a:br>
              <a:rPr lang="en-US" sz="2200" b="1" dirty="0"/>
            </a:br>
            <a:r>
              <a:rPr lang="en-US" sz="2200" i="1" dirty="0"/>
              <a:t>How much would a price increase or productivity gain reduce the gap?</a:t>
            </a:r>
          </a:p>
          <a:p>
            <a:pPr marL="457200" lvl="1" indent="0">
              <a:lnSpc>
                <a:spcPct val="110000"/>
              </a:lnSpc>
              <a:buNone/>
            </a:pPr>
            <a:r>
              <a:rPr lang="nl-BE" sz="2200" b="1" dirty="0" err="1"/>
              <a:t>Inform</a:t>
            </a:r>
            <a:r>
              <a:rPr lang="nl-BE" sz="2200" b="1" dirty="0"/>
              <a:t> </a:t>
            </a:r>
            <a:r>
              <a:rPr lang="nl-BE" sz="2200" b="1" dirty="0" err="1"/>
              <a:t>the</a:t>
            </a:r>
            <a:r>
              <a:rPr lang="nl-BE" sz="2200" b="1" dirty="0"/>
              <a:t> </a:t>
            </a:r>
            <a:r>
              <a:rPr lang="nl-BE" sz="2200" b="1" dirty="0" err="1"/>
              <a:t>calculation</a:t>
            </a:r>
            <a:r>
              <a:rPr lang="nl-BE" sz="2200" b="1" dirty="0"/>
              <a:t> of </a:t>
            </a:r>
            <a:r>
              <a:rPr lang="nl-BE" sz="2200" b="1" dirty="0" err="1"/>
              <a:t>other</a:t>
            </a:r>
            <a:r>
              <a:rPr lang="nl-BE" sz="2200" b="1" dirty="0"/>
              <a:t> </a:t>
            </a:r>
            <a:r>
              <a:rPr lang="nl-BE" sz="2200" b="1" dirty="0" err="1"/>
              <a:t>normative</a:t>
            </a:r>
            <a:r>
              <a:rPr lang="nl-BE" sz="2200" b="1" dirty="0"/>
              <a:t> benchmarks </a:t>
            </a:r>
            <a:br>
              <a:rPr lang="nl-BE" sz="2200" b="1" dirty="0"/>
            </a:br>
            <a:r>
              <a:rPr lang="nl-BE" sz="2200" i="1" dirty="0" err="1"/>
              <a:t>What</a:t>
            </a:r>
            <a:r>
              <a:rPr lang="nl-BE" sz="2200" i="1" dirty="0"/>
              <a:t> </a:t>
            </a:r>
            <a:r>
              <a:rPr lang="nl-BE" sz="2200" i="1" dirty="0" err="1"/>
              <a:t>price</a:t>
            </a:r>
            <a:r>
              <a:rPr lang="nl-BE" sz="2200" i="1" dirty="0"/>
              <a:t> </a:t>
            </a:r>
            <a:r>
              <a:rPr lang="nl-BE" sz="2200" i="1" dirty="0" err="1"/>
              <a:t>should</a:t>
            </a:r>
            <a:r>
              <a:rPr lang="nl-BE" sz="2200" i="1" dirty="0"/>
              <a:t> </a:t>
            </a:r>
            <a:r>
              <a:rPr lang="nl-BE" sz="2200" i="1" dirty="0" err="1"/>
              <a:t>buyers</a:t>
            </a:r>
            <a:r>
              <a:rPr lang="nl-BE" sz="2200" i="1" dirty="0"/>
              <a:t> </a:t>
            </a:r>
            <a:r>
              <a:rPr lang="nl-BE" sz="2200" i="1" dirty="0" err="1"/>
              <a:t>pay</a:t>
            </a:r>
            <a:r>
              <a:rPr lang="nl-BE" sz="2200" i="1" dirty="0"/>
              <a:t> (e.g. living </a:t>
            </a:r>
            <a:r>
              <a:rPr lang="nl-BE" sz="2200" i="1" dirty="0" err="1"/>
              <a:t>income</a:t>
            </a:r>
            <a:r>
              <a:rPr lang="nl-BE" sz="2200" i="1" dirty="0"/>
              <a:t> </a:t>
            </a:r>
            <a:r>
              <a:rPr lang="nl-BE" sz="2200" i="1" dirty="0" err="1"/>
              <a:t>reference</a:t>
            </a:r>
            <a:r>
              <a:rPr lang="nl-BE" sz="2200" i="1" dirty="0"/>
              <a:t> </a:t>
            </a:r>
            <a:r>
              <a:rPr lang="nl-BE" sz="2200" i="1" dirty="0" err="1"/>
              <a:t>price</a:t>
            </a:r>
            <a:r>
              <a:rPr lang="nl-BE" sz="2200" i="1" dirty="0"/>
              <a:t>)? </a:t>
            </a:r>
          </a:p>
        </p:txBody>
      </p:sp>
      <p:cxnSp>
        <p:nvCxnSpPr>
          <p:cNvPr id="5" name="Straight Connector 4">
            <a:extLst>
              <a:ext uri="{FF2B5EF4-FFF2-40B4-BE49-F238E27FC236}">
                <a16:creationId xmlns:a16="http://schemas.microsoft.com/office/drawing/2014/main" id="{50695FD3-643D-344B-A178-F3486A1F30F0}"/>
              </a:ext>
            </a:extLst>
          </p:cNvPr>
          <p:cNvCxnSpPr/>
          <p:nvPr/>
        </p:nvCxnSpPr>
        <p:spPr>
          <a:xfrm>
            <a:off x="700152" y="1671864"/>
            <a:ext cx="0" cy="3494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29A5BC14-FB55-314F-AC64-CCE3C6853DB7}"/>
              </a:ext>
            </a:extLst>
          </p:cNvPr>
          <p:cNvCxnSpPr/>
          <p:nvPr/>
        </p:nvCxnSpPr>
        <p:spPr>
          <a:xfrm>
            <a:off x="700152" y="2947211"/>
            <a:ext cx="0" cy="3494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C3B2DD57-E0E9-3A4C-A66E-8D1973A0416F}"/>
              </a:ext>
            </a:extLst>
          </p:cNvPr>
          <p:cNvCxnSpPr/>
          <p:nvPr/>
        </p:nvCxnSpPr>
        <p:spPr>
          <a:xfrm>
            <a:off x="700152" y="3725253"/>
            <a:ext cx="0" cy="3494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4A1014B-69CC-9B4D-B47E-16971F7FEF20}"/>
              </a:ext>
            </a:extLst>
          </p:cNvPr>
          <p:cNvCxnSpPr/>
          <p:nvPr/>
        </p:nvCxnSpPr>
        <p:spPr>
          <a:xfrm>
            <a:off x="718515" y="4808096"/>
            <a:ext cx="0" cy="3494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85471C8-74B0-C248-B23F-DF11223576E1}"/>
              </a:ext>
            </a:extLst>
          </p:cNvPr>
          <p:cNvCxnSpPr/>
          <p:nvPr/>
        </p:nvCxnSpPr>
        <p:spPr>
          <a:xfrm>
            <a:off x="700152" y="5642284"/>
            <a:ext cx="0" cy="349442"/>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82852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92EFC93F-9B02-4B96-B5EA-FEA3466952D7}"/>
              </a:ext>
            </a:extLst>
          </p:cNvPr>
          <p:cNvSpPr>
            <a:spLocks noGrp="1"/>
          </p:cNvSpPr>
          <p:nvPr>
            <p:ph type="dt" sz="half" idx="10"/>
          </p:nvPr>
        </p:nvSpPr>
        <p:spPr>
          <a:xfrm>
            <a:off x="1412890" y="5824295"/>
            <a:ext cx="5560595" cy="334940"/>
          </a:xfrm>
        </p:spPr>
        <p:txBody>
          <a:bodyPr/>
          <a:lstStyle/>
          <a:p>
            <a:r>
              <a:rPr lang="en-GB" sz="1400" dirty="0"/>
              <a:t>Living Income Community of Practice – measurement to inform strategy</a:t>
            </a:r>
          </a:p>
        </p:txBody>
      </p:sp>
      <p:pic>
        <p:nvPicPr>
          <p:cNvPr id="9" name="Picture 8" descr="A picture containing object, drawing&#10;&#10;Description automatically generated">
            <a:extLst>
              <a:ext uri="{FF2B5EF4-FFF2-40B4-BE49-F238E27FC236}">
                <a16:creationId xmlns:a16="http://schemas.microsoft.com/office/drawing/2014/main" id="{09FC07BE-A2F0-4527-8A68-0544B3B57081}"/>
              </a:ext>
            </a:extLst>
          </p:cNvPr>
          <p:cNvPicPr>
            <a:picLocks noChangeAspect="1"/>
          </p:cNvPicPr>
          <p:nvPr/>
        </p:nvPicPr>
        <p:blipFill>
          <a:blip r:embed="rId3"/>
          <a:stretch>
            <a:fillRect/>
          </a:stretch>
        </p:blipFill>
        <p:spPr>
          <a:xfrm>
            <a:off x="754521" y="2572755"/>
            <a:ext cx="9093670" cy="3115988"/>
          </a:xfrm>
          <a:prstGeom prst="rect">
            <a:avLst/>
          </a:prstGeom>
        </p:spPr>
      </p:pic>
      <p:sp>
        <p:nvSpPr>
          <p:cNvPr id="11" name="Rectangle 10">
            <a:extLst>
              <a:ext uri="{FF2B5EF4-FFF2-40B4-BE49-F238E27FC236}">
                <a16:creationId xmlns:a16="http://schemas.microsoft.com/office/drawing/2014/main" id="{FC396CCD-D6DA-453C-89FF-05A753B02141}"/>
              </a:ext>
            </a:extLst>
          </p:cNvPr>
          <p:cNvSpPr/>
          <p:nvPr/>
        </p:nvSpPr>
        <p:spPr>
          <a:xfrm>
            <a:off x="6973485" y="2114584"/>
            <a:ext cx="4174761" cy="3877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mj-lt"/>
              </a:rPr>
              <a:t>We recommend that you ask yourself key questions – in three steps - before deciding which alternative(s) would make sense in your case. </a:t>
            </a:r>
            <a:br>
              <a:rPr lang="en-US" sz="2400" dirty="0">
                <a:solidFill>
                  <a:schemeClr val="tx1"/>
                </a:solidFill>
                <a:latin typeface="+mj-lt"/>
              </a:rPr>
            </a:br>
            <a:r>
              <a:rPr lang="en-US" sz="2400" dirty="0">
                <a:solidFill>
                  <a:schemeClr val="tx1"/>
                </a:solidFill>
                <a:latin typeface="+mj-lt"/>
              </a:rPr>
              <a:t>See following slides.</a:t>
            </a:r>
          </a:p>
        </p:txBody>
      </p:sp>
      <p:sp>
        <p:nvSpPr>
          <p:cNvPr id="10" name="TextBox 9">
            <a:extLst>
              <a:ext uri="{FF2B5EF4-FFF2-40B4-BE49-F238E27FC236}">
                <a16:creationId xmlns:a16="http://schemas.microsoft.com/office/drawing/2014/main" id="{D4340CCC-F29E-441C-A039-A490C3C48173}"/>
              </a:ext>
            </a:extLst>
          </p:cNvPr>
          <p:cNvSpPr txBox="1"/>
          <p:nvPr/>
        </p:nvSpPr>
        <p:spPr>
          <a:xfrm>
            <a:off x="588001" y="516578"/>
            <a:ext cx="11411494" cy="1877437"/>
          </a:xfrm>
          <a:prstGeom prst="rect">
            <a:avLst/>
          </a:prstGeom>
          <a:noFill/>
        </p:spPr>
        <p:txBody>
          <a:bodyPr wrap="square" rtlCol="0">
            <a:spAutoFit/>
          </a:bodyPr>
          <a:lstStyle/>
          <a:p>
            <a:pPr algn="l"/>
            <a:r>
              <a:rPr lang="en-US" sz="4300" b="1" dirty="0">
                <a:latin typeface="+mj-lt"/>
              </a:rPr>
              <a:t>Understanding Living Income and the Income Gap</a:t>
            </a:r>
            <a:br>
              <a:rPr lang="en-US" sz="4400" b="1" dirty="0">
                <a:latin typeface="+mj-lt"/>
              </a:rPr>
            </a:br>
            <a:r>
              <a:rPr lang="en-US" sz="3600" b="1" dirty="0">
                <a:latin typeface="+mj-lt"/>
              </a:rPr>
              <a:t>should help inform and support action. Lack of a living income benchmark should not hold up action.</a:t>
            </a:r>
          </a:p>
        </p:txBody>
      </p:sp>
    </p:spTree>
    <p:extLst>
      <p:ext uri="{BB962C8B-B14F-4D97-AF65-F5344CB8AC3E}">
        <p14:creationId xmlns:p14="http://schemas.microsoft.com/office/powerpoint/2010/main" val="225880888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3136D7DE-614C-6945-A494-F69CAE81AAA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2849" y="3022839"/>
            <a:ext cx="996042" cy="996042"/>
          </a:xfrm>
          <a:prstGeom prst="rect">
            <a:avLst/>
          </a:prstGeom>
        </p:spPr>
      </p:pic>
      <p:sp>
        <p:nvSpPr>
          <p:cNvPr id="34" name="Rounded Rectangle 33">
            <a:extLst>
              <a:ext uri="{FF2B5EF4-FFF2-40B4-BE49-F238E27FC236}">
                <a16:creationId xmlns:a16="http://schemas.microsoft.com/office/drawing/2014/main" id="{C96EC1DE-92FC-B443-8628-7F41ACF17064}"/>
              </a:ext>
            </a:extLst>
          </p:cNvPr>
          <p:cNvSpPr/>
          <p:nvPr/>
        </p:nvSpPr>
        <p:spPr>
          <a:xfrm>
            <a:off x="443836" y="2874828"/>
            <a:ext cx="1624205" cy="1524451"/>
          </a:xfrm>
          <a:prstGeom prst="roundRect">
            <a:avLst/>
          </a:prstGeom>
          <a:noFill/>
          <a:ln>
            <a:solidFill>
              <a:srgbClr val="5095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Graphic 30">
            <a:extLst>
              <a:ext uri="{FF2B5EF4-FFF2-40B4-BE49-F238E27FC236}">
                <a16:creationId xmlns:a16="http://schemas.microsoft.com/office/drawing/2014/main" id="{09A89597-AC0B-1440-98A9-008F46067F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4897" y="1580709"/>
            <a:ext cx="996042" cy="996042"/>
          </a:xfrm>
          <a:prstGeom prst="rect">
            <a:avLst/>
          </a:prstGeom>
        </p:spPr>
      </p:pic>
      <p:cxnSp>
        <p:nvCxnSpPr>
          <p:cNvPr id="22" name="Elbow Connector 21">
            <a:extLst>
              <a:ext uri="{FF2B5EF4-FFF2-40B4-BE49-F238E27FC236}">
                <a16:creationId xmlns:a16="http://schemas.microsoft.com/office/drawing/2014/main" id="{0B47B2AE-1835-7348-AFEB-32ABE0571C3F}"/>
              </a:ext>
            </a:extLst>
          </p:cNvPr>
          <p:cNvCxnSpPr>
            <a:cxnSpLocks/>
          </p:cNvCxnSpPr>
          <p:nvPr/>
        </p:nvCxnSpPr>
        <p:spPr>
          <a:xfrm>
            <a:off x="5662264" y="4378242"/>
            <a:ext cx="2660866" cy="1275414"/>
          </a:xfrm>
          <a:prstGeom prst="bentConnector3">
            <a:avLst>
              <a:gd name="adj1" fmla="val 34928"/>
            </a:avLst>
          </a:prstGeom>
          <a:ln w="47625">
            <a:solidFill>
              <a:srgbClr val="AFB74D"/>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a:extLst>
              <a:ext uri="{FF2B5EF4-FFF2-40B4-BE49-F238E27FC236}">
                <a16:creationId xmlns:a16="http://schemas.microsoft.com/office/drawing/2014/main" id="{FEBC4F3D-A49F-3241-8230-F68FDDEC9384}"/>
              </a:ext>
            </a:extLst>
          </p:cNvPr>
          <p:cNvCxnSpPr>
            <a:cxnSpLocks/>
          </p:cNvCxnSpPr>
          <p:nvPr/>
        </p:nvCxnSpPr>
        <p:spPr>
          <a:xfrm>
            <a:off x="2247445" y="2954243"/>
            <a:ext cx="2660866" cy="1275414"/>
          </a:xfrm>
          <a:prstGeom prst="bentConnector3">
            <a:avLst>
              <a:gd name="adj1" fmla="val 34928"/>
            </a:avLst>
          </a:prstGeom>
          <a:ln w="47625">
            <a:solidFill>
              <a:srgbClr val="AFB74D"/>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E5C9A92-BF67-BA45-95B2-B821B91B1F17}"/>
              </a:ext>
            </a:extLst>
          </p:cNvPr>
          <p:cNvSpPr>
            <a:spLocks noGrp="1"/>
          </p:cNvSpPr>
          <p:nvPr>
            <p:ph type="title"/>
          </p:nvPr>
        </p:nvSpPr>
        <p:spPr/>
        <p:txBody>
          <a:bodyPr/>
          <a:lstStyle/>
          <a:p>
            <a:r>
              <a:rPr lang="en-US" b="1" dirty="0"/>
              <a:t>Where do I start?</a:t>
            </a:r>
          </a:p>
        </p:txBody>
      </p:sp>
      <p:grpSp>
        <p:nvGrpSpPr>
          <p:cNvPr id="5" name="Group 4">
            <a:extLst>
              <a:ext uri="{FF2B5EF4-FFF2-40B4-BE49-F238E27FC236}">
                <a16:creationId xmlns:a16="http://schemas.microsoft.com/office/drawing/2014/main" id="{62EF62D3-A035-A44C-9B35-817A447E79B4}"/>
              </a:ext>
            </a:extLst>
          </p:cNvPr>
          <p:cNvGrpSpPr/>
          <p:nvPr/>
        </p:nvGrpSpPr>
        <p:grpSpPr>
          <a:xfrm>
            <a:off x="1737272" y="1987648"/>
            <a:ext cx="9616528" cy="4273485"/>
            <a:chOff x="3698054" y="2407562"/>
            <a:chExt cx="5177630" cy="3788869"/>
          </a:xfrm>
        </p:grpSpPr>
        <p:sp>
          <p:nvSpPr>
            <p:cNvPr id="7" name="Freeform 6">
              <a:extLst>
                <a:ext uri="{FF2B5EF4-FFF2-40B4-BE49-F238E27FC236}">
                  <a16:creationId xmlns:a16="http://schemas.microsoft.com/office/drawing/2014/main" id="{170478DE-E7DE-1D47-9C7C-030AADA1665A}"/>
                </a:ext>
              </a:extLst>
            </p:cNvPr>
            <p:cNvSpPr/>
            <p:nvPr/>
          </p:nvSpPr>
          <p:spPr>
            <a:xfrm>
              <a:off x="3698054" y="2407562"/>
              <a:ext cx="1458705" cy="1403877"/>
            </a:xfrm>
            <a:custGeom>
              <a:avLst/>
              <a:gdLst>
                <a:gd name="connsiteX0" fmla="*/ 0 w 2005632"/>
                <a:gd name="connsiteY0" fmla="*/ 234026 h 1403877"/>
                <a:gd name="connsiteX1" fmla="*/ 234026 w 2005632"/>
                <a:gd name="connsiteY1" fmla="*/ 0 h 1403877"/>
                <a:gd name="connsiteX2" fmla="*/ 1771606 w 2005632"/>
                <a:gd name="connsiteY2" fmla="*/ 0 h 1403877"/>
                <a:gd name="connsiteX3" fmla="*/ 2005632 w 2005632"/>
                <a:gd name="connsiteY3" fmla="*/ 234026 h 1403877"/>
                <a:gd name="connsiteX4" fmla="*/ 2005632 w 2005632"/>
                <a:gd name="connsiteY4" fmla="*/ 1169851 h 1403877"/>
                <a:gd name="connsiteX5" fmla="*/ 1771606 w 2005632"/>
                <a:gd name="connsiteY5" fmla="*/ 1403877 h 1403877"/>
                <a:gd name="connsiteX6" fmla="*/ 234026 w 2005632"/>
                <a:gd name="connsiteY6" fmla="*/ 1403877 h 1403877"/>
                <a:gd name="connsiteX7" fmla="*/ 0 w 2005632"/>
                <a:gd name="connsiteY7" fmla="*/ 1169851 h 1403877"/>
                <a:gd name="connsiteX8" fmla="*/ 0 w 2005632"/>
                <a:gd name="connsiteY8" fmla="*/ 234026 h 140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632" h="1403877">
                  <a:moveTo>
                    <a:pt x="0" y="234026"/>
                  </a:moveTo>
                  <a:cubicBezTo>
                    <a:pt x="0" y="104777"/>
                    <a:pt x="104777" y="0"/>
                    <a:pt x="234026" y="0"/>
                  </a:cubicBezTo>
                  <a:lnTo>
                    <a:pt x="1771606" y="0"/>
                  </a:lnTo>
                  <a:cubicBezTo>
                    <a:pt x="1900855" y="0"/>
                    <a:pt x="2005632" y="104777"/>
                    <a:pt x="2005632" y="234026"/>
                  </a:cubicBezTo>
                  <a:lnTo>
                    <a:pt x="2005632" y="1169851"/>
                  </a:lnTo>
                  <a:cubicBezTo>
                    <a:pt x="2005632" y="1299100"/>
                    <a:pt x="1900855" y="1403877"/>
                    <a:pt x="1771606" y="1403877"/>
                  </a:cubicBezTo>
                  <a:lnTo>
                    <a:pt x="234026" y="1403877"/>
                  </a:lnTo>
                  <a:cubicBezTo>
                    <a:pt x="104777" y="1403877"/>
                    <a:pt x="0" y="1299100"/>
                    <a:pt x="0" y="1169851"/>
                  </a:cubicBezTo>
                  <a:lnTo>
                    <a:pt x="0" y="234026"/>
                  </a:lnTo>
                  <a:close/>
                </a:path>
              </a:pathLst>
            </a:custGeom>
            <a:solidFill>
              <a:srgbClr val="5095CF"/>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884" tIns="121884" rIns="121884" bIns="121884" numCol="1" spcCol="1270" anchor="ctr" anchorCtr="0">
              <a:noAutofit/>
            </a:bodyPr>
            <a:lstStyle/>
            <a:p>
              <a:pPr marL="0" lvl="0" indent="0" algn="ctr" defTabSz="622300">
                <a:lnSpc>
                  <a:spcPct val="90000"/>
                </a:lnSpc>
                <a:spcBef>
                  <a:spcPct val="0"/>
                </a:spcBef>
                <a:spcAft>
                  <a:spcPct val="35000"/>
                </a:spcAft>
                <a:buFont typeface="+mj-lt"/>
                <a:buNone/>
              </a:pPr>
              <a:r>
                <a:rPr lang="en-US" sz="2000" kern="1200" dirty="0"/>
                <a:t>Look for an </a:t>
              </a:r>
              <a:r>
                <a:rPr lang="en-US" sz="2000" b="1" kern="1200" dirty="0"/>
                <a:t>Anker Living </a:t>
              </a:r>
              <a:r>
                <a:rPr lang="en-US" sz="2000" b="1" dirty="0"/>
                <a:t>I</a:t>
              </a:r>
              <a:r>
                <a:rPr lang="en-US" sz="2000" b="1" kern="1200" dirty="0"/>
                <a:t>ncome </a:t>
              </a:r>
              <a:r>
                <a:rPr lang="en-US" sz="2000" b="1" dirty="0"/>
                <a:t>B</a:t>
              </a:r>
              <a:r>
                <a:rPr lang="en-US" sz="2000" b="1" kern="1200" dirty="0"/>
                <a:t>enchmark</a:t>
              </a:r>
              <a:r>
                <a:rPr lang="en-US" sz="2000" kern="1200" dirty="0"/>
                <a:t> </a:t>
              </a:r>
              <a:r>
                <a:rPr lang="en-US" sz="2000" u="sng" kern="1200" dirty="0"/>
                <a:t>in your region or country</a:t>
              </a:r>
              <a:r>
                <a:rPr lang="en-US" sz="2000" kern="1200" dirty="0"/>
                <a:t>.</a:t>
              </a:r>
            </a:p>
          </p:txBody>
        </p:sp>
        <p:sp>
          <p:nvSpPr>
            <p:cNvPr id="8" name="Rectangle 7">
              <a:extLst>
                <a:ext uri="{FF2B5EF4-FFF2-40B4-BE49-F238E27FC236}">
                  <a16:creationId xmlns:a16="http://schemas.microsoft.com/office/drawing/2014/main" id="{0775780D-0D3A-5944-AEEC-95D79FAB06E8}"/>
                </a:ext>
              </a:extLst>
            </p:cNvPr>
            <p:cNvSpPr/>
            <p:nvPr/>
          </p:nvSpPr>
          <p:spPr>
            <a:xfrm>
              <a:off x="5435933" y="2407562"/>
              <a:ext cx="1458705" cy="1134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0" name="Freeform 9">
              <a:extLst>
                <a:ext uri="{FF2B5EF4-FFF2-40B4-BE49-F238E27FC236}">
                  <a16:creationId xmlns:a16="http://schemas.microsoft.com/office/drawing/2014/main" id="{FF2252CC-2BBC-B24E-9569-D35E6CA09525}"/>
                </a:ext>
              </a:extLst>
            </p:cNvPr>
            <p:cNvSpPr/>
            <p:nvPr/>
          </p:nvSpPr>
          <p:spPr>
            <a:xfrm>
              <a:off x="5454931" y="3299216"/>
              <a:ext cx="1546114" cy="1820038"/>
            </a:xfrm>
            <a:custGeom>
              <a:avLst/>
              <a:gdLst>
                <a:gd name="connsiteX0" fmla="*/ 0 w 2005632"/>
                <a:gd name="connsiteY0" fmla="*/ 234026 h 1403877"/>
                <a:gd name="connsiteX1" fmla="*/ 234026 w 2005632"/>
                <a:gd name="connsiteY1" fmla="*/ 0 h 1403877"/>
                <a:gd name="connsiteX2" fmla="*/ 1771606 w 2005632"/>
                <a:gd name="connsiteY2" fmla="*/ 0 h 1403877"/>
                <a:gd name="connsiteX3" fmla="*/ 2005632 w 2005632"/>
                <a:gd name="connsiteY3" fmla="*/ 234026 h 1403877"/>
                <a:gd name="connsiteX4" fmla="*/ 2005632 w 2005632"/>
                <a:gd name="connsiteY4" fmla="*/ 1169851 h 1403877"/>
                <a:gd name="connsiteX5" fmla="*/ 1771606 w 2005632"/>
                <a:gd name="connsiteY5" fmla="*/ 1403877 h 1403877"/>
                <a:gd name="connsiteX6" fmla="*/ 234026 w 2005632"/>
                <a:gd name="connsiteY6" fmla="*/ 1403877 h 1403877"/>
                <a:gd name="connsiteX7" fmla="*/ 0 w 2005632"/>
                <a:gd name="connsiteY7" fmla="*/ 1169851 h 1403877"/>
                <a:gd name="connsiteX8" fmla="*/ 0 w 2005632"/>
                <a:gd name="connsiteY8" fmla="*/ 234026 h 140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632" h="1403877">
                  <a:moveTo>
                    <a:pt x="0" y="234026"/>
                  </a:moveTo>
                  <a:cubicBezTo>
                    <a:pt x="0" y="104777"/>
                    <a:pt x="104777" y="0"/>
                    <a:pt x="234026" y="0"/>
                  </a:cubicBezTo>
                  <a:lnTo>
                    <a:pt x="1771606" y="0"/>
                  </a:lnTo>
                  <a:cubicBezTo>
                    <a:pt x="1900855" y="0"/>
                    <a:pt x="2005632" y="104777"/>
                    <a:pt x="2005632" y="234026"/>
                  </a:cubicBezTo>
                  <a:lnTo>
                    <a:pt x="2005632" y="1169851"/>
                  </a:lnTo>
                  <a:cubicBezTo>
                    <a:pt x="2005632" y="1299100"/>
                    <a:pt x="1900855" y="1403877"/>
                    <a:pt x="1771606" y="1403877"/>
                  </a:cubicBezTo>
                  <a:lnTo>
                    <a:pt x="234026" y="1403877"/>
                  </a:lnTo>
                  <a:cubicBezTo>
                    <a:pt x="104777" y="1403877"/>
                    <a:pt x="0" y="1299100"/>
                    <a:pt x="0" y="1169851"/>
                  </a:cubicBezTo>
                  <a:lnTo>
                    <a:pt x="0" y="234026"/>
                  </a:lnTo>
                  <a:close/>
                </a:path>
              </a:pathLst>
            </a:cu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884" tIns="121884" rIns="121884" bIns="121884" numCol="1" spcCol="1270" anchor="ctr" anchorCtr="0">
              <a:noAutofit/>
            </a:bodyPr>
            <a:lstStyle/>
            <a:p>
              <a:pPr marL="0" lvl="0" indent="0" algn="ctr" defTabSz="622300">
                <a:lnSpc>
                  <a:spcPct val="90000"/>
                </a:lnSpc>
                <a:spcBef>
                  <a:spcPct val="0"/>
                </a:spcBef>
                <a:spcAft>
                  <a:spcPct val="35000"/>
                </a:spcAft>
                <a:buFont typeface="+mj-lt"/>
                <a:buNone/>
              </a:pPr>
              <a:r>
                <a:rPr lang="en-US" sz="2000" kern="1200" dirty="0"/>
                <a:t>If a Living Income Benchmark does not exist, look for an </a:t>
              </a:r>
              <a:r>
                <a:rPr lang="en-US" sz="2000" b="1" kern="1200" dirty="0"/>
                <a:t>Anker Living </a:t>
              </a:r>
              <a:r>
                <a:rPr lang="en-US" sz="2000" b="1" dirty="0"/>
                <a:t>W</a:t>
              </a:r>
              <a:r>
                <a:rPr lang="en-US" sz="2000" b="1" kern="1200" dirty="0"/>
                <a:t>age </a:t>
              </a:r>
              <a:r>
                <a:rPr lang="en-US" sz="2000" b="1" dirty="0"/>
                <a:t>B</a:t>
              </a:r>
              <a:r>
                <a:rPr lang="en-US" sz="2000" b="1" kern="1200" dirty="0"/>
                <a:t>enchmark </a:t>
              </a:r>
              <a:r>
                <a:rPr lang="en-US" sz="2000" u="sng" kern="1200" dirty="0"/>
                <a:t>you can adapt</a:t>
              </a:r>
              <a:r>
                <a:rPr lang="en-US" sz="2000" kern="1200" dirty="0"/>
                <a:t>.</a:t>
              </a:r>
            </a:p>
          </p:txBody>
        </p:sp>
        <p:sp>
          <p:nvSpPr>
            <p:cNvPr id="11" name="Rectangle 10">
              <a:extLst>
                <a:ext uri="{FF2B5EF4-FFF2-40B4-BE49-F238E27FC236}">
                  <a16:creationId xmlns:a16="http://schemas.microsoft.com/office/drawing/2014/main" id="{7DC6EF52-DABE-ED4E-9E45-308A4D9208EC}"/>
                </a:ext>
              </a:extLst>
            </p:cNvPr>
            <p:cNvSpPr/>
            <p:nvPr/>
          </p:nvSpPr>
          <p:spPr>
            <a:xfrm>
              <a:off x="7098816" y="3984579"/>
              <a:ext cx="1458705" cy="11346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Freeform 11">
              <a:extLst>
                <a:ext uri="{FF2B5EF4-FFF2-40B4-BE49-F238E27FC236}">
                  <a16:creationId xmlns:a16="http://schemas.microsoft.com/office/drawing/2014/main" id="{3EBF4414-768C-1646-B4F7-CA66952C2D27}"/>
                </a:ext>
              </a:extLst>
            </p:cNvPr>
            <p:cNvSpPr/>
            <p:nvPr/>
          </p:nvSpPr>
          <p:spPr>
            <a:xfrm>
              <a:off x="7307854" y="4712866"/>
              <a:ext cx="1567830" cy="1483565"/>
            </a:xfrm>
            <a:custGeom>
              <a:avLst/>
              <a:gdLst>
                <a:gd name="connsiteX0" fmla="*/ 0 w 2005632"/>
                <a:gd name="connsiteY0" fmla="*/ 234026 h 1403877"/>
                <a:gd name="connsiteX1" fmla="*/ 234026 w 2005632"/>
                <a:gd name="connsiteY1" fmla="*/ 0 h 1403877"/>
                <a:gd name="connsiteX2" fmla="*/ 1771606 w 2005632"/>
                <a:gd name="connsiteY2" fmla="*/ 0 h 1403877"/>
                <a:gd name="connsiteX3" fmla="*/ 2005632 w 2005632"/>
                <a:gd name="connsiteY3" fmla="*/ 234026 h 1403877"/>
                <a:gd name="connsiteX4" fmla="*/ 2005632 w 2005632"/>
                <a:gd name="connsiteY4" fmla="*/ 1169851 h 1403877"/>
                <a:gd name="connsiteX5" fmla="*/ 1771606 w 2005632"/>
                <a:gd name="connsiteY5" fmla="*/ 1403877 h 1403877"/>
                <a:gd name="connsiteX6" fmla="*/ 234026 w 2005632"/>
                <a:gd name="connsiteY6" fmla="*/ 1403877 h 1403877"/>
                <a:gd name="connsiteX7" fmla="*/ 0 w 2005632"/>
                <a:gd name="connsiteY7" fmla="*/ 1169851 h 1403877"/>
                <a:gd name="connsiteX8" fmla="*/ 0 w 2005632"/>
                <a:gd name="connsiteY8" fmla="*/ 234026 h 140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5632" h="1403877">
                  <a:moveTo>
                    <a:pt x="0" y="234026"/>
                  </a:moveTo>
                  <a:cubicBezTo>
                    <a:pt x="0" y="104777"/>
                    <a:pt x="104777" y="0"/>
                    <a:pt x="234026" y="0"/>
                  </a:cubicBezTo>
                  <a:lnTo>
                    <a:pt x="1771606" y="0"/>
                  </a:lnTo>
                  <a:cubicBezTo>
                    <a:pt x="1900855" y="0"/>
                    <a:pt x="2005632" y="104777"/>
                    <a:pt x="2005632" y="234026"/>
                  </a:cubicBezTo>
                  <a:lnTo>
                    <a:pt x="2005632" y="1169851"/>
                  </a:lnTo>
                  <a:cubicBezTo>
                    <a:pt x="2005632" y="1299100"/>
                    <a:pt x="1900855" y="1403877"/>
                    <a:pt x="1771606" y="1403877"/>
                  </a:cubicBezTo>
                  <a:lnTo>
                    <a:pt x="234026" y="1403877"/>
                  </a:lnTo>
                  <a:cubicBezTo>
                    <a:pt x="104777" y="1403877"/>
                    <a:pt x="0" y="1299100"/>
                    <a:pt x="0" y="1169851"/>
                  </a:cubicBezTo>
                  <a:lnTo>
                    <a:pt x="0" y="234026"/>
                  </a:lnTo>
                  <a:close/>
                </a:path>
              </a:pathLst>
            </a:custGeom>
            <a:solidFill>
              <a:srgbClr val="283F51"/>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21884" tIns="121884" rIns="121884" bIns="121884" numCol="1" spcCol="1270" anchor="ctr" anchorCtr="0">
              <a:noAutofit/>
            </a:bodyPr>
            <a:lstStyle/>
            <a:p>
              <a:pPr marL="0" lvl="0" indent="0" algn="ctr" defTabSz="622300">
                <a:spcBef>
                  <a:spcPct val="0"/>
                </a:spcBef>
                <a:spcAft>
                  <a:spcPct val="35000"/>
                </a:spcAft>
                <a:buFont typeface="+mj-lt"/>
                <a:buNone/>
              </a:pPr>
              <a:r>
                <a:rPr lang="en-US" sz="2000" kern="1200" dirty="0"/>
                <a:t>If neither exist,</a:t>
              </a:r>
              <a:br>
                <a:rPr lang="en-US" sz="2000" kern="1200" dirty="0"/>
              </a:br>
              <a:r>
                <a:rPr lang="en-US" sz="2000" kern="1200" dirty="0"/>
                <a:t>examine </a:t>
              </a:r>
              <a:r>
                <a:rPr lang="en-US" sz="2000" b="1" kern="1200" dirty="0"/>
                <a:t>what alternatives exist</a:t>
              </a:r>
              <a:r>
                <a:rPr lang="en-US" sz="2000" kern="1200" dirty="0"/>
                <a:t>.</a:t>
              </a:r>
            </a:p>
          </p:txBody>
        </p:sp>
      </p:grpSp>
      <p:sp>
        <p:nvSpPr>
          <p:cNvPr id="4" name="Oval 3">
            <a:extLst>
              <a:ext uri="{FF2B5EF4-FFF2-40B4-BE49-F238E27FC236}">
                <a16:creationId xmlns:a16="http://schemas.microsoft.com/office/drawing/2014/main" id="{D2D10FC5-3114-6E40-9AC3-42D19583AB1F}"/>
              </a:ext>
            </a:extLst>
          </p:cNvPr>
          <p:cNvSpPr/>
          <p:nvPr/>
        </p:nvSpPr>
        <p:spPr>
          <a:xfrm>
            <a:off x="1450867" y="1701243"/>
            <a:ext cx="572810" cy="572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D232960-0E2D-A141-B670-73BF52D37D53}"/>
              </a:ext>
            </a:extLst>
          </p:cNvPr>
          <p:cNvSpPr txBox="1"/>
          <p:nvPr/>
        </p:nvSpPr>
        <p:spPr>
          <a:xfrm>
            <a:off x="1570387" y="1690688"/>
            <a:ext cx="301686" cy="523220"/>
          </a:xfrm>
          <a:prstGeom prst="rect">
            <a:avLst/>
          </a:prstGeom>
          <a:noFill/>
        </p:spPr>
        <p:txBody>
          <a:bodyPr wrap="square" rtlCol="0">
            <a:spAutoFit/>
          </a:bodyPr>
          <a:lstStyle/>
          <a:p>
            <a:r>
              <a:rPr lang="en-US" sz="2800" dirty="0">
                <a:solidFill>
                  <a:schemeClr val="bg1"/>
                </a:solidFill>
              </a:rPr>
              <a:t>1</a:t>
            </a:r>
          </a:p>
        </p:txBody>
      </p:sp>
      <p:sp>
        <p:nvSpPr>
          <p:cNvPr id="14" name="Oval 13">
            <a:extLst>
              <a:ext uri="{FF2B5EF4-FFF2-40B4-BE49-F238E27FC236}">
                <a16:creationId xmlns:a16="http://schemas.microsoft.com/office/drawing/2014/main" id="{3CD4B6F9-3141-5B4A-903D-348AEBB7FDC5}"/>
              </a:ext>
            </a:extLst>
          </p:cNvPr>
          <p:cNvSpPr/>
          <p:nvPr/>
        </p:nvSpPr>
        <p:spPr>
          <a:xfrm>
            <a:off x="4774014" y="2840326"/>
            <a:ext cx="572810" cy="572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0AEB6DA-65E3-9F4D-AAB5-9D7052B7786B}"/>
              </a:ext>
            </a:extLst>
          </p:cNvPr>
          <p:cNvSpPr txBox="1"/>
          <p:nvPr/>
        </p:nvSpPr>
        <p:spPr>
          <a:xfrm>
            <a:off x="4893534" y="2829771"/>
            <a:ext cx="301686" cy="523220"/>
          </a:xfrm>
          <a:prstGeom prst="rect">
            <a:avLst/>
          </a:prstGeom>
          <a:noFill/>
        </p:spPr>
        <p:txBody>
          <a:bodyPr wrap="square" rtlCol="0">
            <a:spAutoFit/>
          </a:bodyPr>
          <a:lstStyle/>
          <a:p>
            <a:r>
              <a:rPr lang="en-US" sz="2800" dirty="0">
                <a:solidFill>
                  <a:schemeClr val="bg1"/>
                </a:solidFill>
              </a:rPr>
              <a:t>2</a:t>
            </a:r>
          </a:p>
        </p:txBody>
      </p:sp>
      <p:sp>
        <p:nvSpPr>
          <p:cNvPr id="16" name="Oval 15">
            <a:extLst>
              <a:ext uri="{FF2B5EF4-FFF2-40B4-BE49-F238E27FC236}">
                <a16:creationId xmlns:a16="http://schemas.microsoft.com/office/drawing/2014/main" id="{E7029106-5779-584A-82C4-D4EA90C14FD4}"/>
              </a:ext>
            </a:extLst>
          </p:cNvPr>
          <p:cNvSpPr/>
          <p:nvPr/>
        </p:nvSpPr>
        <p:spPr>
          <a:xfrm>
            <a:off x="8171471" y="4336757"/>
            <a:ext cx="572810" cy="5728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B6E793E8-0C67-164D-8B2B-068C34A31243}"/>
              </a:ext>
            </a:extLst>
          </p:cNvPr>
          <p:cNvSpPr txBox="1"/>
          <p:nvPr/>
        </p:nvSpPr>
        <p:spPr>
          <a:xfrm>
            <a:off x="8290991" y="4326202"/>
            <a:ext cx="301686" cy="523220"/>
          </a:xfrm>
          <a:prstGeom prst="rect">
            <a:avLst/>
          </a:prstGeom>
          <a:noFill/>
        </p:spPr>
        <p:txBody>
          <a:bodyPr wrap="square" rtlCol="0">
            <a:spAutoFit/>
          </a:bodyPr>
          <a:lstStyle/>
          <a:p>
            <a:r>
              <a:rPr lang="en-US" sz="2800" dirty="0">
                <a:solidFill>
                  <a:schemeClr val="bg1"/>
                </a:solidFill>
              </a:rPr>
              <a:t>3</a:t>
            </a:r>
          </a:p>
        </p:txBody>
      </p:sp>
      <p:pic>
        <p:nvPicPr>
          <p:cNvPr id="27" name="Graphic 26">
            <a:extLst>
              <a:ext uri="{FF2B5EF4-FFF2-40B4-BE49-F238E27FC236}">
                <a16:creationId xmlns:a16="http://schemas.microsoft.com/office/drawing/2014/main" id="{D851D96C-FE49-544E-B8D8-696A775D2A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53651" y="3485861"/>
            <a:ext cx="952500" cy="952500"/>
          </a:xfrm>
          <a:prstGeom prst="rect">
            <a:avLst/>
          </a:prstGeom>
        </p:spPr>
      </p:pic>
      <p:pic>
        <p:nvPicPr>
          <p:cNvPr id="30" name="Graphic 29">
            <a:extLst>
              <a:ext uri="{FF2B5EF4-FFF2-40B4-BE49-F238E27FC236}">
                <a16:creationId xmlns:a16="http://schemas.microsoft.com/office/drawing/2014/main" id="{EA8F606D-8452-8C41-8438-B015A84047C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38154" y="1886145"/>
            <a:ext cx="996042" cy="996042"/>
          </a:xfrm>
          <a:prstGeom prst="rect">
            <a:avLst/>
          </a:prstGeom>
        </p:spPr>
      </p:pic>
      <p:sp>
        <p:nvSpPr>
          <p:cNvPr id="32" name="Rounded Rectangle 31">
            <a:extLst>
              <a:ext uri="{FF2B5EF4-FFF2-40B4-BE49-F238E27FC236}">
                <a16:creationId xmlns:a16="http://schemas.microsoft.com/office/drawing/2014/main" id="{5D47662D-B38A-7647-8B94-D4E585AAB07F}"/>
              </a:ext>
            </a:extLst>
          </p:cNvPr>
          <p:cNvSpPr/>
          <p:nvPr/>
        </p:nvSpPr>
        <p:spPr>
          <a:xfrm>
            <a:off x="5564557" y="1667779"/>
            <a:ext cx="1716722" cy="161128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a:extLst>
              <a:ext uri="{FF2B5EF4-FFF2-40B4-BE49-F238E27FC236}">
                <a16:creationId xmlns:a16="http://schemas.microsoft.com/office/drawing/2014/main" id="{2AA26261-09B4-314F-A9A9-EF161F1A13B1}"/>
              </a:ext>
            </a:extLst>
          </p:cNvPr>
          <p:cNvSpPr/>
          <p:nvPr/>
        </p:nvSpPr>
        <p:spPr>
          <a:xfrm>
            <a:off x="9021399" y="3236159"/>
            <a:ext cx="1782910" cy="1673408"/>
          </a:xfrm>
          <a:prstGeom prst="roundRect">
            <a:avLst/>
          </a:prstGeom>
          <a:noFill/>
          <a:ln>
            <a:solidFill>
              <a:srgbClr val="283F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735356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0" y="401106"/>
            <a:ext cx="11612880" cy="1055083"/>
          </a:xfrm>
        </p:spPr>
        <p:txBody>
          <a:bodyPr>
            <a:normAutofit/>
          </a:bodyPr>
          <a:lstStyle/>
          <a:p>
            <a:r>
              <a:rPr lang="en-US" sz="4000" b="1" dirty="0"/>
              <a:t>Where Can I Go to Look for Living Income Benchmarks?</a:t>
            </a:r>
            <a:endParaRPr lang="nl-BE" sz="4000" b="1"/>
          </a:p>
        </p:txBody>
      </p:sp>
      <p:sp>
        <p:nvSpPr>
          <p:cNvPr id="3" name="Content Placeholder 2"/>
          <p:cNvSpPr>
            <a:spLocks noGrp="1"/>
          </p:cNvSpPr>
          <p:nvPr>
            <p:ph idx="1"/>
          </p:nvPr>
        </p:nvSpPr>
        <p:spPr>
          <a:xfrm>
            <a:off x="627246" y="1513553"/>
            <a:ext cx="5117691" cy="280831"/>
          </a:xfrm>
        </p:spPr>
        <p:txBody>
          <a:bodyPr>
            <a:noAutofit/>
          </a:bodyPr>
          <a:lstStyle/>
          <a:p>
            <a:pPr marL="0" indent="0">
              <a:buNone/>
            </a:pPr>
            <a:r>
              <a:rPr lang="en-US" sz="2400" dirty="0"/>
              <a:t>Visit the following locations:</a:t>
            </a:r>
          </a:p>
          <a:p>
            <a:endParaRPr lang="en-US" sz="2000" dirty="0"/>
          </a:p>
          <a:p>
            <a:pPr marL="0" indent="0">
              <a:buNone/>
            </a:pPr>
            <a:endParaRPr lang="en-US" sz="2000" dirty="0"/>
          </a:p>
        </p:txBody>
      </p:sp>
      <p:pic>
        <p:nvPicPr>
          <p:cNvPr id="9" name="Picture 8">
            <a:hlinkClick r:id="rId3"/>
            <a:extLst>
              <a:ext uri="{FF2B5EF4-FFF2-40B4-BE49-F238E27FC236}">
                <a16:creationId xmlns:a16="http://schemas.microsoft.com/office/drawing/2014/main" id="{6A24DEEC-DC35-A744-8928-2B88B1C0EA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834" y="2073979"/>
            <a:ext cx="3775242" cy="1595252"/>
          </a:xfrm>
          <a:prstGeom prst="rect">
            <a:avLst/>
          </a:prstGeom>
        </p:spPr>
      </p:pic>
      <p:pic>
        <p:nvPicPr>
          <p:cNvPr id="21" name="Picture 20" descr="A close up of a sign&#10;&#10;Description automatically generated">
            <a:hlinkClick r:id="rId5"/>
            <a:extLst>
              <a:ext uri="{FF2B5EF4-FFF2-40B4-BE49-F238E27FC236}">
                <a16:creationId xmlns:a16="http://schemas.microsoft.com/office/drawing/2014/main" id="{C13D93D6-D021-2B4A-AAC7-8B2BBDF8F607}"/>
              </a:ext>
            </a:extLst>
          </p:cNvPr>
          <p:cNvPicPr>
            <a:picLocks noChangeAspect="1"/>
          </p:cNvPicPr>
          <p:nvPr/>
        </p:nvPicPr>
        <p:blipFill>
          <a:blip r:embed="rId6"/>
          <a:stretch>
            <a:fillRect/>
          </a:stretch>
        </p:blipFill>
        <p:spPr>
          <a:xfrm>
            <a:off x="5400111" y="2026654"/>
            <a:ext cx="2486478" cy="1598450"/>
          </a:xfrm>
          <a:prstGeom prst="rect">
            <a:avLst/>
          </a:prstGeom>
        </p:spPr>
      </p:pic>
      <p:sp>
        <p:nvSpPr>
          <p:cNvPr id="22" name="TextBox 21">
            <a:extLst>
              <a:ext uri="{FF2B5EF4-FFF2-40B4-BE49-F238E27FC236}">
                <a16:creationId xmlns:a16="http://schemas.microsoft.com/office/drawing/2014/main" id="{FDE26C0C-A5D5-124D-9D27-15D0B01F011D}"/>
              </a:ext>
            </a:extLst>
          </p:cNvPr>
          <p:cNvSpPr txBox="1"/>
          <p:nvPr/>
        </p:nvSpPr>
        <p:spPr>
          <a:xfrm>
            <a:off x="807723" y="5895057"/>
            <a:ext cx="3753354" cy="584775"/>
          </a:xfrm>
          <a:prstGeom prst="rect">
            <a:avLst/>
          </a:prstGeom>
          <a:noFill/>
        </p:spPr>
        <p:txBody>
          <a:bodyPr wrap="square" rtlCol="0">
            <a:spAutoFit/>
          </a:bodyPr>
          <a:lstStyle/>
          <a:p>
            <a:pPr algn="ctr"/>
            <a:r>
              <a:rPr lang="en-US" sz="1600" dirty="0"/>
              <a:t>Living income benchmarks available for the cocoa industry in Ghana &amp; Cote </a:t>
            </a:r>
            <a:r>
              <a:rPr lang="en-US" sz="1600" dirty="0" err="1"/>
              <a:t>d’Iviore</a:t>
            </a:r>
            <a:r>
              <a:rPr lang="en-US" sz="1600" dirty="0"/>
              <a:t>.</a:t>
            </a:r>
          </a:p>
        </p:txBody>
      </p:sp>
      <p:sp>
        <p:nvSpPr>
          <p:cNvPr id="23" name="TextBox 22">
            <a:extLst>
              <a:ext uri="{FF2B5EF4-FFF2-40B4-BE49-F238E27FC236}">
                <a16:creationId xmlns:a16="http://schemas.microsoft.com/office/drawing/2014/main" id="{ECD221D6-B7AF-DF4C-8A39-1387AEA01AED}"/>
              </a:ext>
            </a:extLst>
          </p:cNvPr>
          <p:cNvSpPr txBox="1"/>
          <p:nvPr/>
        </p:nvSpPr>
        <p:spPr>
          <a:xfrm>
            <a:off x="5224190" y="4860968"/>
            <a:ext cx="2774153" cy="1077218"/>
          </a:xfrm>
          <a:prstGeom prst="rect">
            <a:avLst/>
          </a:prstGeom>
          <a:noFill/>
        </p:spPr>
        <p:txBody>
          <a:bodyPr wrap="square" rtlCol="0">
            <a:spAutoFit/>
          </a:bodyPr>
          <a:lstStyle/>
          <a:p>
            <a:pPr algn="ctr"/>
            <a:r>
              <a:rPr lang="en-US" sz="1600" dirty="0">
                <a:solidFill>
                  <a:schemeClr val="tx1">
                    <a:lumMod val="95000"/>
                    <a:lumOff val="5000"/>
                  </a:schemeClr>
                </a:solidFill>
              </a:rPr>
              <a:t>Living wage estimates available in 26 countries, with application in multiple industries.</a:t>
            </a:r>
          </a:p>
        </p:txBody>
      </p:sp>
      <p:pic>
        <p:nvPicPr>
          <p:cNvPr id="25" name="Picture 24" descr="A picture containing meter, clock, monitor&#10;&#10;Description automatically generated">
            <a:hlinkClick r:id="rId7"/>
            <a:extLst>
              <a:ext uri="{FF2B5EF4-FFF2-40B4-BE49-F238E27FC236}">
                <a16:creationId xmlns:a16="http://schemas.microsoft.com/office/drawing/2014/main" id="{863A71AE-D160-6E40-8584-7C9D65B11033}"/>
              </a:ext>
            </a:extLst>
          </p:cNvPr>
          <p:cNvPicPr>
            <a:picLocks noChangeAspect="1"/>
          </p:cNvPicPr>
          <p:nvPr/>
        </p:nvPicPr>
        <p:blipFill>
          <a:blip r:embed="rId8"/>
          <a:stretch>
            <a:fillRect/>
          </a:stretch>
        </p:blipFill>
        <p:spPr>
          <a:xfrm>
            <a:off x="8865474" y="2472636"/>
            <a:ext cx="2393811" cy="797937"/>
          </a:xfrm>
          <a:prstGeom prst="rect">
            <a:avLst/>
          </a:prstGeom>
        </p:spPr>
      </p:pic>
      <p:sp>
        <p:nvSpPr>
          <p:cNvPr id="26" name="TextBox 25">
            <a:extLst>
              <a:ext uri="{FF2B5EF4-FFF2-40B4-BE49-F238E27FC236}">
                <a16:creationId xmlns:a16="http://schemas.microsoft.com/office/drawing/2014/main" id="{0BD5DF33-11C7-E843-B829-5CA8369BFA9B}"/>
              </a:ext>
            </a:extLst>
          </p:cNvPr>
          <p:cNvSpPr txBox="1"/>
          <p:nvPr/>
        </p:nvSpPr>
        <p:spPr>
          <a:xfrm>
            <a:off x="8543360" y="4866176"/>
            <a:ext cx="2934715" cy="1077218"/>
          </a:xfrm>
          <a:prstGeom prst="rect">
            <a:avLst/>
          </a:prstGeom>
          <a:noFill/>
        </p:spPr>
        <p:txBody>
          <a:bodyPr wrap="square" rtlCol="0">
            <a:spAutoFit/>
          </a:bodyPr>
          <a:lstStyle/>
          <a:p>
            <a:pPr algn="ctr"/>
            <a:r>
              <a:rPr lang="en-US" sz="1600" dirty="0">
                <a:solidFill>
                  <a:schemeClr val="tx1">
                    <a:lumMod val="95000"/>
                    <a:lumOff val="5000"/>
                  </a:schemeClr>
                </a:solidFill>
              </a:rPr>
              <a:t>Website with ambition to eventually host information on all available living income and living wage benchmarks.</a:t>
            </a:r>
          </a:p>
        </p:txBody>
      </p:sp>
      <p:sp>
        <p:nvSpPr>
          <p:cNvPr id="29" name="TextBox 28">
            <a:extLst>
              <a:ext uri="{FF2B5EF4-FFF2-40B4-BE49-F238E27FC236}">
                <a16:creationId xmlns:a16="http://schemas.microsoft.com/office/drawing/2014/main" id="{55BC55A4-F101-584D-9156-E19644B6A0B7}"/>
              </a:ext>
            </a:extLst>
          </p:cNvPr>
          <p:cNvSpPr txBox="1"/>
          <p:nvPr/>
        </p:nvSpPr>
        <p:spPr>
          <a:xfrm>
            <a:off x="487960" y="4271656"/>
            <a:ext cx="4370989" cy="307777"/>
          </a:xfrm>
          <a:prstGeom prst="rect">
            <a:avLst/>
          </a:prstGeom>
          <a:noFill/>
        </p:spPr>
        <p:txBody>
          <a:bodyPr wrap="square" rtlCol="0">
            <a:spAutoFit/>
          </a:bodyPr>
          <a:lstStyle/>
          <a:p>
            <a:pPr algn="ctr"/>
            <a:r>
              <a:rPr lang="en-US" sz="1400" dirty="0"/>
              <a:t>www.living-income.com/reports</a:t>
            </a:r>
          </a:p>
        </p:txBody>
      </p:sp>
      <p:sp>
        <p:nvSpPr>
          <p:cNvPr id="30" name="TextBox 29">
            <a:extLst>
              <a:ext uri="{FF2B5EF4-FFF2-40B4-BE49-F238E27FC236}">
                <a16:creationId xmlns:a16="http://schemas.microsoft.com/office/drawing/2014/main" id="{E88A7751-E7BE-884A-9B5E-DFA7B06B3161}"/>
              </a:ext>
            </a:extLst>
          </p:cNvPr>
          <p:cNvSpPr txBox="1"/>
          <p:nvPr/>
        </p:nvSpPr>
        <p:spPr>
          <a:xfrm>
            <a:off x="5185043" y="4000324"/>
            <a:ext cx="2774153" cy="307777"/>
          </a:xfrm>
          <a:prstGeom prst="rect">
            <a:avLst/>
          </a:prstGeom>
          <a:noFill/>
        </p:spPr>
        <p:txBody>
          <a:bodyPr wrap="square" rtlCol="0">
            <a:spAutoFit/>
          </a:bodyPr>
          <a:lstStyle/>
          <a:p>
            <a:pPr algn="ctr"/>
            <a:r>
              <a:rPr lang="en-US" sz="1400" dirty="0"/>
              <a:t>www.globallivingwage.org</a:t>
            </a:r>
          </a:p>
        </p:txBody>
      </p:sp>
      <p:sp>
        <p:nvSpPr>
          <p:cNvPr id="31" name="TextBox 30">
            <a:extLst>
              <a:ext uri="{FF2B5EF4-FFF2-40B4-BE49-F238E27FC236}">
                <a16:creationId xmlns:a16="http://schemas.microsoft.com/office/drawing/2014/main" id="{1FE768AF-5185-ED42-BFD9-AB1352674A6D}"/>
              </a:ext>
            </a:extLst>
          </p:cNvPr>
          <p:cNvSpPr txBox="1"/>
          <p:nvPr/>
        </p:nvSpPr>
        <p:spPr>
          <a:xfrm>
            <a:off x="8527318" y="3985762"/>
            <a:ext cx="2934715" cy="307777"/>
          </a:xfrm>
          <a:prstGeom prst="rect">
            <a:avLst/>
          </a:prstGeom>
          <a:noFill/>
        </p:spPr>
        <p:txBody>
          <a:bodyPr wrap="square" rtlCol="0">
            <a:spAutoFit/>
          </a:bodyPr>
          <a:lstStyle/>
          <a:p>
            <a:pPr algn="ctr"/>
            <a:r>
              <a:rPr lang="en-US" sz="1400" dirty="0"/>
              <a:t>www.align-tool.com</a:t>
            </a:r>
          </a:p>
        </p:txBody>
      </p:sp>
      <p:sp>
        <p:nvSpPr>
          <p:cNvPr id="4" name="TextBox 3">
            <a:extLst>
              <a:ext uri="{FF2B5EF4-FFF2-40B4-BE49-F238E27FC236}">
                <a16:creationId xmlns:a16="http://schemas.microsoft.com/office/drawing/2014/main" id="{7C27FBD5-73C2-CA4F-A5F6-0740CB8FC4CC}"/>
              </a:ext>
            </a:extLst>
          </p:cNvPr>
          <p:cNvSpPr txBox="1"/>
          <p:nvPr/>
        </p:nvSpPr>
        <p:spPr>
          <a:xfrm>
            <a:off x="487960" y="4021467"/>
            <a:ext cx="4370990" cy="307777"/>
          </a:xfrm>
          <a:prstGeom prst="rect">
            <a:avLst/>
          </a:prstGeom>
          <a:noFill/>
        </p:spPr>
        <p:txBody>
          <a:bodyPr wrap="square" rtlCol="0">
            <a:spAutoFit/>
          </a:bodyPr>
          <a:lstStyle/>
          <a:p>
            <a:pPr algn="ctr"/>
            <a:r>
              <a:rPr lang="en-US" sz="1400" dirty="0"/>
              <a:t>www.living-income.com/living-income-benchmarks</a:t>
            </a:r>
          </a:p>
        </p:txBody>
      </p:sp>
      <p:sp>
        <p:nvSpPr>
          <p:cNvPr id="20" name="TextBox 19">
            <a:extLst>
              <a:ext uri="{FF2B5EF4-FFF2-40B4-BE49-F238E27FC236}">
                <a16:creationId xmlns:a16="http://schemas.microsoft.com/office/drawing/2014/main" id="{7CFC41C1-D904-1442-A022-482D9F8A5C4F}"/>
              </a:ext>
            </a:extLst>
          </p:cNvPr>
          <p:cNvSpPr txBox="1"/>
          <p:nvPr/>
        </p:nvSpPr>
        <p:spPr>
          <a:xfrm>
            <a:off x="807723" y="4860968"/>
            <a:ext cx="3753354" cy="830997"/>
          </a:xfrm>
          <a:prstGeom prst="rect">
            <a:avLst/>
          </a:prstGeom>
          <a:noFill/>
        </p:spPr>
        <p:txBody>
          <a:bodyPr wrap="square" rtlCol="0">
            <a:spAutoFit/>
          </a:bodyPr>
          <a:lstStyle/>
          <a:p>
            <a:pPr algn="ctr"/>
            <a:r>
              <a:rPr lang="en-US" sz="1600" dirty="0"/>
              <a:t>GIZ has compiled all available Living Wage &amp; Living income benchmarks into one ease to read document.</a:t>
            </a:r>
          </a:p>
        </p:txBody>
      </p:sp>
      <p:cxnSp>
        <p:nvCxnSpPr>
          <p:cNvPr id="7" name="Straight Connector 6">
            <a:extLst>
              <a:ext uri="{FF2B5EF4-FFF2-40B4-BE49-F238E27FC236}">
                <a16:creationId xmlns:a16="http://schemas.microsoft.com/office/drawing/2014/main" id="{157DFD88-974F-A947-A474-2C8EA6CCAD6B}"/>
              </a:ext>
            </a:extLst>
          </p:cNvPr>
          <p:cNvCxnSpPr>
            <a:cxnSpLocks/>
          </p:cNvCxnSpPr>
          <p:nvPr/>
        </p:nvCxnSpPr>
        <p:spPr>
          <a:xfrm>
            <a:off x="4892633" y="1896577"/>
            <a:ext cx="0" cy="4557559"/>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D1AC5A6-5D0A-3B4B-B550-AC73518A917D}"/>
              </a:ext>
            </a:extLst>
          </p:cNvPr>
          <p:cNvCxnSpPr>
            <a:cxnSpLocks/>
          </p:cNvCxnSpPr>
          <p:nvPr/>
        </p:nvCxnSpPr>
        <p:spPr>
          <a:xfrm>
            <a:off x="8265330" y="1976089"/>
            <a:ext cx="0" cy="4478047"/>
          </a:xfrm>
          <a:prstGeom prst="line">
            <a:avLst/>
          </a:prstGeom>
          <a:ln w="28575" cap="rnd">
            <a:solidFill>
              <a:schemeClr val="accent2"/>
            </a:solidFill>
            <a:rou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213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4F1E3-9C84-534F-A6CF-5B04D3917A7C}"/>
              </a:ext>
            </a:extLst>
          </p:cNvPr>
          <p:cNvSpPr>
            <a:spLocks noGrp="1"/>
          </p:cNvSpPr>
          <p:nvPr>
            <p:ph type="title"/>
          </p:nvPr>
        </p:nvSpPr>
        <p:spPr>
          <a:xfrm>
            <a:off x="1312852" y="821545"/>
            <a:ext cx="10515600" cy="1325563"/>
          </a:xfrm>
        </p:spPr>
        <p:txBody>
          <a:bodyPr/>
          <a:lstStyle/>
          <a:p>
            <a:r>
              <a:rPr lang="en-US" b="1" dirty="0">
                <a:latin typeface="Helvetica"/>
                <a:cs typeface="Helvetica"/>
              </a:rPr>
              <a:t>Table of Contents</a:t>
            </a:r>
          </a:p>
        </p:txBody>
      </p:sp>
      <p:sp>
        <p:nvSpPr>
          <p:cNvPr id="5" name="Rectangle 4">
            <a:extLst>
              <a:ext uri="{FF2B5EF4-FFF2-40B4-BE49-F238E27FC236}">
                <a16:creationId xmlns:a16="http://schemas.microsoft.com/office/drawing/2014/main" id="{C6E829A7-3BFB-49B5-833A-26C7FBA1C671}"/>
              </a:ext>
            </a:extLst>
          </p:cNvPr>
          <p:cNvSpPr/>
          <p:nvPr/>
        </p:nvSpPr>
        <p:spPr>
          <a:xfrm>
            <a:off x="1421174" y="719672"/>
            <a:ext cx="608605" cy="9951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2">
            <a:extLst>
              <a:ext uri="{FF2B5EF4-FFF2-40B4-BE49-F238E27FC236}">
                <a16:creationId xmlns:a16="http://schemas.microsoft.com/office/drawing/2014/main" id="{84EBFD7C-A8CD-5149-A44B-AA3661521E9D}"/>
              </a:ext>
            </a:extLst>
          </p:cNvPr>
          <p:cNvSpPr txBox="1">
            <a:spLocks/>
          </p:cNvSpPr>
          <p:nvPr/>
        </p:nvSpPr>
        <p:spPr>
          <a:xfrm>
            <a:off x="1435464" y="1968882"/>
            <a:ext cx="10227147" cy="43513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en-US" dirty="0">
                <a:solidFill>
                  <a:srgbClr val="548235"/>
                </a:solidFill>
                <a:hlinkClick r:id="rId3" action="ppaction://hlinksldjump">
                  <a:extLst>
                    <a:ext uri="{A12FA001-AC4F-418D-AE19-62706E023703}">
                      <ahyp:hlinkClr xmlns:ahyp="http://schemas.microsoft.com/office/drawing/2018/hyperlinkcolor" val="tx"/>
                    </a:ext>
                  </a:extLst>
                </a:hlinkClick>
              </a:rPr>
              <a:t>Step 1: Build Understanding</a:t>
            </a:r>
            <a:endParaRPr lang="en-US" dirty="0">
              <a:solidFill>
                <a:srgbClr val="548235"/>
              </a:solidFill>
            </a:endParaRPr>
          </a:p>
          <a:p>
            <a:pPr marL="0" indent="0">
              <a:lnSpc>
                <a:spcPct val="150000"/>
              </a:lnSpc>
              <a:buFont typeface="Arial" panose="020B0604020202020204" pitchFamily="34" charset="0"/>
              <a:buNone/>
            </a:pPr>
            <a:r>
              <a:rPr lang="en-US" dirty="0">
                <a:solidFill>
                  <a:srgbClr val="548235"/>
                </a:solidFill>
                <a:hlinkClick r:id="rId4" action="ppaction://hlinksldjump">
                  <a:extLst>
                    <a:ext uri="{A12FA001-AC4F-418D-AE19-62706E023703}">
                      <ahyp:hlinkClr xmlns:ahyp="http://schemas.microsoft.com/office/drawing/2018/hyperlinkcolor" val="tx"/>
                    </a:ext>
                  </a:extLst>
                </a:hlinkClick>
              </a:rPr>
              <a:t>Step 2: Materiality</a:t>
            </a:r>
            <a:endParaRPr lang="en-US" dirty="0">
              <a:solidFill>
                <a:srgbClr val="548235"/>
              </a:solidFill>
            </a:endParaRPr>
          </a:p>
          <a:p>
            <a:pPr marL="0" indent="0">
              <a:lnSpc>
                <a:spcPct val="150000"/>
              </a:lnSpc>
              <a:buFont typeface="Arial" panose="020B0604020202020204" pitchFamily="34" charset="0"/>
              <a:buNone/>
            </a:pPr>
            <a:r>
              <a:rPr lang="en-US" dirty="0">
                <a:solidFill>
                  <a:srgbClr val="548235"/>
                </a:solidFill>
                <a:hlinkClick r:id="rId5" action="ppaction://hlinksldjump">
                  <a:extLst>
                    <a:ext uri="{A12FA001-AC4F-418D-AE19-62706E023703}">
                      <ahyp:hlinkClr xmlns:ahyp="http://schemas.microsoft.com/office/drawing/2018/hyperlinkcolor" val="tx"/>
                    </a:ext>
                  </a:extLst>
                </a:hlinkClick>
              </a:rPr>
              <a:t>Step 3: Traceability and Hotspot Analysis</a:t>
            </a:r>
            <a:endParaRPr lang="en-US" dirty="0">
              <a:solidFill>
                <a:srgbClr val="548235"/>
              </a:solidFill>
            </a:endParaRPr>
          </a:p>
          <a:p>
            <a:pPr marL="0" indent="0">
              <a:lnSpc>
                <a:spcPct val="150000"/>
              </a:lnSpc>
              <a:buFont typeface="Arial" panose="020B0604020202020204" pitchFamily="34" charset="0"/>
              <a:buNone/>
            </a:pPr>
            <a:r>
              <a:rPr lang="en-US" dirty="0">
                <a:solidFill>
                  <a:srgbClr val="548235"/>
                </a:solidFill>
                <a:hlinkClick r:id="rId6" action="ppaction://hlinksldjump">
                  <a:extLst>
                    <a:ext uri="{A12FA001-AC4F-418D-AE19-62706E023703}">
                      <ahyp:hlinkClr xmlns:ahyp="http://schemas.microsoft.com/office/drawing/2018/hyperlinkcolor" val="tx"/>
                    </a:ext>
                  </a:extLst>
                </a:hlinkClick>
              </a:rPr>
              <a:t>Step 4: Communicate Expectations on Living Income and Engage Suppliers</a:t>
            </a:r>
            <a:endParaRPr lang="en-US" dirty="0">
              <a:solidFill>
                <a:srgbClr val="548235"/>
              </a:solidFill>
            </a:endParaRPr>
          </a:p>
          <a:p>
            <a:pPr marL="0" indent="0">
              <a:lnSpc>
                <a:spcPct val="150000"/>
              </a:lnSpc>
              <a:buFont typeface="Arial" panose="020B0604020202020204" pitchFamily="34" charset="0"/>
              <a:buNone/>
            </a:pPr>
            <a:r>
              <a:rPr lang="en-US" dirty="0">
                <a:solidFill>
                  <a:srgbClr val="548235"/>
                </a:solidFill>
                <a:hlinkClick r:id="rId7" action="ppaction://hlinksldjump">
                  <a:extLst>
                    <a:ext uri="{A12FA001-AC4F-418D-AE19-62706E023703}">
                      <ahyp:hlinkClr xmlns:ahyp="http://schemas.microsoft.com/office/drawing/2018/hyperlinkcolor" val="tx"/>
                    </a:ext>
                  </a:extLst>
                </a:hlinkClick>
              </a:rPr>
              <a:t>Step 5.1: Define Living Income Benchmarks</a:t>
            </a:r>
          </a:p>
          <a:p>
            <a:pPr marL="0" indent="0">
              <a:lnSpc>
                <a:spcPct val="150000"/>
              </a:lnSpc>
              <a:buFont typeface="Arial" panose="020B0604020202020204" pitchFamily="34" charset="0"/>
              <a:buNone/>
            </a:pPr>
            <a:r>
              <a:rPr lang="en-US" dirty="0">
                <a:solidFill>
                  <a:srgbClr val="548235"/>
                </a:solidFill>
                <a:hlinkClick r:id="rId7" action="ppaction://hlinksldjump">
                  <a:extLst>
                    <a:ext uri="{A12FA001-AC4F-418D-AE19-62706E023703}">
                      <ahyp:hlinkClr xmlns:ahyp="http://schemas.microsoft.com/office/drawing/2018/hyperlinkcolor" val="tx"/>
                    </a:ext>
                  </a:extLst>
                </a:hlinkClick>
              </a:rPr>
              <a:t>Step 5.2: Determine Actual Incomes and Measure Gaps</a:t>
            </a:r>
            <a:endParaRPr lang="en-US" dirty="0">
              <a:solidFill>
                <a:srgbClr val="548235"/>
              </a:solidFill>
            </a:endParaRPr>
          </a:p>
          <a:p>
            <a:endParaRPr lang="en-US" dirty="0"/>
          </a:p>
        </p:txBody>
      </p:sp>
    </p:spTree>
    <p:extLst>
      <p:ext uri="{BB962C8B-B14F-4D97-AF65-F5344CB8AC3E}">
        <p14:creationId xmlns:p14="http://schemas.microsoft.com/office/powerpoint/2010/main" val="32425004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BF97BAB-26F2-41E4-B1AC-787C41DEB9BF}"/>
              </a:ext>
            </a:extLst>
          </p:cNvPr>
          <p:cNvGrpSpPr/>
          <p:nvPr/>
        </p:nvGrpSpPr>
        <p:grpSpPr>
          <a:xfrm>
            <a:off x="3393206" y="1375860"/>
            <a:ext cx="8488519" cy="5094047"/>
            <a:chOff x="705290" y="1180742"/>
            <a:chExt cx="9702800" cy="5587362"/>
          </a:xfrm>
        </p:grpSpPr>
        <p:sp>
          <p:nvSpPr>
            <p:cNvPr id="10" name="Rectangle 9">
              <a:extLst>
                <a:ext uri="{FF2B5EF4-FFF2-40B4-BE49-F238E27FC236}">
                  <a16:creationId xmlns:a16="http://schemas.microsoft.com/office/drawing/2014/main" id="{6C1A8A63-F077-4754-8439-A0CAD5115F72}"/>
                </a:ext>
              </a:extLst>
            </p:cNvPr>
            <p:cNvSpPr/>
            <p:nvPr/>
          </p:nvSpPr>
          <p:spPr>
            <a:xfrm>
              <a:off x="705290" y="1180742"/>
              <a:ext cx="9702800" cy="5275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pic>
          <p:nvPicPr>
            <p:cNvPr id="11" name="Picture 10">
              <a:extLst>
                <a:ext uri="{FF2B5EF4-FFF2-40B4-BE49-F238E27FC236}">
                  <a16:creationId xmlns:a16="http://schemas.microsoft.com/office/drawing/2014/main" id="{67E37A46-69FE-4D94-8622-E55F0748E71A}"/>
                </a:ext>
              </a:extLst>
            </p:cNvPr>
            <p:cNvPicPr>
              <a:picLocks noChangeAspect="1"/>
            </p:cNvPicPr>
            <p:nvPr/>
          </p:nvPicPr>
          <p:blipFill rotWithShape="1">
            <a:blip r:embed="rId3">
              <a:extLst>
                <a:ext uri="{28A0092B-C50C-407E-A947-70E740481C1C}">
                  <a14:useLocalDpi xmlns:a14="http://schemas.microsoft.com/office/drawing/2010/main" val="0"/>
                </a:ext>
              </a:extLst>
            </a:blip>
            <a:srcRect l="343" t="-917" r="-5145" b="8223"/>
            <a:stretch/>
          </p:blipFill>
          <p:spPr>
            <a:xfrm>
              <a:off x="4835779" y="2641195"/>
              <a:ext cx="1500358" cy="1253305"/>
            </a:xfrm>
            <a:prstGeom prst="rect">
              <a:avLst/>
            </a:prstGeom>
          </p:spPr>
        </p:pic>
        <p:pic>
          <p:nvPicPr>
            <p:cNvPr id="12" name="Picture 11">
              <a:extLst>
                <a:ext uri="{FF2B5EF4-FFF2-40B4-BE49-F238E27FC236}">
                  <a16:creationId xmlns:a16="http://schemas.microsoft.com/office/drawing/2014/main" id="{C732A2D3-FB90-4F6B-A5B3-7C1FB7BF34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3399" y="4153953"/>
              <a:ext cx="1996178" cy="1604770"/>
            </a:xfrm>
            <a:prstGeom prst="rect">
              <a:avLst/>
            </a:prstGeom>
          </p:spPr>
        </p:pic>
        <p:pic>
          <p:nvPicPr>
            <p:cNvPr id="13" name="Picture 12">
              <a:extLst>
                <a:ext uri="{FF2B5EF4-FFF2-40B4-BE49-F238E27FC236}">
                  <a16:creationId xmlns:a16="http://schemas.microsoft.com/office/drawing/2014/main" id="{50B4B4B3-BD3E-4DD8-9164-771AF4434E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13613" y="3407273"/>
              <a:ext cx="2720084" cy="1677385"/>
            </a:xfrm>
            <a:prstGeom prst="rect">
              <a:avLst/>
            </a:prstGeom>
          </p:spPr>
        </p:pic>
        <p:sp>
          <p:nvSpPr>
            <p:cNvPr id="14" name="TextBox 13">
              <a:extLst>
                <a:ext uri="{FF2B5EF4-FFF2-40B4-BE49-F238E27FC236}">
                  <a16:creationId xmlns:a16="http://schemas.microsoft.com/office/drawing/2014/main" id="{72AA1EBB-4CFC-4609-AEFA-191C32B54FEF}"/>
                </a:ext>
              </a:extLst>
            </p:cNvPr>
            <p:cNvSpPr txBox="1"/>
            <p:nvPr/>
          </p:nvSpPr>
          <p:spPr>
            <a:xfrm>
              <a:off x="3286213" y="3524353"/>
              <a:ext cx="948267" cy="1323439"/>
            </a:xfrm>
            <a:prstGeom prst="rect">
              <a:avLst/>
            </a:prstGeom>
            <a:noFill/>
          </p:spPr>
          <p:txBody>
            <a:bodyPr wrap="square" rtlCol="0">
              <a:spAutoFit/>
            </a:bodyPr>
            <a:lstStyle/>
            <a:p>
              <a:r>
                <a:rPr lang="en-US" sz="8000" b="1" dirty="0"/>
                <a:t>=</a:t>
              </a:r>
              <a:endParaRPr lang="nl-BE" sz="8000" b="1"/>
            </a:p>
          </p:txBody>
        </p:sp>
        <p:cxnSp>
          <p:nvCxnSpPr>
            <p:cNvPr id="15" name="Straight Connector 14">
              <a:extLst>
                <a:ext uri="{FF2B5EF4-FFF2-40B4-BE49-F238E27FC236}">
                  <a16:creationId xmlns:a16="http://schemas.microsoft.com/office/drawing/2014/main" id="{5909FC58-DC63-46F3-8814-E6C5B74DE028}"/>
                </a:ext>
              </a:extLst>
            </p:cNvPr>
            <p:cNvCxnSpPr/>
            <p:nvPr/>
          </p:nvCxnSpPr>
          <p:spPr>
            <a:xfrm>
              <a:off x="4481689" y="4245965"/>
              <a:ext cx="244404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E346771D-536E-4BB4-8769-8D253570311A}"/>
                </a:ext>
              </a:extLst>
            </p:cNvPr>
            <p:cNvSpPr txBox="1"/>
            <p:nvPr/>
          </p:nvSpPr>
          <p:spPr>
            <a:xfrm>
              <a:off x="7322666" y="3524353"/>
              <a:ext cx="767644" cy="1323439"/>
            </a:xfrm>
            <a:prstGeom prst="rect">
              <a:avLst/>
            </a:prstGeom>
            <a:noFill/>
          </p:spPr>
          <p:txBody>
            <a:bodyPr wrap="square" rtlCol="0">
              <a:spAutoFit/>
            </a:bodyPr>
            <a:lstStyle/>
            <a:p>
              <a:r>
                <a:rPr lang="en-US" sz="8000" dirty="0"/>
                <a:t>+</a:t>
              </a:r>
              <a:endParaRPr lang="nl-BE" sz="8000"/>
            </a:p>
          </p:txBody>
        </p:sp>
        <p:sp>
          <p:nvSpPr>
            <p:cNvPr id="17" name="TextBox 16">
              <a:extLst>
                <a:ext uri="{FF2B5EF4-FFF2-40B4-BE49-F238E27FC236}">
                  <a16:creationId xmlns:a16="http://schemas.microsoft.com/office/drawing/2014/main" id="{E74984A7-A182-4649-9604-F489AE27D2CA}"/>
                </a:ext>
              </a:extLst>
            </p:cNvPr>
            <p:cNvSpPr txBox="1"/>
            <p:nvPr/>
          </p:nvSpPr>
          <p:spPr>
            <a:xfrm>
              <a:off x="4016706" y="5786939"/>
              <a:ext cx="2909026" cy="911472"/>
            </a:xfrm>
            <a:prstGeom prst="rect">
              <a:avLst/>
            </a:prstGeom>
            <a:noFill/>
          </p:spPr>
          <p:txBody>
            <a:bodyPr wrap="square" rtlCol="0">
              <a:spAutoFit/>
            </a:bodyPr>
            <a:lstStyle/>
            <a:p>
              <a:pPr algn="ctr"/>
              <a:r>
                <a:rPr lang="en-US" sz="2400" dirty="0">
                  <a:solidFill>
                    <a:schemeClr val="tx2"/>
                  </a:solidFill>
                </a:rPr>
                <a:t>Number of workers per family</a:t>
              </a:r>
              <a:endParaRPr lang="nl-BE" sz="2400">
                <a:solidFill>
                  <a:schemeClr val="tx2"/>
                </a:solidFill>
              </a:endParaRPr>
            </a:p>
          </p:txBody>
        </p:sp>
        <p:sp>
          <p:nvSpPr>
            <p:cNvPr id="18" name="TextBox 17">
              <a:extLst>
                <a:ext uri="{FF2B5EF4-FFF2-40B4-BE49-F238E27FC236}">
                  <a16:creationId xmlns:a16="http://schemas.microsoft.com/office/drawing/2014/main" id="{8880C160-AEF4-4EAD-AD90-A4CAC0D8663E}"/>
                </a:ext>
              </a:extLst>
            </p:cNvPr>
            <p:cNvSpPr txBox="1"/>
            <p:nvPr/>
          </p:nvSpPr>
          <p:spPr>
            <a:xfrm>
              <a:off x="7430156" y="5856632"/>
              <a:ext cx="2865115" cy="911472"/>
            </a:xfrm>
            <a:prstGeom prst="rect">
              <a:avLst/>
            </a:prstGeom>
            <a:noFill/>
          </p:spPr>
          <p:txBody>
            <a:bodyPr wrap="square" rtlCol="0">
              <a:spAutoFit/>
            </a:bodyPr>
            <a:lstStyle/>
            <a:p>
              <a:pPr algn="ctr"/>
              <a:r>
                <a:rPr lang="en-US" sz="2400" dirty="0">
                  <a:solidFill>
                    <a:schemeClr val="tx2"/>
                  </a:solidFill>
                </a:rPr>
                <a:t>Payroll deductions and taxes</a:t>
              </a:r>
              <a:endParaRPr lang="nl-BE" sz="2400">
                <a:solidFill>
                  <a:schemeClr val="tx2"/>
                </a:solidFill>
              </a:endParaRPr>
            </a:p>
          </p:txBody>
        </p:sp>
        <p:sp>
          <p:nvSpPr>
            <p:cNvPr id="19" name="TextBox 18">
              <a:extLst>
                <a:ext uri="{FF2B5EF4-FFF2-40B4-BE49-F238E27FC236}">
                  <a16:creationId xmlns:a16="http://schemas.microsoft.com/office/drawing/2014/main" id="{9F52904B-E958-4D7F-8279-154BBBB6FB4E}"/>
                </a:ext>
              </a:extLst>
            </p:cNvPr>
            <p:cNvSpPr txBox="1"/>
            <p:nvPr/>
          </p:nvSpPr>
          <p:spPr>
            <a:xfrm>
              <a:off x="815505" y="3304328"/>
              <a:ext cx="2845593" cy="1541765"/>
            </a:xfrm>
            <a:prstGeom prst="rect">
              <a:avLst/>
            </a:prstGeom>
            <a:noFill/>
          </p:spPr>
          <p:txBody>
            <a:bodyPr wrap="square" rtlCol="0">
              <a:spAutoFit/>
            </a:bodyPr>
            <a:lstStyle/>
            <a:p>
              <a:pPr algn="ctr"/>
              <a:r>
                <a:rPr lang="en-US" sz="4267" b="1" dirty="0"/>
                <a:t>Living wage</a:t>
              </a:r>
            </a:p>
          </p:txBody>
        </p:sp>
        <p:sp>
          <p:nvSpPr>
            <p:cNvPr id="20" name="TextBox 19">
              <a:extLst>
                <a:ext uri="{FF2B5EF4-FFF2-40B4-BE49-F238E27FC236}">
                  <a16:creationId xmlns:a16="http://schemas.microsoft.com/office/drawing/2014/main" id="{54C2FF30-5E17-4CDF-97E1-94A93E271CD7}"/>
                </a:ext>
              </a:extLst>
            </p:cNvPr>
            <p:cNvSpPr txBox="1"/>
            <p:nvPr/>
          </p:nvSpPr>
          <p:spPr>
            <a:xfrm>
              <a:off x="3650618" y="1641918"/>
              <a:ext cx="3961736" cy="911472"/>
            </a:xfrm>
            <a:prstGeom prst="rect">
              <a:avLst/>
            </a:prstGeom>
            <a:noFill/>
          </p:spPr>
          <p:txBody>
            <a:bodyPr wrap="square" rtlCol="0">
              <a:spAutoFit/>
            </a:bodyPr>
            <a:lstStyle/>
            <a:p>
              <a:pPr algn="ctr"/>
              <a:r>
                <a:rPr lang="en-US" sz="2400" dirty="0">
                  <a:solidFill>
                    <a:srgbClr val="5F793F"/>
                  </a:solidFill>
                </a:rPr>
                <a:t>Cost of decent standard of living for family</a:t>
              </a:r>
              <a:endParaRPr lang="nl-BE" sz="2400">
                <a:solidFill>
                  <a:srgbClr val="5F793F"/>
                </a:solidFill>
              </a:endParaRPr>
            </a:p>
          </p:txBody>
        </p:sp>
      </p:grpSp>
      <p:sp>
        <p:nvSpPr>
          <p:cNvPr id="2" name="TextBox 1">
            <a:extLst>
              <a:ext uri="{FF2B5EF4-FFF2-40B4-BE49-F238E27FC236}">
                <a16:creationId xmlns:a16="http://schemas.microsoft.com/office/drawing/2014/main" id="{C2F5C9C6-34CC-41EA-AA32-C4EBDEEAA515}"/>
              </a:ext>
            </a:extLst>
          </p:cNvPr>
          <p:cNvSpPr txBox="1"/>
          <p:nvPr/>
        </p:nvSpPr>
        <p:spPr>
          <a:xfrm>
            <a:off x="735156" y="2675944"/>
            <a:ext cx="3137480" cy="2677656"/>
          </a:xfrm>
          <a:prstGeom prst="rect">
            <a:avLst/>
          </a:prstGeom>
          <a:noFill/>
        </p:spPr>
        <p:txBody>
          <a:bodyPr wrap="square" rtlCol="0">
            <a:spAutoFit/>
          </a:bodyPr>
          <a:lstStyle/>
          <a:p>
            <a:r>
              <a:rPr lang="en-US" sz="2400" dirty="0"/>
              <a:t>First, understand the relationship between living wage and living income, according to the Anker methodology endorsed by the Global Living Wage Coalition.</a:t>
            </a:r>
          </a:p>
        </p:txBody>
      </p:sp>
      <p:sp>
        <p:nvSpPr>
          <p:cNvPr id="3" name="TextBox 2">
            <a:extLst>
              <a:ext uri="{FF2B5EF4-FFF2-40B4-BE49-F238E27FC236}">
                <a16:creationId xmlns:a16="http://schemas.microsoft.com/office/drawing/2014/main" id="{43D62627-CD64-46CB-B65D-8A2311C33DAB}"/>
              </a:ext>
            </a:extLst>
          </p:cNvPr>
          <p:cNvSpPr txBox="1"/>
          <p:nvPr/>
        </p:nvSpPr>
        <p:spPr>
          <a:xfrm>
            <a:off x="712766" y="6031171"/>
            <a:ext cx="5650663" cy="369332"/>
          </a:xfrm>
          <a:prstGeom prst="rect">
            <a:avLst/>
          </a:prstGeom>
          <a:noFill/>
        </p:spPr>
        <p:txBody>
          <a:bodyPr wrap="square" rtlCol="0">
            <a:spAutoFit/>
          </a:bodyPr>
          <a:lstStyle/>
          <a:p>
            <a:r>
              <a:rPr lang="en-US" dirty="0"/>
              <a:t>Adapted from Richard Anker and Martha Anker (2019)</a:t>
            </a:r>
          </a:p>
        </p:txBody>
      </p:sp>
      <p:sp>
        <p:nvSpPr>
          <p:cNvPr id="4" name="Title 1">
            <a:extLst>
              <a:ext uri="{FF2B5EF4-FFF2-40B4-BE49-F238E27FC236}">
                <a16:creationId xmlns:a16="http://schemas.microsoft.com/office/drawing/2014/main" id="{8C312EB7-58CC-49A3-BF43-35B781F86E09}"/>
              </a:ext>
            </a:extLst>
          </p:cNvPr>
          <p:cNvSpPr txBox="1">
            <a:spLocks/>
          </p:cNvSpPr>
          <p:nvPr/>
        </p:nvSpPr>
        <p:spPr>
          <a:xfrm>
            <a:off x="712766" y="561536"/>
            <a:ext cx="10940125"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b="1" dirty="0"/>
              <a:t>How Can I Derive a Living Income Estimate From a Living Wage Report?</a:t>
            </a:r>
            <a:endParaRPr lang="nl-BE" sz="4400" b="1"/>
          </a:p>
        </p:txBody>
      </p:sp>
    </p:spTree>
    <p:extLst>
      <p:ext uri="{BB962C8B-B14F-4D97-AF65-F5344CB8AC3E}">
        <p14:creationId xmlns:p14="http://schemas.microsoft.com/office/powerpoint/2010/main" val="810607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el 2">
            <a:extLst>
              <a:ext uri="{FF2B5EF4-FFF2-40B4-BE49-F238E27FC236}">
                <a16:creationId xmlns:a16="http://schemas.microsoft.com/office/drawing/2014/main" id="{1E41E68E-1B0D-48A5-B845-BF21FFED0E99}"/>
              </a:ext>
            </a:extLst>
          </p:cNvPr>
          <p:cNvSpPr>
            <a:spLocks noGrp="1"/>
          </p:cNvSpPr>
          <p:nvPr>
            <p:ph type="title"/>
          </p:nvPr>
        </p:nvSpPr>
        <p:spPr>
          <a:xfrm>
            <a:off x="634916" y="569231"/>
            <a:ext cx="11422911" cy="1378839"/>
          </a:xfrm>
        </p:spPr>
        <p:txBody>
          <a:bodyPr/>
          <a:lstStyle/>
          <a:p>
            <a:pPr algn="l"/>
            <a:r>
              <a:rPr lang="en-US" sz="4400" b="1" dirty="0"/>
              <a:t>If I Don’t Find a Living Income or Living Wage Benchmark, Is There an Alternative?</a:t>
            </a:r>
          </a:p>
        </p:txBody>
      </p:sp>
      <p:sp>
        <p:nvSpPr>
          <p:cNvPr id="30" name="TextBox 29">
            <a:extLst>
              <a:ext uri="{FF2B5EF4-FFF2-40B4-BE49-F238E27FC236}">
                <a16:creationId xmlns:a16="http://schemas.microsoft.com/office/drawing/2014/main" id="{3FACFB77-3CA3-44D0-8D24-33F6354ACA45}"/>
              </a:ext>
            </a:extLst>
          </p:cNvPr>
          <p:cNvSpPr txBox="1">
            <a:spLocks/>
          </p:cNvSpPr>
          <p:nvPr/>
        </p:nvSpPr>
        <p:spPr>
          <a:xfrm>
            <a:off x="1313014" y="3924312"/>
            <a:ext cx="7936555" cy="640080"/>
          </a:xfrm>
          <a:prstGeom prst="rect">
            <a:avLst/>
          </a:prstGeom>
          <a:solidFill>
            <a:srgbClr val="5095CF">
              <a:alpha val="60000"/>
            </a:srgbClr>
          </a:solidFill>
        </p:spPr>
        <p:txBody>
          <a:bodyPr wrap="square" rtlCol="0" anchor="ctr">
            <a:spAutoFit/>
          </a:bodyPr>
          <a:lstStyle/>
          <a:p>
            <a:r>
              <a:rPr lang="en-US" sz="2000" b="1" dirty="0"/>
              <a:t>HEA Survival Thresholds</a:t>
            </a:r>
          </a:p>
        </p:txBody>
      </p:sp>
      <p:sp>
        <p:nvSpPr>
          <p:cNvPr id="31" name="TextBox 30">
            <a:extLst>
              <a:ext uri="{FF2B5EF4-FFF2-40B4-BE49-F238E27FC236}">
                <a16:creationId xmlns:a16="http://schemas.microsoft.com/office/drawing/2014/main" id="{85E153D8-BCC1-4B41-90C9-2E33E83AC3B2}"/>
              </a:ext>
            </a:extLst>
          </p:cNvPr>
          <p:cNvSpPr txBox="1">
            <a:spLocks/>
          </p:cNvSpPr>
          <p:nvPr/>
        </p:nvSpPr>
        <p:spPr>
          <a:xfrm>
            <a:off x="1313013" y="3153780"/>
            <a:ext cx="9101095" cy="640080"/>
          </a:xfrm>
          <a:prstGeom prst="rect">
            <a:avLst/>
          </a:prstGeom>
          <a:solidFill>
            <a:srgbClr val="5095CF">
              <a:alpha val="70000"/>
            </a:srgbClr>
          </a:solidFill>
        </p:spPr>
        <p:txBody>
          <a:bodyPr wrap="square" rtlCol="0" anchor="ctr">
            <a:spAutoFit/>
          </a:bodyPr>
          <a:lstStyle/>
          <a:p>
            <a:r>
              <a:rPr lang="en-US" sz="2000" b="1" dirty="0"/>
              <a:t>Urban/rural living income estimates </a:t>
            </a:r>
            <a:r>
              <a:rPr lang="en-US" sz="2000" dirty="0"/>
              <a:t>(</a:t>
            </a:r>
            <a:r>
              <a:rPr lang="en-US" sz="1600" dirty="0"/>
              <a:t>e.g. Anker reference values</a:t>
            </a:r>
            <a:r>
              <a:rPr lang="en-US" sz="2000" dirty="0"/>
              <a:t>)</a:t>
            </a:r>
          </a:p>
        </p:txBody>
      </p:sp>
      <p:sp>
        <p:nvSpPr>
          <p:cNvPr id="34" name="TextBox 33">
            <a:extLst>
              <a:ext uri="{FF2B5EF4-FFF2-40B4-BE49-F238E27FC236}">
                <a16:creationId xmlns:a16="http://schemas.microsoft.com/office/drawing/2014/main" id="{978A1AF1-2A02-4642-892A-EF24AF53389B}"/>
              </a:ext>
            </a:extLst>
          </p:cNvPr>
          <p:cNvSpPr txBox="1">
            <a:spLocks/>
          </p:cNvSpPr>
          <p:nvPr/>
        </p:nvSpPr>
        <p:spPr>
          <a:xfrm>
            <a:off x="1313013" y="5389465"/>
            <a:ext cx="4599474" cy="640080"/>
          </a:xfrm>
          <a:prstGeom prst="rect">
            <a:avLst/>
          </a:prstGeom>
          <a:solidFill>
            <a:srgbClr val="5095CF">
              <a:alpha val="30000"/>
            </a:srgbClr>
          </a:solidFill>
        </p:spPr>
        <p:txBody>
          <a:bodyPr wrap="square" rtlCol="0" anchor="ctr">
            <a:spAutoFit/>
          </a:bodyPr>
          <a:lstStyle/>
          <a:p>
            <a:r>
              <a:rPr lang="en-US" sz="2000" b="1" dirty="0"/>
              <a:t>World Bank poverty line</a:t>
            </a:r>
          </a:p>
        </p:txBody>
      </p:sp>
      <p:sp>
        <p:nvSpPr>
          <p:cNvPr id="36" name="TextBox 35">
            <a:extLst>
              <a:ext uri="{FF2B5EF4-FFF2-40B4-BE49-F238E27FC236}">
                <a16:creationId xmlns:a16="http://schemas.microsoft.com/office/drawing/2014/main" id="{EC4877F7-A366-442C-9F82-C58A45488132}"/>
              </a:ext>
            </a:extLst>
          </p:cNvPr>
          <p:cNvSpPr txBox="1">
            <a:spLocks/>
          </p:cNvSpPr>
          <p:nvPr/>
        </p:nvSpPr>
        <p:spPr>
          <a:xfrm>
            <a:off x="1313014" y="4649525"/>
            <a:ext cx="6380550" cy="640080"/>
          </a:xfrm>
          <a:prstGeom prst="rect">
            <a:avLst/>
          </a:prstGeom>
          <a:solidFill>
            <a:srgbClr val="5095CF">
              <a:alpha val="50000"/>
            </a:srgbClr>
          </a:solidFill>
        </p:spPr>
        <p:txBody>
          <a:bodyPr wrap="square" rtlCol="0" anchor="ctr">
            <a:spAutoFit/>
          </a:bodyPr>
          <a:lstStyle/>
          <a:p>
            <a:r>
              <a:rPr lang="en-US" sz="2000" b="1" dirty="0"/>
              <a:t>National poverty lines</a:t>
            </a:r>
          </a:p>
        </p:txBody>
      </p:sp>
      <p:sp>
        <p:nvSpPr>
          <p:cNvPr id="40" name="TextBox 39">
            <a:extLst>
              <a:ext uri="{FF2B5EF4-FFF2-40B4-BE49-F238E27FC236}">
                <a16:creationId xmlns:a16="http://schemas.microsoft.com/office/drawing/2014/main" id="{0B5163F6-7138-4F81-9D80-B32D3A00AD7A}"/>
              </a:ext>
            </a:extLst>
          </p:cNvPr>
          <p:cNvSpPr txBox="1">
            <a:spLocks/>
          </p:cNvSpPr>
          <p:nvPr/>
        </p:nvSpPr>
        <p:spPr>
          <a:xfrm>
            <a:off x="1313013" y="2404974"/>
            <a:ext cx="9917867" cy="640080"/>
          </a:xfrm>
          <a:prstGeom prst="rect">
            <a:avLst/>
          </a:prstGeom>
          <a:solidFill>
            <a:srgbClr val="5095CF">
              <a:alpha val="80000"/>
            </a:srgbClr>
          </a:solidFill>
        </p:spPr>
        <p:txBody>
          <a:bodyPr wrap="square" rtlCol="0" anchor="ctr">
            <a:spAutoFit/>
          </a:bodyPr>
          <a:lstStyle/>
          <a:p>
            <a:r>
              <a:rPr lang="en-US" sz="2000" b="1" dirty="0"/>
              <a:t>Living Income/Living Wage benchmarks for your area of interest</a:t>
            </a:r>
          </a:p>
        </p:txBody>
      </p:sp>
      <p:sp>
        <p:nvSpPr>
          <p:cNvPr id="4" name="Line Callout 1 3">
            <a:extLst>
              <a:ext uri="{FF2B5EF4-FFF2-40B4-BE49-F238E27FC236}">
                <a16:creationId xmlns:a16="http://schemas.microsoft.com/office/drawing/2014/main" id="{D7D21936-80B5-5145-B457-37055C99BE78}"/>
              </a:ext>
            </a:extLst>
          </p:cNvPr>
          <p:cNvSpPr/>
          <p:nvPr/>
        </p:nvSpPr>
        <p:spPr>
          <a:xfrm>
            <a:off x="8309272" y="3427598"/>
            <a:ext cx="3654038" cy="2661156"/>
          </a:xfrm>
          <a:prstGeom prst="borderCallout1">
            <a:avLst>
              <a:gd name="adj1" fmla="val 23827"/>
              <a:gd name="adj2" fmla="val -36"/>
              <a:gd name="adj3" fmla="val -18009"/>
              <a:gd name="adj4" fmla="val -27208"/>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82880" tIns="1280160" rIns="182880" bIns="1097280" rtlCol="0" anchor="ctr"/>
          <a:lstStyle/>
          <a:p>
            <a:pPr algn="ctr"/>
            <a:r>
              <a:rPr lang="en-US" dirty="0"/>
              <a:t>A </a:t>
            </a:r>
            <a:r>
              <a:rPr lang="en-US" dirty="0">
                <a:solidFill>
                  <a:schemeClr val="tx1"/>
                </a:solidFill>
              </a:rPr>
              <a:t>Living Income Benchmarks using the Anker Methodology</a:t>
            </a:r>
          </a:p>
          <a:p>
            <a:pPr algn="ctr"/>
            <a:r>
              <a:rPr lang="en-US" dirty="0">
                <a:solidFill>
                  <a:schemeClr val="tx1"/>
                </a:solidFill>
              </a:rPr>
              <a:t>are the most robust source of information due to the geographic specificity and ability to capture all relevant Living Income data such as locally verified costs of food and housing. Anker Benchmarks are the gold standard.</a:t>
            </a:r>
            <a:endParaRPr lang="en-US" dirty="0">
              <a:solidFill>
                <a:schemeClr val="tx1"/>
              </a:solidFill>
              <a:cs typeface="Calibri"/>
            </a:endParaRPr>
          </a:p>
          <a:p>
            <a:pPr algn="ctr"/>
            <a:endParaRPr lang="en-US" dirty="0"/>
          </a:p>
        </p:txBody>
      </p:sp>
      <p:cxnSp>
        <p:nvCxnSpPr>
          <p:cNvPr id="12" name="Straight Connector 11">
            <a:extLst>
              <a:ext uri="{FF2B5EF4-FFF2-40B4-BE49-F238E27FC236}">
                <a16:creationId xmlns:a16="http://schemas.microsoft.com/office/drawing/2014/main" id="{EE4EA4AA-3ADB-0C4C-A97E-0C12D6D2B364}"/>
              </a:ext>
            </a:extLst>
          </p:cNvPr>
          <p:cNvCxnSpPr>
            <a:cxnSpLocks/>
          </p:cNvCxnSpPr>
          <p:nvPr/>
        </p:nvCxnSpPr>
        <p:spPr>
          <a:xfrm>
            <a:off x="903618" y="2027582"/>
            <a:ext cx="0" cy="4457606"/>
          </a:xfrm>
          <a:prstGeom prst="line">
            <a:avLst/>
          </a:prstGeom>
          <a:ln w="98425">
            <a:solidFill>
              <a:schemeClr val="accent1"/>
            </a:solidFill>
            <a:head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F8F9C776-4105-5A4B-97DA-A0D656B4EFEC}"/>
              </a:ext>
            </a:extLst>
          </p:cNvPr>
          <p:cNvCxnSpPr>
            <a:cxnSpLocks/>
          </p:cNvCxnSpPr>
          <p:nvPr/>
        </p:nvCxnSpPr>
        <p:spPr>
          <a:xfrm flipH="1">
            <a:off x="883740" y="6445432"/>
            <a:ext cx="10207994" cy="0"/>
          </a:xfrm>
          <a:prstGeom prst="line">
            <a:avLst/>
          </a:prstGeom>
          <a:ln w="98425">
            <a:solidFill>
              <a:schemeClr val="accent1"/>
            </a:solidFill>
            <a:head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283024C-077F-D64A-9893-2C5A532FF8F6}"/>
              </a:ext>
            </a:extLst>
          </p:cNvPr>
          <p:cNvSpPr txBox="1"/>
          <p:nvPr/>
        </p:nvSpPr>
        <p:spPr>
          <a:xfrm>
            <a:off x="3419063" y="6248673"/>
            <a:ext cx="3755756" cy="430887"/>
          </a:xfrm>
          <a:prstGeom prst="rect">
            <a:avLst/>
          </a:prstGeom>
          <a:solidFill>
            <a:schemeClr val="bg1"/>
          </a:solidFill>
        </p:spPr>
        <p:txBody>
          <a:bodyPr wrap="square" rtlCol="0">
            <a:spAutoFit/>
          </a:bodyPr>
          <a:lstStyle/>
          <a:p>
            <a:pPr algn="ctr"/>
            <a:r>
              <a:rPr lang="en-US" sz="2200" dirty="0"/>
              <a:t>Living Income Relevance</a:t>
            </a:r>
          </a:p>
        </p:txBody>
      </p:sp>
      <p:sp>
        <p:nvSpPr>
          <p:cNvPr id="6" name="TextBox 5">
            <a:extLst>
              <a:ext uri="{FF2B5EF4-FFF2-40B4-BE49-F238E27FC236}">
                <a16:creationId xmlns:a16="http://schemas.microsoft.com/office/drawing/2014/main" id="{6C47EEDB-BF3C-E44C-88D0-E481176005C6}"/>
              </a:ext>
            </a:extLst>
          </p:cNvPr>
          <p:cNvSpPr txBox="1"/>
          <p:nvPr/>
        </p:nvSpPr>
        <p:spPr>
          <a:xfrm rot="16200000">
            <a:off x="-164032" y="4017259"/>
            <a:ext cx="1806029" cy="738664"/>
          </a:xfrm>
          <a:prstGeom prst="rect">
            <a:avLst/>
          </a:prstGeom>
          <a:solidFill>
            <a:schemeClr val="bg1"/>
          </a:solidFill>
        </p:spPr>
        <p:txBody>
          <a:bodyPr wrap="square" rtlCol="0" anchor="ctr">
            <a:spAutoFit/>
          </a:bodyPr>
          <a:lstStyle/>
          <a:p>
            <a:pPr algn="ctr"/>
            <a:r>
              <a:rPr lang="en-US" sz="2000" dirty="0"/>
              <a:t>Geographic </a:t>
            </a:r>
            <a:r>
              <a:rPr lang="en-US" sz="2200" dirty="0"/>
              <a:t>Specificity</a:t>
            </a:r>
          </a:p>
        </p:txBody>
      </p:sp>
    </p:spTree>
    <p:extLst>
      <p:ext uri="{BB962C8B-B14F-4D97-AF65-F5344CB8AC3E}">
        <p14:creationId xmlns:p14="http://schemas.microsoft.com/office/powerpoint/2010/main" val="231536992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D882-B725-834C-8FB2-BB8352B89EC5}"/>
              </a:ext>
            </a:extLst>
          </p:cNvPr>
          <p:cNvSpPr>
            <a:spLocks noGrp="1"/>
          </p:cNvSpPr>
          <p:nvPr>
            <p:ph type="title"/>
          </p:nvPr>
        </p:nvSpPr>
        <p:spPr>
          <a:xfrm>
            <a:off x="648931" y="1046275"/>
            <a:ext cx="3982516" cy="2166667"/>
          </a:xfrm>
        </p:spPr>
        <p:txBody>
          <a:bodyPr>
            <a:normAutofit fontScale="90000"/>
          </a:bodyPr>
          <a:lstStyle/>
          <a:p>
            <a:r>
              <a:rPr lang="en-US" sz="4000" b="1" dirty="0"/>
              <a:t>What is the Difference</a:t>
            </a:r>
            <a:br>
              <a:rPr lang="en-US" sz="4000" b="1" dirty="0"/>
            </a:br>
            <a:r>
              <a:rPr lang="en-US" sz="4000" b="1" dirty="0"/>
              <a:t>Between a Poverty Line and a Living Income</a:t>
            </a:r>
            <a:br>
              <a:rPr lang="en-US" sz="4000" b="1" dirty="0"/>
            </a:br>
            <a:r>
              <a:rPr lang="en-US" sz="4000" b="1" dirty="0"/>
              <a:t>Benchmark?</a:t>
            </a:r>
            <a:endParaRPr lang="en-US" sz="3700" b="1" dirty="0"/>
          </a:p>
        </p:txBody>
      </p:sp>
      <p:sp>
        <p:nvSpPr>
          <p:cNvPr id="3" name="Content Placeholder 2">
            <a:extLst>
              <a:ext uri="{FF2B5EF4-FFF2-40B4-BE49-F238E27FC236}">
                <a16:creationId xmlns:a16="http://schemas.microsoft.com/office/drawing/2014/main" id="{4D57B409-AA20-4848-BFD8-F4014BDC9546}"/>
              </a:ext>
            </a:extLst>
          </p:cNvPr>
          <p:cNvSpPr>
            <a:spLocks noGrp="1"/>
          </p:cNvSpPr>
          <p:nvPr>
            <p:ph idx="1"/>
          </p:nvPr>
        </p:nvSpPr>
        <p:spPr>
          <a:xfrm>
            <a:off x="655541" y="3723357"/>
            <a:ext cx="3611443" cy="2883728"/>
          </a:xfrm>
        </p:spPr>
        <p:txBody>
          <a:bodyPr>
            <a:normAutofit/>
          </a:bodyPr>
          <a:lstStyle/>
          <a:p>
            <a:pPr marL="0" indent="0">
              <a:buNone/>
            </a:pPr>
            <a:r>
              <a:rPr lang="en-US" sz="2000" dirty="0">
                <a:latin typeface="+mj-lt"/>
              </a:rPr>
              <a:t>Poverty lines are generally lower than living income estimates, though this could vary depending on methodologies used for poverty estimation.  In general, poverty lines focus on basic needs baskets while living income estimates are about a basic but decent standard of living.  </a:t>
            </a:r>
          </a:p>
        </p:txBody>
      </p:sp>
      <p:pic>
        <p:nvPicPr>
          <p:cNvPr id="7" name="Picture 6" descr="A screenshot of a social media post&#10;&#10;Description automatically generated">
            <a:extLst>
              <a:ext uri="{FF2B5EF4-FFF2-40B4-BE49-F238E27FC236}">
                <a16:creationId xmlns:a16="http://schemas.microsoft.com/office/drawing/2014/main" id="{A6EBD35C-60DC-1B4D-A4BE-223C36AA5745}"/>
              </a:ext>
            </a:extLst>
          </p:cNvPr>
          <p:cNvPicPr>
            <a:picLocks noChangeAspect="1"/>
          </p:cNvPicPr>
          <p:nvPr/>
        </p:nvPicPr>
        <p:blipFill rotWithShape="1">
          <a:blip r:embed="rId3"/>
          <a:srcRect l="3241" t="11394" r="25518" b="3022"/>
          <a:stretch/>
        </p:blipFill>
        <p:spPr>
          <a:xfrm>
            <a:off x="5368572" y="1491916"/>
            <a:ext cx="6174497" cy="4469139"/>
          </a:xfrm>
          <a:prstGeom prst="rect">
            <a:avLst/>
          </a:prstGeom>
          <a:effectLst/>
        </p:spPr>
      </p:pic>
      <p:pic>
        <p:nvPicPr>
          <p:cNvPr id="9" name="Picture 8" descr="A screenshot of a social media post&#10;&#10;Description automatically generated">
            <a:extLst>
              <a:ext uri="{FF2B5EF4-FFF2-40B4-BE49-F238E27FC236}">
                <a16:creationId xmlns:a16="http://schemas.microsoft.com/office/drawing/2014/main" id="{B481078A-02A1-134B-A5FC-24A447242DA5}"/>
              </a:ext>
            </a:extLst>
          </p:cNvPr>
          <p:cNvPicPr>
            <a:picLocks noChangeAspect="1"/>
          </p:cNvPicPr>
          <p:nvPr/>
        </p:nvPicPr>
        <p:blipFill rotWithShape="1">
          <a:blip r:embed="rId3"/>
          <a:srcRect l="13413" t="1075" r="8036" b="86335"/>
          <a:stretch/>
        </p:blipFill>
        <p:spPr>
          <a:xfrm>
            <a:off x="5791223" y="946485"/>
            <a:ext cx="5329193" cy="545431"/>
          </a:xfrm>
          <a:prstGeom prst="rect">
            <a:avLst/>
          </a:prstGeom>
          <a:effectLst/>
        </p:spPr>
      </p:pic>
      <p:sp>
        <p:nvSpPr>
          <p:cNvPr id="4" name="Rectangle 3">
            <a:extLst>
              <a:ext uri="{FF2B5EF4-FFF2-40B4-BE49-F238E27FC236}">
                <a16:creationId xmlns:a16="http://schemas.microsoft.com/office/drawing/2014/main" id="{207963E2-EEF8-144C-87E7-7A3CC548205F}"/>
              </a:ext>
            </a:extLst>
          </p:cNvPr>
          <p:cNvSpPr/>
          <p:nvPr/>
        </p:nvSpPr>
        <p:spPr>
          <a:xfrm>
            <a:off x="4631447" y="0"/>
            <a:ext cx="7560553"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a:extLst>
              <a:ext uri="{FF2B5EF4-FFF2-40B4-BE49-F238E27FC236}">
                <a16:creationId xmlns:a16="http://schemas.microsoft.com/office/drawing/2014/main" id="{F14C1E01-7606-0249-AEF0-4B90C255CD17}"/>
              </a:ext>
            </a:extLst>
          </p:cNvPr>
          <p:cNvPicPr>
            <a:picLocks noChangeAspect="1"/>
          </p:cNvPicPr>
          <p:nvPr/>
        </p:nvPicPr>
        <p:blipFill rotWithShape="1">
          <a:blip r:embed="rId4"/>
          <a:srcRect t="2796"/>
          <a:stretch/>
        </p:blipFill>
        <p:spPr>
          <a:xfrm>
            <a:off x="4915792" y="1161705"/>
            <a:ext cx="6892698" cy="4204379"/>
          </a:xfrm>
          <a:prstGeom prst="rect">
            <a:avLst/>
          </a:prstGeom>
          <a:effectLst>
            <a:outerShdw blurRad="330200" dir="12000000" sx="101000" sy="101000" algn="ctr" rotWithShape="0">
              <a:srgbClr val="000000">
                <a:alpha val="43000"/>
              </a:srgbClr>
            </a:outerShdw>
          </a:effectLst>
        </p:spPr>
      </p:pic>
      <p:sp>
        <p:nvSpPr>
          <p:cNvPr id="25" name="TextBox 24">
            <a:extLst>
              <a:ext uri="{FF2B5EF4-FFF2-40B4-BE49-F238E27FC236}">
                <a16:creationId xmlns:a16="http://schemas.microsoft.com/office/drawing/2014/main" id="{FD787180-1FDD-304A-90AF-AAF2FDA4709A}"/>
              </a:ext>
            </a:extLst>
          </p:cNvPr>
          <p:cNvSpPr txBox="1"/>
          <p:nvPr/>
        </p:nvSpPr>
        <p:spPr>
          <a:xfrm>
            <a:off x="4866321" y="5581304"/>
            <a:ext cx="7268525" cy="923330"/>
          </a:xfrm>
          <a:prstGeom prst="rect">
            <a:avLst/>
          </a:prstGeom>
          <a:noFill/>
        </p:spPr>
        <p:txBody>
          <a:bodyPr wrap="square" rtlCol="0">
            <a:spAutoFit/>
          </a:bodyPr>
          <a:lstStyle/>
          <a:p>
            <a:r>
              <a:rPr lang="en-US" dirty="0"/>
              <a:t>An income ladder is a good way to visualize the various benchmarks for a particular location.  This example is from Sally Smith with Daniel Sarpong, Living Income Benchmark Report: Ghana, 2018. </a:t>
            </a:r>
          </a:p>
        </p:txBody>
      </p:sp>
    </p:spTree>
    <p:extLst>
      <p:ext uri="{BB962C8B-B14F-4D97-AF65-F5344CB8AC3E}">
        <p14:creationId xmlns:p14="http://schemas.microsoft.com/office/powerpoint/2010/main" val="1783658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E4DB-8896-484F-AD6E-04367746829D}"/>
              </a:ext>
            </a:extLst>
          </p:cNvPr>
          <p:cNvSpPr>
            <a:spLocks noGrp="1"/>
          </p:cNvSpPr>
          <p:nvPr>
            <p:ph type="title"/>
          </p:nvPr>
        </p:nvSpPr>
        <p:spPr>
          <a:xfrm>
            <a:off x="434041" y="397007"/>
            <a:ext cx="11461533" cy="706347"/>
          </a:xfrm>
        </p:spPr>
        <p:txBody>
          <a:bodyPr/>
          <a:lstStyle/>
          <a:p>
            <a:r>
              <a:rPr lang="en-US" sz="4200" b="1" dirty="0"/>
              <a:t>Do I Have to Choose Just One Income Benchmark?</a:t>
            </a:r>
          </a:p>
        </p:txBody>
      </p:sp>
      <p:pic>
        <p:nvPicPr>
          <p:cNvPr id="4" name="Picture 3" descr="A screenshot of a cell phone&#10;&#10;Description automatically generated">
            <a:extLst>
              <a:ext uri="{FF2B5EF4-FFF2-40B4-BE49-F238E27FC236}">
                <a16:creationId xmlns:a16="http://schemas.microsoft.com/office/drawing/2014/main" id="{58482882-3E99-0E46-844F-2D02AF0F6921}"/>
              </a:ext>
            </a:extLst>
          </p:cNvPr>
          <p:cNvPicPr>
            <a:picLocks noChangeAspect="1"/>
          </p:cNvPicPr>
          <p:nvPr/>
        </p:nvPicPr>
        <p:blipFill>
          <a:blip r:embed="rId3"/>
          <a:stretch>
            <a:fillRect/>
          </a:stretch>
        </p:blipFill>
        <p:spPr>
          <a:xfrm>
            <a:off x="434041" y="3082434"/>
            <a:ext cx="11476923" cy="2039288"/>
          </a:xfrm>
          <a:prstGeom prst="rect">
            <a:avLst/>
          </a:prstGeom>
        </p:spPr>
      </p:pic>
      <p:pic>
        <p:nvPicPr>
          <p:cNvPr id="8" name="Picture 7" descr="A close up of a logo&#10;&#10;Description automatically generated">
            <a:extLst>
              <a:ext uri="{FF2B5EF4-FFF2-40B4-BE49-F238E27FC236}">
                <a16:creationId xmlns:a16="http://schemas.microsoft.com/office/drawing/2014/main" id="{4E98528C-134E-DC4E-BA95-7409A6222265}"/>
              </a:ext>
            </a:extLst>
          </p:cNvPr>
          <p:cNvPicPr>
            <a:picLocks noChangeAspect="1"/>
          </p:cNvPicPr>
          <p:nvPr/>
        </p:nvPicPr>
        <p:blipFill rotWithShape="1">
          <a:blip r:embed="rId4"/>
          <a:srcRect t="16793" b="18182"/>
          <a:stretch/>
        </p:blipFill>
        <p:spPr>
          <a:xfrm>
            <a:off x="751365" y="2295935"/>
            <a:ext cx="2817028" cy="660439"/>
          </a:xfrm>
          <a:prstGeom prst="rect">
            <a:avLst/>
          </a:prstGeom>
        </p:spPr>
      </p:pic>
      <p:sp>
        <p:nvSpPr>
          <p:cNvPr id="9" name="TextBox 8">
            <a:extLst>
              <a:ext uri="{FF2B5EF4-FFF2-40B4-BE49-F238E27FC236}">
                <a16:creationId xmlns:a16="http://schemas.microsoft.com/office/drawing/2014/main" id="{02918F9E-A952-134A-A7B1-D38C36267FB3}"/>
              </a:ext>
            </a:extLst>
          </p:cNvPr>
          <p:cNvSpPr txBox="1"/>
          <p:nvPr/>
        </p:nvSpPr>
        <p:spPr>
          <a:xfrm>
            <a:off x="751365" y="5568278"/>
            <a:ext cx="4959624" cy="369332"/>
          </a:xfrm>
          <a:prstGeom prst="rect">
            <a:avLst/>
          </a:prstGeom>
          <a:noFill/>
        </p:spPr>
        <p:txBody>
          <a:bodyPr wrap="square" rtlCol="0">
            <a:spAutoFit/>
          </a:bodyPr>
          <a:lstStyle/>
          <a:p>
            <a:r>
              <a:rPr lang="en-US" dirty="0"/>
              <a:t>Source: Task Force Coffee Living Income</a:t>
            </a:r>
          </a:p>
        </p:txBody>
      </p:sp>
      <p:sp>
        <p:nvSpPr>
          <p:cNvPr id="20" name="TextBox 19">
            <a:extLst>
              <a:ext uri="{FF2B5EF4-FFF2-40B4-BE49-F238E27FC236}">
                <a16:creationId xmlns:a16="http://schemas.microsoft.com/office/drawing/2014/main" id="{06A0573E-53C2-1048-93EF-DEFD864F2186}"/>
              </a:ext>
            </a:extLst>
          </p:cNvPr>
          <p:cNvSpPr txBox="1"/>
          <p:nvPr/>
        </p:nvSpPr>
        <p:spPr>
          <a:xfrm>
            <a:off x="751365" y="1318415"/>
            <a:ext cx="6627999" cy="830997"/>
          </a:xfrm>
          <a:prstGeom prst="rect">
            <a:avLst/>
          </a:prstGeom>
          <a:noFill/>
        </p:spPr>
        <p:txBody>
          <a:bodyPr wrap="square" rtlCol="0">
            <a:spAutoFit/>
          </a:bodyPr>
          <a:lstStyle/>
          <a:p>
            <a:r>
              <a:rPr lang="en-US" sz="2400" dirty="0"/>
              <a:t>No, here’s an example with a visualization of both the WB Poverty Line and a living income benchmark</a:t>
            </a:r>
          </a:p>
        </p:txBody>
      </p:sp>
      <p:sp>
        <p:nvSpPr>
          <p:cNvPr id="23" name="TextBox 22">
            <a:extLst>
              <a:ext uri="{FF2B5EF4-FFF2-40B4-BE49-F238E27FC236}">
                <a16:creationId xmlns:a16="http://schemas.microsoft.com/office/drawing/2014/main" id="{094D33E0-36AF-F640-9E49-9B7F252EB74F}"/>
              </a:ext>
            </a:extLst>
          </p:cNvPr>
          <p:cNvSpPr txBox="1"/>
          <p:nvPr/>
        </p:nvSpPr>
        <p:spPr>
          <a:xfrm>
            <a:off x="751367" y="5952723"/>
            <a:ext cx="9169049" cy="738664"/>
          </a:xfrm>
          <a:prstGeom prst="rect">
            <a:avLst/>
          </a:prstGeom>
          <a:noFill/>
        </p:spPr>
        <p:txBody>
          <a:bodyPr wrap="none" rtlCol="0">
            <a:spAutoFit/>
          </a:bodyPr>
          <a:lstStyle/>
          <a:p>
            <a:r>
              <a:rPr lang="en-US" sz="1400" dirty="0"/>
              <a:t>Report: </a:t>
            </a:r>
            <a:r>
              <a:rPr lang="en-US" sz="1400" dirty="0">
                <a:hlinkClick r:id="rId5"/>
              </a:rPr>
              <a:t>https://www.idhsustainabletrade.com/uploaded/2020/02/Coffee-TF-2020-9.8-small_final1-executive-summary.pdf</a:t>
            </a:r>
            <a:endParaRPr lang="en-US" sz="1400" dirty="0"/>
          </a:p>
          <a:p>
            <a:endParaRPr lang="en-US" sz="1400" dirty="0"/>
          </a:p>
          <a:p>
            <a:r>
              <a:rPr lang="en-US" sz="1400" dirty="0"/>
              <a:t> </a:t>
            </a:r>
          </a:p>
        </p:txBody>
      </p:sp>
      <p:sp>
        <p:nvSpPr>
          <p:cNvPr id="3" name="Rectangle 2">
            <a:extLst>
              <a:ext uri="{FF2B5EF4-FFF2-40B4-BE49-F238E27FC236}">
                <a16:creationId xmlns:a16="http://schemas.microsoft.com/office/drawing/2014/main" id="{1597C672-34E9-0640-9F05-0440FAA8E4F4}"/>
              </a:ext>
            </a:extLst>
          </p:cNvPr>
          <p:cNvSpPr/>
          <p:nvPr/>
        </p:nvSpPr>
        <p:spPr>
          <a:xfrm>
            <a:off x="8357937" y="2935911"/>
            <a:ext cx="3400022" cy="2422358"/>
          </a:xfrm>
          <a:prstGeom prst="rect">
            <a:avLst/>
          </a:prstGeom>
          <a:noFill/>
          <a:ln w="190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a:extLst>
              <a:ext uri="{FF2B5EF4-FFF2-40B4-BE49-F238E27FC236}">
                <a16:creationId xmlns:a16="http://schemas.microsoft.com/office/drawing/2014/main" id="{7738656F-F90B-6048-8D3C-164F729CC5A3}"/>
              </a:ext>
            </a:extLst>
          </p:cNvPr>
          <p:cNvCxnSpPr>
            <a:cxnSpLocks/>
            <a:endCxn id="3" idx="0"/>
          </p:cNvCxnSpPr>
          <p:nvPr/>
        </p:nvCxnSpPr>
        <p:spPr>
          <a:xfrm>
            <a:off x="7555832" y="1934355"/>
            <a:ext cx="2502116" cy="1001556"/>
          </a:xfrm>
          <a:prstGeom prst="straightConnector1">
            <a:avLst/>
          </a:prstGeom>
          <a:ln w="19050">
            <a:solidFill>
              <a:schemeClr val="bg2">
                <a:lumMod val="25000"/>
              </a:schemeClr>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129753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Arrow Connector 2">
            <a:extLst>
              <a:ext uri="{FF2B5EF4-FFF2-40B4-BE49-F238E27FC236}">
                <a16:creationId xmlns:a16="http://schemas.microsoft.com/office/drawing/2014/main" id="{2927FBB9-F866-4A91-BFC2-BB17CE8F83E0}"/>
              </a:ext>
            </a:extLst>
          </p:cNvPr>
          <p:cNvCxnSpPr>
            <a:cxnSpLocks/>
          </p:cNvCxnSpPr>
          <p:nvPr/>
        </p:nvCxnSpPr>
        <p:spPr>
          <a:xfrm flipH="1">
            <a:off x="4358450" y="3964407"/>
            <a:ext cx="4500" cy="494461"/>
          </a:xfrm>
          <a:prstGeom prst="straightConnector1">
            <a:avLst/>
          </a:prstGeom>
          <a:ln w="444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6104176B-2D41-486A-A9C6-1CD530B3893E}"/>
              </a:ext>
            </a:extLst>
          </p:cNvPr>
          <p:cNvCxnSpPr/>
          <p:nvPr/>
        </p:nvCxnSpPr>
        <p:spPr>
          <a:xfrm>
            <a:off x="7052625" y="3964406"/>
            <a:ext cx="0" cy="494461"/>
          </a:xfrm>
          <a:prstGeom prst="straightConnector1">
            <a:avLst/>
          </a:prstGeom>
          <a:ln w="44450">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70D0AD8-F7B8-47B2-95D5-A23BEF054CD5}"/>
              </a:ext>
            </a:extLst>
          </p:cNvPr>
          <p:cNvCxnSpPr/>
          <p:nvPr/>
        </p:nvCxnSpPr>
        <p:spPr>
          <a:xfrm>
            <a:off x="9840326" y="3948364"/>
            <a:ext cx="0" cy="494461"/>
          </a:xfrm>
          <a:prstGeom prst="straightConnector1">
            <a:avLst/>
          </a:prstGeom>
          <a:ln w="44450">
            <a:prstDash val="sysDash"/>
            <a:tailEnd type="triangle"/>
          </a:ln>
        </p:spPr>
        <p:style>
          <a:lnRef idx="1">
            <a:schemeClr val="accent1"/>
          </a:lnRef>
          <a:fillRef idx="0">
            <a:schemeClr val="accent1"/>
          </a:fillRef>
          <a:effectRef idx="0">
            <a:schemeClr val="accent1"/>
          </a:effectRef>
          <a:fontRef idx="minor">
            <a:schemeClr val="tx1"/>
          </a:fontRef>
        </p:style>
      </p:cxnSp>
      <p:sp>
        <p:nvSpPr>
          <p:cNvPr id="11" name="Titel 2">
            <a:extLst>
              <a:ext uri="{FF2B5EF4-FFF2-40B4-BE49-F238E27FC236}">
                <a16:creationId xmlns:a16="http://schemas.microsoft.com/office/drawing/2014/main" id="{1E41E68E-1B0D-48A5-B845-BF21FFED0E99}"/>
              </a:ext>
            </a:extLst>
          </p:cNvPr>
          <p:cNvSpPr>
            <a:spLocks noGrp="1"/>
          </p:cNvSpPr>
          <p:nvPr>
            <p:ph type="title"/>
          </p:nvPr>
        </p:nvSpPr>
        <p:spPr>
          <a:xfrm>
            <a:off x="678481" y="532925"/>
            <a:ext cx="10724200" cy="1378839"/>
          </a:xfrm>
        </p:spPr>
        <p:txBody>
          <a:bodyPr/>
          <a:lstStyle/>
          <a:p>
            <a:pPr algn="l"/>
            <a:r>
              <a:rPr lang="de-DE" sz="4400" b="1" dirty="0"/>
              <a:t>How Important is it to Know Exactly What a Living Income is in Your Area of Interest?  </a:t>
            </a:r>
          </a:p>
        </p:txBody>
      </p:sp>
      <p:graphicFrame>
        <p:nvGraphicFramePr>
          <p:cNvPr id="13" name="Table 6">
            <a:extLst>
              <a:ext uri="{FF2B5EF4-FFF2-40B4-BE49-F238E27FC236}">
                <a16:creationId xmlns:a16="http://schemas.microsoft.com/office/drawing/2014/main" id="{9137CD6A-EDF5-4771-8E18-F30D54DCAC0B}"/>
              </a:ext>
            </a:extLst>
          </p:cNvPr>
          <p:cNvGraphicFramePr>
            <a:graphicFrameLocks noGrp="1"/>
          </p:cNvGraphicFramePr>
          <p:nvPr>
            <p:extLst>
              <p:ext uri="{D42A27DB-BD31-4B8C-83A1-F6EECF244321}">
                <p14:modId xmlns:p14="http://schemas.microsoft.com/office/powerpoint/2010/main" val="1900460900"/>
              </p:ext>
            </p:extLst>
          </p:nvPr>
        </p:nvGraphicFramePr>
        <p:xfrm>
          <a:off x="802106" y="2180074"/>
          <a:ext cx="10560074" cy="1950720"/>
        </p:xfrm>
        <a:graphic>
          <a:graphicData uri="http://schemas.openxmlformats.org/drawingml/2006/table">
            <a:tbl>
              <a:tblPr firstRow="1" bandRow="1">
                <a:tableStyleId>{5C22544A-7EE6-4342-B048-85BDC9FD1C3A}</a:tableStyleId>
              </a:tblPr>
              <a:tblGrid>
                <a:gridCol w="2165683">
                  <a:extLst>
                    <a:ext uri="{9D8B030D-6E8A-4147-A177-3AD203B41FA5}">
                      <a16:colId xmlns:a16="http://schemas.microsoft.com/office/drawing/2014/main" val="3635815299"/>
                    </a:ext>
                  </a:extLst>
                </a:gridCol>
                <a:gridCol w="2871537">
                  <a:extLst>
                    <a:ext uri="{9D8B030D-6E8A-4147-A177-3AD203B41FA5}">
                      <a16:colId xmlns:a16="http://schemas.microsoft.com/office/drawing/2014/main" val="1225283114"/>
                    </a:ext>
                  </a:extLst>
                </a:gridCol>
                <a:gridCol w="2544804">
                  <a:extLst>
                    <a:ext uri="{9D8B030D-6E8A-4147-A177-3AD203B41FA5}">
                      <a16:colId xmlns:a16="http://schemas.microsoft.com/office/drawing/2014/main" val="544519705"/>
                    </a:ext>
                  </a:extLst>
                </a:gridCol>
                <a:gridCol w="2978050">
                  <a:extLst>
                    <a:ext uri="{9D8B030D-6E8A-4147-A177-3AD203B41FA5}">
                      <a16:colId xmlns:a16="http://schemas.microsoft.com/office/drawing/2014/main" val="279698026"/>
                    </a:ext>
                  </a:extLst>
                </a:gridCol>
              </a:tblGrid>
              <a:tr h="1950720">
                <a:tc>
                  <a:txBody>
                    <a:bodyPr/>
                    <a:lstStyle/>
                    <a:p>
                      <a:r>
                        <a:rPr lang="en-US" sz="2400" dirty="0">
                          <a:solidFill>
                            <a:srgbClr val="5095CF"/>
                          </a:solidFill>
                        </a:rPr>
                        <a:t>What do you know about farmers’ incomes?</a:t>
                      </a:r>
                    </a:p>
                  </a:txBody>
                  <a:tcPr marL="121920" marR="121920" marT="60960" marB="60960">
                    <a:solidFill>
                      <a:schemeClr val="bg1"/>
                    </a:solidFill>
                  </a:tcPr>
                </a:tc>
                <a:tc>
                  <a:txBody>
                    <a:bodyPr/>
                    <a:lstStyle/>
                    <a:p>
                      <a:r>
                        <a:rPr lang="en-US" sz="2400" b="0" dirty="0"/>
                        <a:t>I expect that most farmers in my area of interest are already above the poverty line. </a:t>
                      </a:r>
                    </a:p>
                  </a:txBody>
                  <a:tcPr marL="121920" marR="121920" marT="60960" marB="60960" anchor="ctr">
                    <a:solidFill>
                      <a:srgbClr val="5095C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dirty="0"/>
                        <a:t>I know I am working in a high poverty area.</a:t>
                      </a:r>
                    </a:p>
                    <a:p>
                      <a:endParaRPr lang="en-US" sz="2400" b="0" dirty="0"/>
                    </a:p>
                  </a:txBody>
                  <a:tcPr marL="121920" marR="121920" marT="60960" marB="60960" anchor="ctr">
                    <a:solidFill>
                      <a:srgbClr val="5095CF"/>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b="0" dirty="0"/>
                        <a:t>I don’t know much about household incomes in my area of interest.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2400" b="0" dirty="0"/>
                    </a:p>
                  </a:txBody>
                  <a:tcPr marL="121920" marR="121920" marT="60960" marB="60960" anchor="ctr">
                    <a:solidFill>
                      <a:srgbClr val="5095CF"/>
                    </a:solidFill>
                  </a:tcPr>
                </a:tc>
                <a:extLst>
                  <a:ext uri="{0D108BD9-81ED-4DB2-BD59-A6C34878D82A}">
                    <a16:rowId xmlns:a16="http://schemas.microsoft.com/office/drawing/2014/main" val="2206731896"/>
                  </a:ext>
                </a:extLst>
              </a:tr>
            </a:tbl>
          </a:graphicData>
        </a:graphic>
      </p:graphicFrame>
      <p:sp>
        <p:nvSpPr>
          <p:cNvPr id="17" name="TextBox 16">
            <a:extLst>
              <a:ext uri="{FF2B5EF4-FFF2-40B4-BE49-F238E27FC236}">
                <a16:creationId xmlns:a16="http://schemas.microsoft.com/office/drawing/2014/main" id="{4D16410E-E1F8-4065-AE7F-D32C39408891}"/>
              </a:ext>
            </a:extLst>
          </p:cNvPr>
          <p:cNvSpPr txBox="1"/>
          <p:nvPr/>
        </p:nvSpPr>
        <p:spPr>
          <a:xfrm>
            <a:off x="3018539" y="4399104"/>
            <a:ext cx="2872326" cy="1631216"/>
          </a:xfrm>
          <a:prstGeom prst="rect">
            <a:avLst/>
          </a:prstGeom>
          <a:noFill/>
        </p:spPr>
        <p:txBody>
          <a:bodyPr wrap="square" rtlCol="0">
            <a:spAutoFit/>
          </a:bodyPr>
          <a:lstStyle/>
          <a:p>
            <a:pPr algn="ctr"/>
            <a:r>
              <a:rPr lang="en-US" sz="2000" dirty="0"/>
              <a:t>An estimate of living income will add a lot of value in helping shape strategy and monitor progress.</a:t>
            </a:r>
          </a:p>
        </p:txBody>
      </p:sp>
      <p:sp>
        <p:nvSpPr>
          <p:cNvPr id="18" name="TextBox 17">
            <a:extLst>
              <a:ext uri="{FF2B5EF4-FFF2-40B4-BE49-F238E27FC236}">
                <a16:creationId xmlns:a16="http://schemas.microsoft.com/office/drawing/2014/main" id="{A9A955BA-A410-4FE0-835F-45D58223EB5D}"/>
              </a:ext>
            </a:extLst>
          </p:cNvPr>
          <p:cNvSpPr txBox="1"/>
          <p:nvPr/>
        </p:nvSpPr>
        <p:spPr>
          <a:xfrm>
            <a:off x="8710648" y="4471985"/>
            <a:ext cx="2516027" cy="1631216"/>
          </a:xfrm>
          <a:prstGeom prst="rect">
            <a:avLst/>
          </a:prstGeom>
          <a:noFill/>
        </p:spPr>
        <p:txBody>
          <a:bodyPr wrap="square" rtlCol="0">
            <a:spAutoFit/>
          </a:bodyPr>
          <a:lstStyle/>
          <a:p>
            <a:pPr algn="ctr"/>
            <a:r>
              <a:rPr lang="en-US" sz="2000" dirty="0"/>
              <a:t>Understanding poverty status of households would be a meaningful first step.</a:t>
            </a:r>
          </a:p>
        </p:txBody>
      </p:sp>
      <p:sp>
        <p:nvSpPr>
          <p:cNvPr id="19" name="TextBox 18">
            <a:extLst>
              <a:ext uri="{FF2B5EF4-FFF2-40B4-BE49-F238E27FC236}">
                <a16:creationId xmlns:a16="http://schemas.microsoft.com/office/drawing/2014/main" id="{D1DA110D-46D8-403C-816A-924CB0718133}"/>
              </a:ext>
            </a:extLst>
          </p:cNvPr>
          <p:cNvSpPr txBox="1"/>
          <p:nvPr/>
        </p:nvSpPr>
        <p:spPr>
          <a:xfrm>
            <a:off x="5890865" y="4454205"/>
            <a:ext cx="2516024" cy="1631216"/>
          </a:xfrm>
          <a:prstGeom prst="rect">
            <a:avLst/>
          </a:prstGeom>
          <a:noFill/>
        </p:spPr>
        <p:txBody>
          <a:bodyPr wrap="square" rtlCol="0">
            <a:spAutoFit/>
          </a:bodyPr>
          <a:lstStyle/>
          <a:p>
            <a:pPr algn="ctr"/>
            <a:r>
              <a:rPr lang="en-US" sz="2000" dirty="0"/>
              <a:t>Monitoring progress towards closing the poverty gap will be a meaningful step towards living income.</a:t>
            </a:r>
          </a:p>
        </p:txBody>
      </p:sp>
      <p:pic>
        <p:nvPicPr>
          <p:cNvPr id="20" name="Picture 19">
            <a:extLst>
              <a:ext uri="{FF2B5EF4-FFF2-40B4-BE49-F238E27FC236}">
                <a16:creationId xmlns:a16="http://schemas.microsoft.com/office/drawing/2014/main" id="{76E5946F-FA12-464D-98C7-60485E0323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06" y="5381646"/>
            <a:ext cx="2037347" cy="916984"/>
          </a:xfrm>
          <a:prstGeom prst="rect">
            <a:avLst/>
          </a:prstGeom>
        </p:spPr>
      </p:pic>
    </p:spTree>
    <p:extLst>
      <p:ext uri="{BB962C8B-B14F-4D97-AF65-F5344CB8AC3E}">
        <p14:creationId xmlns:p14="http://schemas.microsoft.com/office/powerpoint/2010/main" val="38871396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FAFCB-BA67-FC4C-A66D-636388B4D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5492946"/>
            <a:ext cx="2370221" cy="1001552"/>
          </a:xfrm>
          <a:prstGeom prst="rect">
            <a:avLst/>
          </a:prstGeom>
        </p:spPr>
      </p:pic>
      <p:sp>
        <p:nvSpPr>
          <p:cNvPr id="4" name="Title 1">
            <a:extLst>
              <a:ext uri="{FF2B5EF4-FFF2-40B4-BE49-F238E27FC236}">
                <a16:creationId xmlns:a16="http://schemas.microsoft.com/office/drawing/2014/main" id="{A2A809AE-40EB-AE46-AC47-EC1D7763537F}"/>
              </a:ext>
            </a:extLst>
          </p:cNvPr>
          <p:cNvSpPr txBox="1">
            <a:spLocks/>
          </p:cNvSpPr>
          <p:nvPr/>
        </p:nvSpPr>
        <p:spPr bwMode="gray">
          <a:xfrm>
            <a:off x="838200" y="763735"/>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t>How Can I Find Others Who Want to Collaborate on a Benchmark Study?</a:t>
            </a:r>
          </a:p>
        </p:txBody>
      </p:sp>
      <p:sp>
        <p:nvSpPr>
          <p:cNvPr id="7" name="Rectangle 6">
            <a:extLst>
              <a:ext uri="{FF2B5EF4-FFF2-40B4-BE49-F238E27FC236}">
                <a16:creationId xmlns:a16="http://schemas.microsoft.com/office/drawing/2014/main" id="{E649915B-3B01-1946-9BFC-46ED75ADF140}"/>
              </a:ext>
            </a:extLst>
          </p:cNvPr>
          <p:cNvSpPr/>
          <p:nvPr/>
        </p:nvSpPr>
        <p:spPr>
          <a:xfrm>
            <a:off x="838200" y="2267628"/>
            <a:ext cx="10824412" cy="3046988"/>
          </a:xfrm>
          <a:prstGeom prst="rect">
            <a:avLst/>
          </a:prstGeom>
        </p:spPr>
        <p:txBody>
          <a:bodyPr wrap="square">
            <a:spAutoFit/>
          </a:bodyPr>
          <a:lstStyle/>
          <a:p>
            <a:r>
              <a:rPr lang="en-US" sz="2400" dirty="0"/>
              <a:t>Multiple members of the Living Income Community of Practice are working on benchmarks.  We highly recommend collaborate work to develop transparent, credible and public benchmarks. </a:t>
            </a:r>
          </a:p>
          <a:p>
            <a:br>
              <a:rPr lang="en-US" sz="2400" dirty="0"/>
            </a:br>
            <a:r>
              <a:rPr lang="en-US" sz="2400" dirty="0"/>
              <a:t>Please email </a:t>
            </a:r>
            <a:r>
              <a:rPr lang="en-US" sz="2400" dirty="0">
                <a:hlinkClick r:id="rId3"/>
              </a:rPr>
              <a:t>livingincome@isealalliance.org</a:t>
            </a:r>
            <a:r>
              <a:rPr lang="en-US" sz="2400" dirty="0"/>
              <a:t> with your countries and crops of interest. </a:t>
            </a:r>
            <a:br>
              <a:rPr lang="en-US" sz="2400" dirty="0"/>
            </a:br>
            <a:br>
              <a:rPr lang="en-US" sz="2400" dirty="0"/>
            </a:br>
            <a:r>
              <a:rPr lang="en-US" sz="2400" dirty="0"/>
              <a:t>We will connect you with partners and/or offer support on understanding the timeline for forthcoming benchmarks. </a:t>
            </a:r>
          </a:p>
        </p:txBody>
      </p:sp>
    </p:spTree>
    <p:extLst>
      <p:ext uri="{BB962C8B-B14F-4D97-AF65-F5344CB8AC3E}">
        <p14:creationId xmlns:p14="http://schemas.microsoft.com/office/powerpoint/2010/main" val="139561634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person, outdoor, person&#10;&#10;Description automatically generated">
            <a:extLst>
              <a:ext uri="{FF2B5EF4-FFF2-40B4-BE49-F238E27FC236}">
                <a16:creationId xmlns:a16="http://schemas.microsoft.com/office/drawing/2014/main" id="{52B38C75-1452-6440-8728-BF7B5D4274D3}"/>
              </a:ext>
            </a:extLst>
          </p:cNvPr>
          <p:cNvPicPr>
            <a:picLocks noChangeAspect="1"/>
          </p:cNvPicPr>
          <p:nvPr/>
        </p:nvPicPr>
        <p:blipFill>
          <a:blip r:embed="rId3"/>
          <a:stretch>
            <a:fillRect/>
          </a:stretch>
        </p:blipFill>
        <p:spPr>
          <a:xfrm>
            <a:off x="2974255" y="-64863"/>
            <a:ext cx="10474581" cy="6983054"/>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494499" y="-64863"/>
            <a:ext cx="7081455" cy="698305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0263" y="2446131"/>
            <a:ext cx="3977464" cy="5695546"/>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Step 5.2:</a:t>
            </a:r>
            <a:br>
              <a:rPr lang="en-US" sz="4800" b="1" dirty="0">
                <a:latin typeface="Helvetica"/>
                <a:cs typeface="Helvetica"/>
              </a:rPr>
            </a:br>
            <a:r>
              <a:rPr lang="en-US" sz="4800" dirty="0"/>
              <a:t>Determine actual incomes and measure gaps</a:t>
            </a:r>
            <a:endParaRPr lang="en-US" sz="4800" b="1" dirty="0">
              <a:latin typeface="Helvetica"/>
              <a:cs typeface="Helvetica"/>
            </a:endParaRPr>
          </a:p>
        </p:txBody>
      </p:sp>
    </p:spTree>
    <p:extLst>
      <p:ext uri="{BB962C8B-B14F-4D97-AF65-F5344CB8AC3E}">
        <p14:creationId xmlns:p14="http://schemas.microsoft.com/office/powerpoint/2010/main" val="3172812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597A-ED4E-5941-BCFA-A47A71384E2D}"/>
              </a:ext>
            </a:extLst>
          </p:cNvPr>
          <p:cNvSpPr>
            <a:spLocks noGrp="1"/>
          </p:cNvSpPr>
          <p:nvPr>
            <p:ph type="title"/>
          </p:nvPr>
        </p:nvSpPr>
        <p:spPr/>
        <p:txBody>
          <a:bodyPr/>
          <a:lstStyle/>
          <a:p>
            <a:r>
              <a:rPr lang="en-US" b="1" dirty="0"/>
              <a:t>Measuring Actual Incomes</a:t>
            </a:r>
          </a:p>
        </p:txBody>
      </p:sp>
      <p:sp>
        <p:nvSpPr>
          <p:cNvPr id="3" name="Content Placeholder 2">
            <a:extLst>
              <a:ext uri="{FF2B5EF4-FFF2-40B4-BE49-F238E27FC236}">
                <a16:creationId xmlns:a16="http://schemas.microsoft.com/office/drawing/2014/main" id="{C34D7590-31D3-4141-A502-2A5382DB3280}"/>
              </a:ext>
            </a:extLst>
          </p:cNvPr>
          <p:cNvSpPr>
            <a:spLocks noGrp="1"/>
          </p:cNvSpPr>
          <p:nvPr>
            <p:ph idx="1"/>
          </p:nvPr>
        </p:nvSpPr>
        <p:spPr>
          <a:xfrm>
            <a:off x="838201" y="1675406"/>
            <a:ext cx="2835441" cy="5167312"/>
          </a:xfrm>
        </p:spPr>
        <p:txBody>
          <a:bodyPr>
            <a:noAutofit/>
          </a:bodyPr>
          <a:lstStyle/>
          <a:p>
            <a:pPr marL="0" indent="0">
              <a:buNone/>
            </a:pPr>
            <a:r>
              <a:rPr lang="en-US" sz="2400" dirty="0">
                <a:latin typeface="+mj-lt"/>
              </a:rPr>
              <a:t>With a living income benchmark in place, buyers can evaluate the actual income of farm households. </a:t>
            </a:r>
          </a:p>
          <a:p>
            <a:pPr marL="0" indent="0">
              <a:buNone/>
            </a:pPr>
            <a:r>
              <a:rPr lang="en-US" sz="2400" dirty="0">
                <a:latin typeface="+mj-lt"/>
              </a:rPr>
              <a:t>Actual income is the total net household income and can be established using a number of methods</a:t>
            </a:r>
          </a:p>
        </p:txBody>
      </p:sp>
      <p:sp>
        <p:nvSpPr>
          <p:cNvPr id="4" name="Content Placeholder 2">
            <a:extLst>
              <a:ext uri="{FF2B5EF4-FFF2-40B4-BE49-F238E27FC236}">
                <a16:creationId xmlns:a16="http://schemas.microsoft.com/office/drawing/2014/main" id="{B81E9F32-81E2-C446-B1A4-99B08644A119}"/>
              </a:ext>
            </a:extLst>
          </p:cNvPr>
          <p:cNvSpPr txBox="1">
            <a:spLocks/>
          </p:cNvSpPr>
          <p:nvPr/>
        </p:nvSpPr>
        <p:spPr>
          <a:xfrm>
            <a:off x="3830054" y="1675406"/>
            <a:ext cx="7816514" cy="5167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800" b="1" dirty="0"/>
              <a:t>Farmer self-reported income data</a:t>
            </a:r>
          </a:p>
          <a:p>
            <a:pPr marL="0" indent="0">
              <a:spcBef>
                <a:spcPts val="0"/>
              </a:spcBef>
              <a:buFont typeface="Arial" panose="020B0604020202020204" pitchFamily="34" charset="0"/>
              <a:buNone/>
            </a:pPr>
            <a:r>
              <a:rPr lang="en-US" sz="1600" dirty="0">
                <a:latin typeface="+mj-lt"/>
              </a:rPr>
              <a:t>Farmer surveys can be used to understand the amount of income from cash crops, other crops and livestock, off-farm income, other sources of income (such as wage work or remittances) and the value of food produced at home (as this can reduce the cost of food for a family). There are varying degrees of data quality from farmer recall, as it is difficult for any individual to recall specific revenue and costs.</a:t>
            </a:r>
          </a:p>
          <a:p>
            <a:pPr marL="0" indent="0">
              <a:buFont typeface="Arial" panose="020B0604020202020204" pitchFamily="34" charset="0"/>
              <a:buNone/>
            </a:pPr>
            <a:endParaRPr lang="en-US" sz="1600" dirty="0">
              <a:latin typeface="+mj-lt"/>
            </a:endParaRPr>
          </a:p>
          <a:p>
            <a:pPr marL="0" indent="0">
              <a:spcBef>
                <a:spcPts val="0"/>
              </a:spcBef>
              <a:buFont typeface="Arial" panose="020B0604020202020204" pitchFamily="34" charset="0"/>
              <a:buNone/>
            </a:pPr>
            <a:r>
              <a:rPr lang="en-US" sz="1800" b="1" dirty="0"/>
              <a:t>Calculated incomes from existing records</a:t>
            </a:r>
          </a:p>
          <a:p>
            <a:pPr marL="358775" indent="-242888">
              <a:spcBef>
                <a:spcPts val="0"/>
              </a:spcBef>
              <a:spcAft>
                <a:spcPts val="600"/>
              </a:spcAft>
            </a:pPr>
            <a:r>
              <a:rPr lang="en-US" sz="1400" dirty="0">
                <a:latin typeface="+mj-lt"/>
              </a:rPr>
              <a:t>Cooperative or aggregator records can be a source of commercial data such as yields, farm size and farmgate price. Some organisations also track costs of production and % total household income from target crops. With these data variables, household incomes can be estimated.</a:t>
            </a:r>
          </a:p>
          <a:p>
            <a:pPr marL="358775" indent="-242888">
              <a:spcBef>
                <a:spcPts val="0"/>
              </a:spcBef>
              <a:spcAft>
                <a:spcPts val="600"/>
              </a:spcAft>
            </a:pPr>
            <a:r>
              <a:rPr lang="en-US" sz="1400" dirty="0">
                <a:latin typeface="+mj-lt"/>
              </a:rPr>
              <a:t>A review of farm records can be extremely helpful for understanding the actual costs of production in a farm’s main crop and potentially their secondary crops. However, for smallholders in regions with high illiteracy and poverty rates, farm records are rarely kept and would require a technical support </a:t>
            </a:r>
            <a:r>
              <a:rPr lang="en-US" sz="1400" dirty="0" err="1">
                <a:latin typeface="+mj-lt"/>
              </a:rPr>
              <a:t>programme</a:t>
            </a:r>
            <a:r>
              <a:rPr lang="en-US" sz="1400" dirty="0">
                <a:latin typeface="+mj-lt"/>
              </a:rPr>
              <a:t>. Research studies can provide a credible, third party analysis of typical incomes in a region. If using third party research studies, care must be taken to understand the extent to which the results represent the farmers in your sourcing regions, how large the sample was and the methods used to collect income data.</a:t>
            </a:r>
          </a:p>
          <a:p>
            <a:pPr marL="358775" indent="-242888">
              <a:spcBef>
                <a:spcPts val="0"/>
              </a:spcBef>
              <a:spcAft>
                <a:spcPts val="600"/>
              </a:spcAft>
            </a:pPr>
            <a:r>
              <a:rPr lang="en-US" sz="1400" dirty="0">
                <a:latin typeface="+mj-lt"/>
              </a:rPr>
              <a:t>Impact assessments done in your supply chains and sustainability programmes can yield the best quality data on farmer incomes.</a:t>
            </a:r>
          </a:p>
        </p:txBody>
      </p:sp>
    </p:spTree>
    <p:extLst>
      <p:ext uri="{BB962C8B-B14F-4D97-AF65-F5344CB8AC3E}">
        <p14:creationId xmlns:p14="http://schemas.microsoft.com/office/powerpoint/2010/main" val="134767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149F-79E9-344D-A2FE-3FF56147701A}"/>
              </a:ext>
            </a:extLst>
          </p:cNvPr>
          <p:cNvSpPr>
            <a:spLocks noGrp="1"/>
          </p:cNvSpPr>
          <p:nvPr>
            <p:ph type="title"/>
          </p:nvPr>
        </p:nvSpPr>
        <p:spPr/>
        <p:txBody>
          <a:bodyPr/>
          <a:lstStyle/>
          <a:p>
            <a:r>
              <a:rPr lang="en-US" b="1" dirty="0"/>
              <a:t>Creating a Farmer Survey</a:t>
            </a:r>
          </a:p>
        </p:txBody>
      </p:sp>
      <p:sp>
        <p:nvSpPr>
          <p:cNvPr id="3" name="Content Placeholder 2">
            <a:extLst>
              <a:ext uri="{FF2B5EF4-FFF2-40B4-BE49-F238E27FC236}">
                <a16:creationId xmlns:a16="http://schemas.microsoft.com/office/drawing/2014/main" id="{B19B4252-1C14-D14C-83BC-E7D860AE70FC}"/>
              </a:ext>
            </a:extLst>
          </p:cNvPr>
          <p:cNvSpPr>
            <a:spLocks noGrp="1"/>
          </p:cNvSpPr>
          <p:nvPr>
            <p:ph idx="1"/>
          </p:nvPr>
        </p:nvSpPr>
        <p:spPr>
          <a:xfrm>
            <a:off x="910389" y="1762712"/>
            <a:ext cx="4367463" cy="4783722"/>
          </a:xfrm>
        </p:spPr>
        <p:txBody>
          <a:bodyPr>
            <a:noAutofit/>
          </a:bodyPr>
          <a:lstStyle/>
          <a:p>
            <a:pPr marL="0" indent="0">
              <a:lnSpc>
                <a:spcPts val="2480"/>
              </a:lnSpc>
              <a:buNone/>
            </a:pPr>
            <a:r>
              <a:rPr lang="en-US" sz="2400" dirty="0">
                <a:latin typeface="+mj-lt"/>
              </a:rPr>
              <a:t>When establishing a living income benchmark or measuring actual household incomes, it is important to engage with institutions and initiatives that have been developing and testing methodologies both to calculate living income benchmarks and to identify actual incomes. Incomes and other financial data are always sensitive information to ask farmers to report. </a:t>
            </a:r>
          </a:p>
        </p:txBody>
      </p:sp>
      <p:sp>
        <p:nvSpPr>
          <p:cNvPr id="4" name="Content Placeholder 2">
            <a:extLst>
              <a:ext uri="{FF2B5EF4-FFF2-40B4-BE49-F238E27FC236}">
                <a16:creationId xmlns:a16="http://schemas.microsoft.com/office/drawing/2014/main" id="{5EEE8983-B2FD-F14B-8B4D-AFFFA88AB0A2}"/>
              </a:ext>
            </a:extLst>
          </p:cNvPr>
          <p:cNvSpPr txBox="1">
            <a:spLocks/>
          </p:cNvSpPr>
          <p:nvPr/>
        </p:nvSpPr>
        <p:spPr>
          <a:xfrm>
            <a:off x="5678905" y="1762712"/>
            <a:ext cx="5887452" cy="478372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660"/>
              </a:lnSpc>
              <a:buFont typeface="Arial" panose="020B0604020202020204" pitchFamily="34" charset="0"/>
              <a:buNone/>
            </a:pPr>
            <a:r>
              <a:rPr lang="en-US" sz="1800" dirty="0">
                <a:latin typeface="+mj-lt"/>
              </a:rPr>
              <a:t>Credible reporting requires both skill on the part of the enumerator as well as a level of trust between the interviewer and interviewee. Best practices in the field of poverty research are recommended to avoid common pitfalls which can lead to inaccurate or faulty data quality.</a:t>
            </a:r>
          </a:p>
          <a:p>
            <a:pPr marL="0" indent="0">
              <a:lnSpc>
                <a:spcPts val="1660"/>
              </a:lnSpc>
              <a:buFont typeface="Arial" panose="020B0604020202020204" pitchFamily="34" charset="0"/>
              <a:buNone/>
            </a:pPr>
            <a:r>
              <a:rPr lang="en-US" sz="1800" dirty="0">
                <a:latin typeface="+mj-lt"/>
              </a:rPr>
              <a:t>Some examples are:</a:t>
            </a:r>
          </a:p>
          <a:p>
            <a:pPr marL="296863" indent="-68263">
              <a:lnSpc>
                <a:spcPct val="100000"/>
              </a:lnSpc>
              <a:spcBef>
                <a:spcPts val="1600"/>
              </a:spcBef>
              <a:buFont typeface="Arial" panose="020B0604020202020204" pitchFamily="34" charset="0"/>
              <a:buNone/>
            </a:pPr>
            <a:r>
              <a:rPr lang="en-US" sz="1800" dirty="0">
                <a:latin typeface="+mj-lt"/>
              </a:rPr>
              <a:t>• The Living Income Community of Practice has developed several </a:t>
            </a:r>
            <a:r>
              <a:rPr lang="en-US" sz="1800" dirty="0">
                <a:solidFill>
                  <a:schemeClr val="accent2"/>
                </a:solidFill>
                <a:latin typeface="+mj-lt"/>
                <a:hlinkClick r:id="rId3">
                  <a:extLst>
                    <a:ext uri="{A12FA001-AC4F-418D-AE19-62706E023703}">
                      <ahyp:hlinkClr xmlns:ahyp="http://schemas.microsoft.com/office/drawing/2018/hyperlinkcolor" val="tx"/>
                    </a:ext>
                  </a:extLst>
                </a:hlinkClick>
              </a:rPr>
              <a:t>guidance documents</a:t>
            </a:r>
            <a:endParaRPr lang="en-US" sz="1800" dirty="0">
              <a:solidFill>
                <a:schemeClr val="accent2"/>
              </a:solidFill>
              <a:latin typeface="+mj-lt"/>
            </a:endParaRPr>
          </a:p>
          <a:p>
            <a:pPr marL="296863" indent="-68263">
              <a:lnSpc>
                <a:spcPct val="100000"/>
              </a:lnSpc>
              <a:spcBef>
                <a:spcPts val="1600"/>
              </a:spcBef>
              <a:buFont typeface="Arial" panose="020B0604020202020204" pitchFamily="34" charset="0"/>
              <a:buNone/>
            </a:pPr>
            <a:r>
              <a:rPr lang="en-US" sz="1800" dirty="0">
                <a:latin typeface="+mj-lt"/>
              </a:rPr>
              <a:t>• The Poverty Action Lab provides an extensive </a:t>
            </a:r>
            <a:r>
              <a:rPr lang="en-US" sz="1800" dirty="0">
                <a:solidFill>
                  <a:schemeClr val="accent2"/>
                </a:solidFill>
                <a:latin typeface="+mj-lt"/>
                <a:hlinkClick r:id="rId4">
                  <a:extLst>
                    <a:ext uri="{A12FA001-AC4F-418D-AE19-62706E023703}">
                      <ahyp:hlinkClr xmlns:ahyp="http://schemas.microsoft.com/office/drawing/2018/hyperlinkcolor" val="tx"/>
                    </a:ext>
                  </a:extLst>
                </a:hlinkClick>
              </a:rPr>
              <a:t>Introduction to Measurement and Indicators</a:t>
            </a:r>
            <a:endParaRPr lang="en-US" sz="1800" dirty="0">
              <a:solidFill>
                <a:schemeClr val="accent2"/>
              </a:solidFill>
              <a:latin typeface="+mj-lt"/>
            </a:endParaRPr>
          </a:p>
          <a:p>
            <a:pPr marL="296863" indent="-68263">
              <a:lnSpc>
                <a:spcPct val="100000"/>
              </a:lnSpc>
              <a:spcBef>
                <a:spcPts val="1600"/>
              </a:spcBef>
              <a:buFont typeface="Arial" panose="020B0604020202020204" pitchFamily="34" charset="0"/>
              <a:buNone/>
            </a:pPr>
            <a:r>
              <a:rPr lang="en-US" sz="1800" dirty="0">
                <a:latin typeface="+mj-lt"/>
              </a:rPr>
              <a:t>• The World Bank has </a:t>
            </a:r>
            <a:r>
              <a:rPr lang="en-US" sz="1800" dirty="0">
                <a:solidFill>
                  <a:schemeClr val="accent2"/>
                </a:solidFill>
                <a:latin typeface="+mj-lt"/>
                <a:hlinkClick r:id="rId5">
                  <a:extLst>
                    <a:ext uri="{A12FA001-AC4F-418D-AE19-62706E023703}">
                      <ahyp:hlinkClr xmlns:ahyp="http://schemas.microsoft.com/office/drawing/2018/hyperlinkcolor" val="tx"/>
                    </a:ext>
                  </a:extLst>
                </a:hlinkClick>
              </a:rPr>
              <a:t>Lessons from 15 Years of the Living Standards Measurement Study</a:t>
            </a:r>
            <a:endParaRPr lang="en-US" sz="1800" dirty="0">
              <a:solidFill>
                <a:schemeClr val="accent2"/>
              </a:solidFill>
              <a:latin typeface="+mj-lt"/>
            </a:endParaRPr>
          </a:p>
        </p:txBody>
      </p:sp>
    </p:spTree>
    <p:extLst>
      <p:ext uri="{BB962C8B-B14F-4D97-AF65-F5344CB8AC3E}">
        <p14:creationId xmlns:p14="http://schemas.microsoft.com/office/powerpoint/2010/main" val="4188600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3B7E2C-1D7F-7542-8EC0-417B542F8A19}"/>
              </a:ext>
            </a:extLst>
          </p:cNvPr>
          <p:cNvSpPr/>
          <p:nvPr/>
        </p:nvSpPr>
        <p:spPr>
          <a:xfrm>
            <a:off x="6003528" y="3874634"/>
            <a:ext cx="1727200" cy="2983365"/>
          </a:xfrm>
          <a:prstGeom prst="rect">
            <a:avLst/>
          </a:prstGeom>
          <a:pattFill prst="wdDnDiag">
            <a:fgClr>
              <a:srgbClr val="AFB74D"/>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normAutofit/>
          </a:bodyPr>
          <a:lstStyle/>
          <a:p>
            <a:r>
              <a:rPr lang="en-US" sz="4000" b="1" dirty="0"/>
              <a:t>Understanding the Gap</a:t>
            </a:r>
          </a:p>
        </p:txBody>
      </p:sp>
      <p:sp>
        <p:nvSpPr>
          <p:cNvPr id="6" name="TextBox 5"/>
          <p:cNvSpPr txBox="1"/>
          <p:nvPr/>
        </p:nvSpPr>
        <p:spPr>
          <a:xfrm>
            <a:off x="885601" y="3938581"/>
            <a:ext cx="2365289" cy="1477328"/>
          </a:xfrm>
          <a:prstGeom prst="rect">
            <a:avLst/>
          </a:prstGeom>
          <a:noFill/>
        </p:spPr>
        <p:txBody>
          <a:bodyPr wrap="square" rtlCol="0">
            <a:spAutoFit/>
          </a:bodyPr>
          <a:lstStyle/>
          <a:p>
            <a:pPr algn="ctr"/>
            <a:r>
              <a:rPr lang="en-US" dirty="0"/>
              <a:t>Cost of a “decent” life, including cost of a full diet. This is independent of the income strategy.</a:t>
            </a:r>
          </a:p>
        </p:txBody>
      </p:sp>
      <p:sp>
        <p:nvSpPr>
          <p:cNvPr id="7" name="TextBox 6"/>
          <p:cNvSpPr txBox="1"/>
          <p:nvPr/>
        </p:nvSpPr>
        <p:spPr>
          <a:xfrm>
            <a:off x="8337474" y="5450293"/>
            <a:ext cx="2531396" cy="1200329"/>
          </a:xfrm>
          <a:prstGeom prst="rect">
            <a:avLst/>
          </a:prstGeom>
          <a:noFill/>
        </p:spPr>
        <p:txBody>
          <a:bodyPr wrap="square" rtlCol="0">
            <a:spAutoFit/>
          </a:bodyPr>
          <a:lstStyle/>
          <a:p>
            <a:pPr algn="ctr"/>
            <a:r>
              <a:rPr lang="en-US" dirty="0"/>
              <a:t>Actual net income, including value of food produced for household consumption</a:t>
            </a:r>
          </a:p>
        </p:txBody>
      </p:sp>
      <p:sp>
        <p:nvSpPr>
          <p:cNvPr id="19" name="TextBox 18">
            <a:extLst>
              <a:ext uri="{FF2B5EF4-FFF2-40B4-BE49-F238E27FC236}">
                <a16:creationId xmlns:a16="http://schemas.microsoft.com/office/drawing/2014/main" id="{F14899AB-3040-E34F-B891-38BC6F3C3A06}"/>
              </a:ext>
            </a:extLst>
          </p:cNvPr>
          <p:cNvSpPr txBox="1"/>
          <p:nvPr/>
        </p:nvSpPr>
        <p:spPr>
          <a:xfrm>
            <a:off x="838199" y="1288698"/>
            <a:ext cx="11009243" cy="523220"/>
          </a:xfrm>
          <a:prstGeom prst="rect">
            <a:avLst/>
          </a:prstGeom>
          <a:noFill/>
        </p:spPr>
        <p:txBody>
          <a:bodyPr wrap="square" rtlCol="0">
            <a:spAutoFit/>
          </a:bodyPr>
          <a:lstStyle/>
          <a:p>
            <a:r>
              <a:rPr lang="en-US" sz="2800" dirty="0"/>
              <a:t>Benchmarks are used with data on actual income to understand “the gap”</a:t>
            </a:r>
          </a:p>
        </p:txBody>
      </p:sp>
      <p:sp>
        <p:nvSpPr>
          <p:cNvPr id="3" name="Rectangle 2">
            <a:extLst>
              <a:ext uri="{FF2B5EF4-FFF2-40B4-BE49-F238E27FC236}">
                <a16:creationId xmlns:a16="http://schemas.microsoft.com/office/drawing/2014/main" id="{9419084A-DA7E-4D44-9F9B-304D189EB6A7}"/>
              </a:ext>
            </a:extLst>
          </p:cNvPr>
          <p:cNvSpPr/>
          <p:nvPr/>
        </p:nvSpPr>
        <p:spPr>
          <a:xfrm>
            <a:off x="4031933" y="3874634"/>
            <a:ext cx="1727200" cy="2983366"/>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B247008C-D4E5-4644-BE41-35876C3D1858}"/>
              </a:ext>
            </a:extLst>
          </p:cNvPr>
          <p:cNvSpPr/>
          <p:nvPr/>
        </p:nvSpPr>
        <p:spPr>
          <a:xfrm>
            <a:off x="6003528" y="5473268"/>
            <a:ext cx="1727200" cy="1384731"/>
          </a:xfrm>
          <a:prstGeom prst="rect">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DF4BA1A5-940D-484C-89F4-C53765F18780}"/>
              </a:ext>
            </a:extLst>
          </p:cNvPr>
          <p:cNvSpPr txBox="1"/>
          <p:nvPr/>
        </p:nvSpPr>
        <p:spPr>
          <a:xfrm>
            <a:off x="4031933" y="4215582"/>
            <a:ext cx="1694707" cy="646331"/>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nchor="t">
            <a:spAutoFit/>
          </a:bodyPr>
          <a:lstStyle/>
          <a:p>
            <a:pPr algn="ctr"/>
            <a:r>
              <a:rPr lang="en-US" dirty="0">
                <a:solidFill>
                  <a:schemeClr val="bg1"/>
                </a:solidFill>
              </a:rPr>
              <a:t>Living Income</a:t>
            </a:r>
          </a:p>
          <a:p>
            <a:pPr algn="ctr"/>
            <a:r>
              <a:rPr lang="en-US" dirty="0">
                <a:solidFill>
                  <a:schemeClr val="bg1"/>
                </a:solidFill>
              </a:rPr>
              <a:t>Benchmark</a:t>
            </a:r>
          </a:p>
        </p:txBody>
      </p:sp>
      <p:sp>
        <p:nvSpPr>
          <p:cNvPr id="16" name="TextBox 15">
            <a:extLst>
              <a:ext uri="{FF2B5EF4-FFF2-40B4-BE49-F238E27FC236}">
                <a16:creationId xmlns:a16="http://schemas.microsoft.com/office/drawing/2014/main" id="{0E7831CA-E529-614D-BF0C-FBAEE6443E94}"/>
              </a:ext>
            </a:extLst>
          </p:cNvPr>
          <p:cNvSpPr txBox="1"/>
          <p:nvPr/>
        </p:nvSpPr>
        <p:spPr>
          <a:xfrm>
            <a:off x="6019774" y="5739278"/>
            <a:ext cx="1694707" cy="734666"/>
          </a:xfrm>
          <a:prstGeom prst="rect">
            <a:avLst/>
          </a:prstGeom>
          <a:noFill/>
          <a:ln>
            <a:noFill/>
          </a:ln>
        </p:spPr>
        <p:style>
          <a:lnRef idx="1">
            <a:schemeClr val="accent6"/>
          </a:lnRef>
          <a:fillRef idx="3">
            <a:schemeClr val="accent6"/>
          </a:fillRef>
          <a:effectRef idx="2">
            <a:schemeClr val="accent6"/>
          </a:effectRef>
          <a:fontRef idx="minor">
            <a:schemeClr val="lt1"/>
          </a:fontRef>
        </p:style>
        <p:txBody>
          <a:bodyPr wrap="square" rtlCol="0" anchor="t">
            <a:noAutofit/>
          </a:bodyPr>
          <a:lstStyle/>
          <a:p>
            <a:pPr algn="ctr"/>
            <a:r>
              <a:rPr lang="en-US" sz="1600" dirty="0">
                <a:solidFill>
                  <a:schemeClr val="bg1"/>
                </a:solidFill>
              </a:rPr>
              <a:t>Actual</a:t>
            </a:r>
          </a:p>
          <a:p>
            <a:pPr algn="ctr"/>
            <a:r>
              <a:rPr lang="en-US" sz="1600" dirty="0">
                <a:solidFill>
                  <a:schemeClr val="bg1"/>
                </a:solidFill>
              </a:rPr>
              <a:t>Household</a:t>
            </a:r>
          </a:p>
          <a:p>
            <a:pPr algn="ctr"/>
            <a:r>
              <a:rPr lang="en-US" sz="1600" dirty="0">
                <a:solidFill>
                  <a:schemeClr val="bg1"/>
                </a:solidFill>
              </a:rPr>
              <a:t>Income</a:t>
            </a:r>
          </a:p>
        </p:txBody>
      </p:sp>
      <p:sp>
        <p:nvSpPr>
          <p:cNvPr id="21" name="TextBox 20">
            <a:extLst>
              <a:ext uri="{FF2B5EF4-FFF2-40B4-BE49-F238E27FC236}">
                <a16:creationId xmlns:a16="http://schemas.microsoft.com/office/drawing/2014/main" id="{5740A22B-3238-7C41-B9FD-024F926457B3}"/>
              </a:ext>
            </a:extLst>
          </p:cNvPr>
          <p:cNvSpPr txBox="1"/>
          <p:nvPr/>
        </p:nvSpPr>
        <p:spPr>
          <a:xfrm>
            <a:off x="6538611" y="4420925"/>
            <a:ext cx="657032" cy="369332"/>
          </a:xfrm>
          <a:prstGeom prst="rect">
            <a:avLst/>
          </a:prstGeom>
          <a:solidFill>
            <a:schemeClr val="bg1">
              <a:alpha val="83000"/>
            </a:schemeClr>
          </a:solidFill>
        </p:spPr>
        <p:txBody>
          <a:bodyPr wrap="square" rtlCol="0">
            <a:spAutoFit/>
          </a:bodyPr>
          <a:lstStyle/>
          <a:p>
            <a:pPr algn="ctr"/>
            <a:r>
              <a:rPr lang="en-US" dirty="0">
                <a:solidFill>
                  <a:srgbClr val="70461F"/>
                </a:solidFill>
              </a:rPr>
              <a:t>GAP</a:t>
            </a:r>
          </a:p>
        </p:txBody>
      </p:sp>
      <p:cxnSp>
        <p:nvCxnSpPr>
          <p:cNvPr id="8" name="Straight Arrow Connector 7">
            <a:extLst>
              <a:ext uri="{FF2B5EF4-FFF2-40B4-BE49-F238E27FC236}">
                <a16:creationId xmlns:a16="http://schemas.microsoft.com/office/drawing/2014/main" id="{A0DB095E-020D-734C-B6F6-FE257317A39F}"/>
              </a:ext>
            </a:extLst>
          </p:cNvPr>
          <p:cNvCxnSpPr>
            <a:cxnSpLocks/>
          </p:cNvCxnSpPr>
          <p:nvPr/>
        </p:nvCxnSpPr>
        <p:spPr>
          <a:xfrm>
            <a:off x="3348503" y="4538746"/>
            <a:ext cx="753862" cy="1"/>
          </a:xfrm>
          <a:prstGeom prst="straightConnector1">
            <a:avLst/>
          </a:prstGeom>
          <a:ln w="92075">
            <a:solidFill>
              <a:srgbClr val="AFB74D"/>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FF4F8CD6-FFFF-0748-B098-8637653A9EC9}"/>
              </a:ext>
            </a:extLst>
          </p:cNvPr>
          <p:cNvCxnSpPr>
            <a:cxnSpLocks/>
          </p:cNvCxnSpPr>
          <p:nvPr/>
        </p:nvCxnSpPr>
        <p:spPr>
          <a:xfrm flipH="1">
            <a:off x="7571757" y="6050458"/>
            <a:ext cx="765717" cy="0"/>
          </a:xfrm>
          <a:prstGeom prst="straightConnector1">
            <a:avLst/>
          </a:prstGeom>
          <a:ln w="92075">
            <a:solidFill>
              <a:srgbClr val="AFB74D"/>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6C1DE9B7-758D-E340-AB13-9A4B0D122B72}"/>
              </a:ext>
            </a:extLst>
          </p:cNvPr>
          <p:cNvSpPr/>
          <p:nvPr/>
        </p:nvSpPr>
        <p:spPr>
          <a:xfrm>
            <a:off x="8337474" y="5265660"/>
            <a:ext cx="2531396" cy="1569596"/>
          </a:xfrm>
          <a:prstGeom prst="rect">
            <a:avLst/>
          </a:prstGeom>
          <a:solidFill>
            <a:srgbClr val="AFB74D">
              <a:alpha val="29000"/>
            </a:srgbClr>
          </a:solidFill>
          <a:ln>
            <a:solidFill>
              <a:schemeClr val="accent6"/>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solidFill>
                <a:srgbClr val="AFB74D"/>
              </a:solidFill>
              <a:highlight>
                <a:srgbClr val="AFB74D"/>
              </a:highlight>
            </a:endParaRPr>
          </a:p>
        </p:txBody>
      </p:sp>
      <p:sp>
        <p:nvSpPr>
          <p:cNvPr id="25" name="Rectangle 24">
            <a:extLst>
              <a:ext uri="{FF2B5EF4-FFF2-40B4-BE49-F238E27FC236}">
                <a16:creationId xmlns:a16="http://schemas.microsoft.com/office/drawing/2014/main" id="{BAB81532-665E-3D49-94DF-73A200B3B6DF}"/>
              </a:ext>
            </a:extLst>
          </p:cNvPr>
          <p:cNvSpPr/>
          <p:nvPr/>
        </p:nvSpPr>
        <p:spPr>
          <a:xfrm>
            <a:off x="802547" y="3817351"/>
            <a:ext cx="2531396" cy="1569596"/>
          </a:xfrm>
          <a:prstGeom prst="rect">
            <a:avLst/>
          </a:prstGeom>
          <a:solidFill>
            <a:srgbClr val="AFB74D">
              <a:alpha val="25000"/>
            </a:srgbClr>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0D108C9E-E1E3-0948-88B9-3D0987718B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4800364" y="2215035"/>
            <a:ext cx="2034937" cy="1860275"/>
          </a:xfrm>
          <a:prstGeom prst="rect">
            <a:avLst/>
          </a:prstGeom>
        </p:spPr>
      </p:pic>
    </p:spTree>
    <p:extLst>
      <p:ext uri="{BB962C8B-B14F-4D97-AF65-F5344CB8AC3E}">
        <p14:creationId xmlns:p14="http://schemas.microsoft.com/office/powerpoint/2010/main" val="1246372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Graphic 61">
            <a:extLst>
              <a:ext uri="{FF2B5EF4-FFF2-40B4-BE49-F238E27FC236}">
                <a16:creationId xmlns:a16="http://schemas.microsoft.com/office/drawing/2014/main" id="{64CAA5DC-C7B7-4F4D-805C-04441CDEAFE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76917" y="831489"/>
            <a:ext cx="996042" cy="996042"/>
          </a:xfrm>
          <a:prstGeom prst="rect">
            <a:avLst/>
          </a:prstGeom>
        </p:spPr>
      </p:pic>
      <p:pic>
        <p:nvPicPr>
          <p:cNvPr id="75" name="Graphic 74">
            <a:extLst>
              <a:ext uri="{FF2B5EF4-FFF2-40B4-BE49-F238E27FC236}">
                <a16:creationId xmlns:a16="http://schemas.microsoft.com/office/drawing/2014/main" id="{7E9186D8-14E8-9940-8E41-A8FA7042551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98240" y="1200631"/>
            <a:ext cx="996042" cy="996042"/>
          </a:xfrm>
          <a:prstGeom prst="rect">
            <a:avLst/>
          </a:prstGeom>
        </p:spPr>
      </p:pic>
      <p:sp>
        <p:nvSpPr>
          <p:cNvPr id="63" name="Oval 62">
            <a:extLst>
              <a:ext uri="{FF2B5EF4-FFF2-40B4-BE49-F238E27FC236}">
                <a16:creationId xmlns:a16="http://schemas.microsoft.com/office/drawing/2014/main" id="{FF5B0650-5B10-054E-B446-F91AF722A99A}"/>
              </a:ext>
            </a:extLst>
          </p:cNvPr>
          <p:cNvSpPr/>
          <p:nvPr/>
        </p:nvSpPr>
        <p:spPr>
          <a:xfrm>
            <a:off x="9383581" y="847965"/>
            <a:ext cx="1643209" cy="1643209"/>
          </a:xfrm>
          <a:prstGeom prst="ellipse">
            <a:avLst/>
          </a:prstGeom>
          <a:solidFill>
            <a:srgbClr val="AFB74D">
              <a:alpha val="27000"/>
            </a:srgbClr>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87C2BC83-EDB9-AD48-90DB-88617DE86ECA}"/>
              </a:ext>
            </a:extLst>
          </p:cNvPr>
          <p:cNvSpPr/>
          <p:nvPr/>
        </p:nvSpPr>
        <p:spPr>
          <a:xfrm>
            <a:off x="2398732" y="4968727"/>
            <a:ext cx="1643209" cy="1643209"/>
          </a:xfrm>
          <a:prstGeom prst="ellipse">
            <a:avLst/>
          </a:prstGeom>
          <a:no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Graphic 67">
            <a:extLst>
              <a:ext uri="{FF2B5EF4-FFF2-40B4-BE49-F238E27FC236}">
                <a16:creationId xmlns:a16="http://schemas.microsoft.com/office/drawing/2014/main" id="{362BF213-913A-5B47-BBBC-1BFE5604D5F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062901" y="1187785"/>
            <a:ext cx="1080310" cy="1036834"/>
          </a:xfrm>
          <a:prstGeom prst="rect">
            <a:avLst/>
          </a:prstGeom>
        </p:spPr>
      </p:pic>
      <p:sp>
        <p:nvSpPr>
          <p:cNvPr id="69" name="Oval 68">
            <a:extLst>
              <a:ext uri="{FF2B5EF4-FFF2-40B4-BE49-F238E27FC236}">
                <a16:creationId xmlns:a16="http://schemas.microsoft.com/office/drawing/2014/main" id="{AEE966D3-A2EB-4D48-A0AC-ED828CDA76B9}"/>
              </a:ext>
            </a:extLst>
          </p:cNvPr>
          <p:cNvSpPr/>
          <p:nvPr/>
        </p:nvSpPr>
        <p:spPr>
          <a:xfrm>
            <a:off x="1763879" y="878940"/>
            <a:ext cx="1643209" cy="1643209"/>
          </a:xfrm>
          <a:prstGeom prst="ellipse">
            <a:avLst/>
          </a:prstGeom>
          <a:no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Oval 63">
            <a:extLst>
              <a:ext uri="{FF2B5EF4-FFF2-40B4-BE49-F238E27FC236}">
                <a16:creationId xmlns:a16="http://schemas.microsoft.com/office/drawing/2014/main" id="{189188F3-DB00-ED42-A629-338BBD55723C}"/>
              </a:ext>
            </a:extLst>
          </p:cNvPr>
          <p:cNvSpPr/>
          <p:nvPr/>
        </p:nvSpPr>
        <p:spPr>
          <a:xfrm>
            <a:off x="8638160" y="4670500"/>
            <a:ext cx="1643209" cy="1643209"/>
          </a:xfrm>
          <a:prstGeom prst="ellipse">
            <a:avLst/>
          </a:prstGeom>
          <a:solidFill>
            <a:srgbClr val="AFB74D">
              <a:alpha val="27000"/>
            </a:srgbClr>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Oval 45">
            <a:extLst>
              <a:ext uri="{FF2B5EF4-FFF2-40B4-BE49-F238E27FC236}">
                <a16:creationId xmlns:a16="http://schemas.microsoft.com/office/drawing/2014/main" id="{880D7BB6-F559-CA45-B65E-3B1F8A10BEC1}"/>
              </a:ext>
            </a:extLst>
          </p:cNvPr>
          <p:cNvSpPr/>
          <p:nvPr/>
        </p:nvSpPr>
        <p:spPr>
          <a:xfrm>
            <a:off x="3605550" y="815462"/>
            <a:ext cx="5128109" cy="5128109"/>
          </a:xfrm>
          <a:prstGeom prst="ellipse">
            <a:avLst/>
          </a:prstGeom>
          <a:noFill/>
          <a:ln w="57150">
            <a:solidFill>
              <a:srgbClr val="AFB74D"/>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8">
            <a:extLst>
              <a:ext uri="{FF2B5EF4-FFF2-40B4-BE49-F238E27FC236}">
                <a16:creationId xmlns:a16="http://schemas.microsoft.com/office/drawing/2014/main" id="{D9C5871B-2B47-C449-9712-B9C28A899A37}"/>
              </a:ext>
            </a:extLst>
          </p:cNvPr>
          <p:cNvSpPr/>
          <p:nvPr/>
        </p:nvSpPr>
        <p:spPr>
          <a:xfrm>
            <a:off x="6729610" y="5210856"/>
            <a:ext cx="504040" cy="641685"/>
          </a:xfrm>
          <a:custGeom>
            <a:avLst/>
            <a:gdLst>
              <a:gd name="connsiteX0" fmla="*/ 0 w 549451"/>
              <a:gd name="connsiteY0" fmla="*/ 139899 h 699497"/>
              <a:gd name="connsiteX1" fmla="*/ 274726 w 549451"/>
              <a:gd name="connsiteY1" fmla="*/ 139899 h 699497"/>
              <a:gd name="connsiteX2" fmla="*/ 274726 w 549451"/>
              <a:gd name="connsiteY2" fmla="*/ 0 h 699497"/>
              <a:gd name="connsiteX3" fmla="*/ 549451 w 549451"/>
              <a:gd name="connsiteY3" fmla="*/ 349749 h 699497"/>
              <a:gd name="connsiteX4" fmla="*/ 274726 w 549451"/>
              <a:gd name="connsiteY4" fmla="*/ 699497 h 699497"/>
              <a:gd name="connsiteX5" fmla="*/ 274726 w 549451"/>
              <a:gd name="connsiteY5" fmla="*/ 559598 h 699497"/>
              <a:gd name="connsiteX6" fmla="*/ 0 w 549451"/>
              <a:gd name="connsiteY6" fmla="*/ 559598 h 699497"/>
              <a:gd name="connsiteX7" fmla="*/ 0 w 549451"/>
              <a:gd name="connsiteY7" fmla="*/ 139899 h 699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9451" h="699497">
                <a:moveTo>
                  <a:pt x="549451" y="559598"/>
                </a:moveTo>
                <a:lnTo>
                  <a:pt x="274725" y="559598"/>
                </a:lnTo>
                <a:lnTo>
                  <a:pt x="274725" y="699497"/>
                </a:lnTo>
                <a:lnTo>
                  <a:pt x="0" y="349748"/>
                </a:lnTo>
                <a:lnTo>
                  <a:pt x="274725" y="0"/>
                </a:lnTo>
                <a:lnTo>
                  <a:pt x="274725" y="139899"/>
                </a:lnTo>
                <a:lnTo>
                  <a:pt x="549451" y="139899"/>
                </a:lnTo>
                <a:lnTo>
                  <a:pt x="549451" y="559598"/>
                </a:lnTo>
                <a:close/>
              </a:path>
            </a:pathLst>
          </a:custGeom>
          <a:solidFill>
            <a:srgbClr val="AFB74D">
              <a:alpha val="50000"/>
            </a:srgbClr>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64835" tIns="139900" rIns="1" bIns="139899"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5" name="TextBox 14">
            <a:extLst>
              <a:ext uri="{FF2B5EF4-FFF2-40B4-BE49-F238E27FC236}">
                <a16:creationId xmlns:a16="http://schemas.microsoft.com/office/drawing/2014/main" id="{F9B8C90B-04D7-1144-9C3D-52A153A385F5}"/>
              </a:ext>
            </a:extLst>
          </p:cNvPr>
          <p:cNvSpPr txBox="1"/>
          <p:nvPr/>
        </p:nvSpPr>
        <p:spPr>
          <a:xfrm>
            <a:off x="505700" y="3406850"/>
            <a:ext cx="1720602" cy="830997"/>
          </a:xfrm>
          <a:prstGeom prst="rect">
            <a:avLst/>
          </a:prstGeom>
          <a:noFill/>
        </p:spPr>
        <p:txBody>
          <a:bodyPr wrap="square" rtlCol="0">
            <a:spAutoFit/>
          </a:bodyPr>
          <a:lstStyle/>
          <a:p>
            <a:pPr algn="ctr"/>
            <a:r>
              <a:rPr lang="en-US" sz="1600" dirty="0"/>
              <a:t>Measurement &amp; Evaluation informs strategy re-design</a:t>
            </a:r>
          </a:p>
        </p:txBody>
      </p:sp>
      <p:sp>
        <p:nvSpPr>
          <p:cNvPr id="45" name="Arc 44">
            <a:extLst>
              <a:ext uri="{FF2B5EF4-FFF2-40B4-BE49-F238E27FC236}">
                <a16:creationId xmlns:a16="http://schemas.microsoft.com/office/drawing/2014/main" id="{F57E69AA-63FB-E748-ADEF-2323E2B6FE4E}"/>
              </a:ext>
            </a:extLst>
          </p:cNvPr>
          <p:cNvSpPr/>
          <p:nvPr/>
        </p:nvSpPr>
        <p:spPr>
          <a:xfrm rot="12133528">
            <a:off x="2393172" y="2070354"/>
            <a:ext cx="2810142" cy="2700580"/>
          </a:xfrm>
          <a:prstGeom prst="arc">
            <a:avLst>
              <a:gd name="adj1" fmla="val 16200000"/>
              <a:gd name="adj2" fmla="val 10033"/>
            </a:avLst>
          </a:prstGeom>
          <a:ln w="63500">
            <a:solidFill>
              <a:srgbClr val="AFB74D">
                <a:alpha val="50000"/>
              </a:srgbClr>
            </a:solidFill>
            <a:prstDash val="sysDot"/>
            <a:headEnd type="triangle"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7" name="Oval 46">
            <a:extLst>
              <a:ext uri="{FF2B5EF4-FFF2-40B4-BE49-F238E27FC236}">
                <a16:creationId xmlns:a16="http://schemas.microsoft.com/office/drawing/2014/main" id="{471494D6-1C2D-F64D-B0CA-8243C44B8BEC}"/>
              </a:ext>
            </a:extLst>
          </p:cNvPr>
          <p:cNvSpPr/>
          <p:nvPr/>
        </p:nvSpPr>
        <p:spPr>
          <a:xfrm>
            <a:off x="2650232" y="1272146"/>
            <a:ext cx="2333783" cy="24380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E0F3C016-59D4-D64D-8BE8-0DBDA0D675B5}"/>
              </a:ext>
            </a:extLst>
          </p:cNvPr>
          <p:cNvSpPr/>
          <p:nvPr/>
        </p:nvSpPr>
        <p:spPr>
          <a:xfrm>
            <a:off x="2757690" y="1393669"/>
            <a:ext cx="2164412" cy="2164412"/>
          </a:xfrm>
          <a:prstGeom prst="ellipse">
            <a:avLst/>
          </a:prstGeom>
          <a:solidFill>
            <a:srgbClr val="5482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0100">
              <a:lnSpc>
                <a:spcPct val="90000"/>
              </a:lnSpc>
              <a:spcBef>
                <a:spcPct val="0"/>
              </a:spcBef>
              <a:spcAft>
                <a:spcPct val="35000"/>
              </a:spcAft>
            </a:pPr>
            <a:endParaRPr lang="en-US" sz="2000" b="1" dirty="0"/>
          </a:p>
          <a:p>
            <a:pPr lvl="0" algn="ctr" defTabSz="800100">
              <a:lnSpc>
                <a:spcPct val="90000"/>
              </a:lnSpc>
              <a:spcBef>
                <a:spcPct val="0"/>
              </a:spcBef>
              <a:spcAft>
                <a:spcPct val="35000"/>
              </a:spcAft>
            </a:pPr>
            <a:r>
              <a:rPr lang="en-US" sz="2000" b="1" dirty="0"/>
              <a:t>Measurement &amp; Evaluation</a:t>
            </a:r>
          </a:p>
          <a:p>
            <a:pPr lvl="0" algn="ctr" defTabSz="800100">
              <a:lnSpc>
                <a:spcPct val="90000"/>
              </a:lnSpc>
              <a:spcBef>
                <a:spcPct val="0"/>
              </a:spcBef>
              <a:spcAft>
                <a:spcPct val="35000"/>
              </a:spcAft>
            </a:pPr>
            <a:r>
              <a:rPr lang="en-US" sz="1600" dirty="0"/>
              <a:t>Are strategies working?</a:t>
            </a:r>
          </a:p>
          <a:p>
            <a:pPr algn="ctr"/>
            <a:endParaRPr lang="en-US" dirty="0"/>
          </a:p>
        </p:txBody>
      </p:sp>
      <p:sp>
        <p:nvSpPr>
          <p:cNvPr id="48" name="Oval 47">
            <a:extLst>
              <a:ext uri="{FF2B5EF4-FFF2-40B4-BE49-F238E27FC236}">
                <a16:creationId xmlns:a16="http://schemas.microsoft.com/office/drawing/2014/main" id="{1BEA4278-2AF4-7F4E-99BC-6EF7134AD324}"/>
              </a:ext>
            </a:extLst>
          </p:cNvPr>
          <p:cNvSpPr/>
          <p:nvPr/>
        </p:nvSpPr>
        <p:spPr>
          <a:xfrm>
            <a:off x="3383894" y="4021030"/>
            <a:ext cx="2433317" cy="236654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B5601D2-F2DF-B24F-8F00-EA02E104C2B3}"/>
              </a:ext>
            </a:extLst>
          </p:cNvPr>
          <p:cNvSpPr/>
          <p:nvPr/>
        </p:nvSpPr>
        <p:spPr>
          <a:xfrm>
            <a:off x="3517215" y="4080287"/>
            <a:ext cx="2164412" cy="2164412"/>
          </a:xfrm>
          <a:prstGeom prst="ellipse">
            <a:avLst/>
          </a:prstGeom>
          <a:solidFill>
            <a:srgbClr val="54823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0100">
              <a:lnSpc>
                <a:spcPct val="90000"/>
              </a:lnSpc>
              <a:spcBef>
                <a:spcPct val="0"/>
              </a:spcBef>
              <a:spcAft>
                <a:spcPct val="35000"/>
              </a:spcAft>
            </a:pPr>
            <a:endParaRPr lang="en-US" sz="1900" b="1" dirty="0"/>
          </a:p>
          <a:p>
            <a:pPr lvl="0" algn="ctr" defTabSz="800100">
              <a:lnSpc>
                <a:spcPct val="90000"/>
              </a:lnSpc>
              <a:spcBef>
                <a:spcPct val="0"/>
              </a:spcBef>
              <a:spcAft>
                <a:spcPct val="35000"/>
              </a:spcAft>
            </a:pPr>
            <a:r>
              <a:rPr lang="en-US" b="1" dirty="0"/>
              <a:t>Strategy Development &amp; Implementation</a:t>
            </a:r>
          </a:p>
          <a:p>
            <a:pPr lvl="0" algn="ctr" defTabSz="800100">
              <a:lnSpc>
                <a:spcPct val="90000"/>
              </a:lnSpc>
              <a:spcBef>
                <a:spcPct val="0"/>
              </a:spcBef>
              <a:spcAft>
                <a:spcPct val="35000"/>
              </a:spcAft>
            </a:pPr>
            <a:r>
              <a:rPr lang="en-US" sz="1600" dirty="0"/>
              <a:t>What strategies will you use to ”close the gap”?</a:t>
            </a:r>
          </a:p>
          <a:p>
            <a:pPr algn="ctr"/>
            <a:endParaRPr lang="en-US" dirty="0"/>
          </a:p>
        </p:txBody>
      </p:sp>
      <p:sp>
        <p:nvSpPr>
          <p:cNvPr id="49" name="Oval 48">
            <a:extLst>
              <a:ext uri="{FF2B5EF4-FFF2-40B4-BE49-F238E27FC236}">
                <a16:creationId xmlns:a16="http://schemas.microsoft.com/office/drawing/2014/main" id="{D46D19C6-037C-E44B-8107-3FC381901994}"/>
              </a:ext>
            </a:extLst>
          </p:cNvPr>
          <p:cNvSpPr/>
          <p:nvPr/>
        </p:nvSpPr>
        <p:spPr>
          <a:xfrm>
            <a:off x="4933825" y="48008"/>
            <a:ext cx="2416745" cy="247161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Oval 49">
            <a:extLst>
              <a:ext uri="{FF2B5EF4-FFF2-40B4-BE49-F238E27FC236}">
                <a16:creationId xmlns:a16="http://schemas.microsoft.com/office/drawing/2014/main" id="{089336B8-6F9C-D14D-B3D2-4F3E9D9E9824}"/>
              </a:ext>
            </a:extLst>
          </p:cNvPr>
          <p:cNvSpPr/>
          <p:nvPr/>
        </p:nvSpPr>
        <p:spPr>
          <a:xfrm>
            <a:off x="7026061" y="1272147"/>
            <a:ext cx="2744029" cy="25502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Oval 50">
            <a:extLst>
              <a:ext uri="{FF2B5EF4-FFF2-40B4-BE49-F238E27FC236}">
                <a16:creationId xmlns:a16="http://schemas.microsoft.com/office/drawing/2014/main" id="{07764CD4-8E12-9E4C-AAE0-88AB1DAE173B}"/>
              </a:ext>
            </a:extLst>
          </p:cNvPr>
          <p:cNvSpPr/>
          <p:nvPr/>
        </p:nvSpPr>
        <p:spPr>
          <a:xfrm>
            <a:off x="6435323" y="4041011"/>
            <a:ext cx="2433317" cy="26289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Oval 1">
            <a:extLst>
              <a:ext uri="{FF2B5EF4-FFF2-40B4-BE49-F238E27FC236}">
                <a16:creationId xmlns:a16="http://schemas.microsoft.com/office/drawing/2014/main" id="{0465E7A5-389F-8343-B688-078C4A24468F}"/>
              </a:ext>
            </a:extLst>
          </p:cNvPr>
          <p:cNvSpPr/>
          <p:nvPr/>
        </p:nvSpPr>
        <p:spPr>
          <a:xfrm>
            <a:off x="5087784" y="319834"/>
            <a:ext cx="2233398" cy="2233398"/>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889000">
              <a:lnSpc>
                <a:spcPct val="90000"/>
              </a:lnSpc>
              <a:spcBef>
                <a:spcPct val="0"/>
              </a:spcBef>
            </a:pPr>
            <a:endParaRPr lang="en-US" sz="2800" b="1" dirty="0"/>
          </a:p>
          <a:p>
            <a:pPr lvl="0" algn="ctr" defTabSz="889000">
              <a:lnSpc>
                <a:spcPct val="90000"/>
              </a:lnSpc>
              <a:spcBef>
                <a:spcPct val="0"/>
              </a:spcBef>
            </a:pPr>
            <a:r>
              <a:rPr lang="en-US" sz="2000" b="1" dirty="0"/>
              <a:t>Materiality</a:t>
            </a:r>
            <a:endParaRPr lang="en-US" sz="2000" dirty="0"/>
          </a:p>
          <a:p>
            <a:pPr lvl="0" algn="ctr" defTabSz="889000">
              <a:lnSpc>
                <a:spcPct val="90000"/>
              </a:lnSpc>
              <a:spcBef>
                <a:spcPct val="0"/>
              </a:spcBef>
              <a:spcAft>
                <a:spcPct val="35000"/>
              </a:spcAft>
            </a:pPr>
            <a:br>
              <a:rPr lang="en-US" sz="1600" dirty="0"/>
            </a:br>
            <a:r>
              <a:rPr lang="en-US" sz="1600" dirty="0"/>
              <a:t>What raw materials will you focus on and in what location(s)?</a:t>
            </a:r>
          </a:p>
          <a:p>
            <a:pPr algn="ctr"/>
            <a:endParaRPr lang="en-US" dirty="0"/>
          </a:p>
        </p:txBody>
      </p:sp>
      <p:sp>
        <p:nvSpPr>
          <p:cNvPr id="22" name="Oval 21">
            <a:extLst>
              <a:ext uri="{FF2B5EF4-FFF2-40B4-BE49-F238E27FC236}">
                <a16:creationId xmlns:a16="http://schemas.microsoft.com/office/drawing/2014/main" id="{44776EE5-D713-2A4E-84D3-A9B6FA16199B}"/>
              </a:ext>
            </a:extLst>
          </p:cNvPr>
          <p:cNvSpPr/>
          <p:nvPr/>
        </p:nvSpPr>
        <p:spPr>
          <a:xfrm>
            <a:off x="7455580" y="1459192"/>
            <a:ext cx="2233397" cy="2233397"/>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lvl="0" algn="ctr" defTabSz="800100">
              <a:lnSpc>
                <a:spcPct val="90000"/>
              </a:lnSpc>
              <a:spcBef>
                <a:spcPct val="0"/>
              </a:spcBef>
              <a:spcAft>
                <a:spcPct val="35000"/>
              </a:spcAft>
            </a:pPr>
            <a:endParaRPr lang="en-US" b="1" dirty="0"/>
          </a:p>
          <a:p>
            <a:pPr lvl="0" algn="ctr" defTabSz="800100">
              <a:lnSpc>
                <a:spcPct val="90000"/>
              </a:lnSpc>
              <a:spcBef>
                <a:spcPct val="0"/>
              </a:spcBef>
              <a:spcAft>
                <a:spcPct val="35000"/>
              </a:spcAft>
            </a:pPr>
            <a:r>
              <a:rPr lang="en-US" b="1" dirty="0"/>
              <a:t>Benchmarking</a:t>
            </a:r>
          </a:p>
          <a:p>
            <a:pPr lvl="0" algn="ctr" defTabSz="800100">
              <a:lnSpc>
                <a:spcPct val="90000"/>
              </a:lnSpc>
              <a:spcBef>
                <a:spcPct val="0"/>
              </a:spcBef>
              <a:spcAft>
                <a:spcPct val="35000"/>
              </a:spcAft>
            </a:pPr>
            <a:r>
              <a:rPr lang="en-US" sz="1600" dirty="0"/>
              <a:t>Is there a benchmark for the location(s)?</a:t>
            </a:r>
          </a:p>
          <a:p>
            <a:pPr algn="ctr"/>
            <a:endParaRPr lang="en-US" dirty="0"/>
          </a:p>
        </p:txBody>
      </p:sp>
      <p:sp>
        <p:nvSpPr>
          <p:cNvPr id="23" name="Oval 22">
            <a:extLst>
              <a:ext uri="{FF2B5EF4-FFF2-40B4-BE49-F238E27FC236}">
                <a16:creationId xmlns:a16="http://schemas.microsoft.com/office/drawing/2014/main" id="{8E9F212F-B24F-004C-9614-2940F9189593}"/>
              </a:ext>
            </a:extLst>
          </p:cNvPr>
          <p:cNvSpPr/>
          <p:nvPr/>
        </p:nvSpPr>
        <p:spPr>
          <a:xfrm>
            <a:off x="6543335" y="4285689"/>
            <a:ext cx="2233398" cy="2233398"/>
          </a:xfrm>
          <a:prstGeom prst="ellipse">
            <a:avLst/>
          </a:prstGeom>
          <a:solidFill>
            <a:srgbClr val="548235"/>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 rIns="45720" rtlCol="0" anchor="ctr"/>
          <a:lstStyle/>
          <a:p>
            <a:pPr lvl="0" algn="ctr" defTabSz="800100">
              <a:lnSpc>
                <a:spcPct val="90000"/>
              </a:lnSpc>
              <a:spcBef>
                <a:spcPct val="0"/>
              </a:spcBef>
              <a:spcAft>
                <a:spcPct val="35000"/>
              </a:spcAft>
            </a:pPr>
            <a:endParaRPr lang="en-US" sz="2000" b="1" dirty="0"/>
          </a:p>
          <a:p>
            <a:pPr lvl="0" algn="ctr" defTabSz="800100">
              <a:lnSpc>
                <a:spcPct val="90000"/>
              </a:lnSpc>
              <a:spcBef>
                <a:spcPct val="0"/>
              </a:spcBef>
              <a:spcAft>
                <a:spcPct val="35000"/>
              </a:spcAft>
            </a:pPr>
            <a:r>
              <a:rPr lang="en-US" sz="2000" b="1" dirty="0"/>
              <a:t>Actual Incomes</a:t>
            </a:r>
          </a:p>
          <a:p>
            <a:pPr lvl="0" algn="ctr" defTabSz="800100">
              <a:lnSpc>
                <a:spcPct val="90000"/>
              </a:lnSpc>
              <a:spcBef>
                <a:spcPct val="0"/>
              </a:spcBef>
              <a:spcAft>
                <a:spcPct val="35000"/>
              </a:spcAft>
            </a:pPr>
            <a:r>
              <a:rPr lang="en-US" sz="1600" dirty="0"/>
              <a:t>Do you know farmers’ actual incomes?</a:t>
            </a:r>
          </a:p>
          <a:p>
            <a:pPr algn="ctr"/>
            <a:endParaRPr lang="en-US" dirty="0"/>
          </a:p>
        </p:txBody>
      </p:sp>
      <p:sp>
        <p:nvSpPr>
          <p:cNvPr id="56" name="Triangle 55">
            <a:extLst>
              <a:ext uri="{FF2B5EF4-FFF2-40B4-BE49-F238E27FC236}">
                <a16:creationId xmlns:a16="http://schemas.microsoft.com/office/drawing/2014/main" id="{BD7AE48F-BEBD-134B-9C31-18681737C2E3}"/>
              </a:ext>
            </a:extLst>
          </p:cNvPr>
          <p:cNvSpPr/>
          <p:nvPr/>
        </p:nvSpPr>
        <p:spPr>
          <a:xfrm rot="8150892">
            <a:off x="7758430" y="1308458"/>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riangle 56">
            <a:extLst>
              <a:ext uri="{FF2B5EF4-FFF2-40B4-BE49-F238E27FC236}">
                <a16:creationId xmlns:a16="http://schemas.microsoft.com/office/drawing/2014/main" id="{3B3DCC6E-42D7-F140-A53F-AFCE070F889E}"/>
              </a:ext>
            </a:extLst>
          </p:cNvPr>
          <p:cNvSpPr/>
          <p:nvPr/>
        </p:nvSpPr>
        <p:spPr>
          <a:xfrm rot="12449144">
            <a:off x="8446032" y="4283548"/>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riangle 57">
            <a:extLst>
              <a:ext uri="{FF2B5EF4-FFF2-40B4-BE49-F238E27FC236}">
                <a16:creationId xmlns:a16="http://schemas.microsoft.com/office/drawing/2014/main" id="{6F107A87-6699-2E44-91C3-49D1E386DE11}"/>
              </a:ext>
            </a:extLst>
          </p:cNvPr>
          <p:cNvSpPr/>
          <p:nvPr/>
        </p:nvSpPr>
        <p:spPr>
          <a:xfrm rot="16525224">
            <a:off x="5596007" y="5772531"/>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riangle 58">
            <a:extLst>
              <a:ext uri="{FF2B5EF4-FFF2-40B4-BE49-F238E27FC236}">
                <a16:creationId xmlns:a16="http://schemas.microsoft.com/office/drawing/2014/main" id="{12047231-B19E-FA4F-8386-EB4E15B315FF}"/>
              </a:ext>
            </a:extLst>
          </p:cNvPr>
          <p:cNvSpPr/>
          <p:nvPr/>
        </p:nvSpPr>
        <p:spPr>
          <a:xfrm rot="21053075">
            <a:off x="3555544" y="3602570"/>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Triangle 59">
            <a:extLst>
              <a:ext uri="{FF2B5EF4-FFF2-40B4-BE49-F238E27FC236}">
                <a16:creationId xmlns:a16="http://schemas.microsoft.com/office/drawing/2014/main" id="{7F9D53D8-415D-3641-919E-12ACD3E98A0E}"/>
              </a:ext>
            </a:extLst>
          </p:cNvPr>
          <p:cNvSpPr/>
          <p:nvPr/>
        </p:nvSpPr>
        <p:spPr>
          <a:xfrm rot="4132336">
            <a:off x="4862735" y="1011779"/>
            <a:ext cx="157163" cy="251870"/>
          </a:xfrm>
          <a:prstGeom prst="triangle">
            <a:avLst/>
          </a:prstGeom>
          <a:solidFill>
            <a:srgbClr val="AFB74D"/>
          </a:solidFill>
          <a:ln>
            <a:solidFill>
              <a:srgbClr val="AFB7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6" name="Graphic 65">
            <a:extLst>
              <a:ext uri="{FF2B5EF4-FFF2-40B4-BE49-F238E27FC236}">
                <a16:creationId xmlns:a16="http://schemas.microsoft.com/office/drawing/2014/main" id="{32E79620-D2B6-984C-9DA5-0BBBC6E821E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884860" y="4767564"/>
            <a:ext cx="1269648" cy="1269648"/>
          </a:xfrm>
          <a:prstGeom prst="rect">
            <a:avLst/>
          </a:prstGeom>
        </p:spPr>
      </p:pic>
      <p:pic>
        <p:nvPicPr>
          <p:cNvPr id="72" name="Graphic 71">
            <a:extLst>
              <a:ext uri="{FF2B5EF4-FFF2-40B4-BE49-F238E27FC236}">
                <a16:creationId xmlns:a16="http://schemas.microsoft.com/office/drawing/2014/main" id="{A74CB530-2818-2645-9B22-80AC9D71838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743716" y="5362610"/>
            <a:ext cx="884089" cy="884089"/>
          </a:xfrm>
          <a:prstGeom prst="rect">
            <a:avLst/>
          </a:prstGeom>
        </p:spPr>
      </p:pic>
    </p:spTree>
    <p:extLst>
      <p:ext uri="{BB962C8B-B14F-4D97-AF65-F5344CB8AC3E}">
        <p14:creationId xmlns:p14="http://schemas.microsoft.com/office/powerpoint/2010/main" val="3648758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D882-B725-834C-8FB2-BB8352B89EC5}"/>
              </a:ext>
            </a:extLst>
          </p:cNvPr>
          <p:cNvSpPr>
            <a:spLocks noGrp="1"/>
          </p:cNvSpPr>
          <p:nvPr>
            <p:ph type="title"/>
          </p:nvPr>
        </p:nvSpPr>
        <p:spPr>
          <a:xfrm>
            <a:off x="648929" y="629266"/>
            <a:ext cx="3505495" cy="1622321"/>
          </a:xfrm>
        </p:spPr>
        <p:txBody>
          <a:bodyPr>
            <a:normAutofit/>
          </a:bodyPr>
          <a:lstStyle/>
          <a:p>
            <a:r>
              <a:rPr lang="en-US" sz="3700" b="1" dirty="0"/>
              <a:t>Family Household Income Varies</a:t>
            </a:r>
          </a:p>
        </p:txBody>
      </p:sp>
      <p:sp>
        <p:nvSpPr>
          <p:cNvPr id="3" name="Content Placeholder 2">
            <a:extLst>
              <a:ext uri="{FF2B5EF4-FFF2-40B4-BE49-F238E27FC236}">
                <a16:creationId xmlns:a16="http://schemas.microsoft.com/office/drawing/2014/main" id="{4D57B409-AA20-4848-BFD8-F4014BDC9546}"/>
              </a:ext>
            </a:extLst>
          </p:cNvPr>
          <p:cNvSpPr>
            <a:spLocks noGrp="1"/>
          </p:cNvSpPr>
          <p:nvPr>
            <p:ph idx="1"/>
          </p:nvPr>
        </p:nvSpPr>
        <p:spPr>
          <a:xfrm>
            <a:off x="648931" y="2438400"/>
            <a:ext cx="3505494" cy="3785419"/>
          </a:xfrm>
        </p:spPr>
        <p:txBody>
          <a:bodyPr>
            <a:normAutofit/>
          </a:bodyPr>
          <a:lstStyle/>
          <a:p>
            <a:pPr marL="0" indent="0">
              <a:buNone/>
            </a:pPr>
            <a:r>
              <a:rPr lang="en-US" sz="2000" dirty="0"/>
              <a:t>Income within a supply chain can vary drastically due to many factors (farm size, productivity, food produced at home and other income sources to name a few), meaning the gap to a living income can vary as well.</a:t>
            </a:r>
          </a:p>
        </p:txBody>
      </p:sp>
      <p:sp>
        <p:nvSpPr>
          <p:cNvPr id="12" name="Rectangle 1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screenshot of a social media post&#10;&#10;Description automatically generated">
            <a:extLst>
              <a:ext uri="{FF2B5EF4-FFF2-40B4-BE49-F238E27FC236}">
                <a16:creationId xmlns:a16="http://schemas.microsoft.com/office/drawing/2014/main" id="{A6EBD35C-60DC-1B4D-A4BE-223C36AA5745}"/>
              </a:ext>
            </a:extLst>
          </p:cNvPr>
          <p:cNvPicPr>
            <a:picLocks noChangeAspect="1"/>
          </p:cNvPicPr>
          <p:nvPr/>
        </p:nvPicPr>
        <p:blipFill rotWithShape="1">
          <a:blip r:embed="rId3"/>
          <a:srcRect l="3241" t="11394" r="25518" b="3022"/>
          <a:stretch/>
        </p:blipFill>
        <p:spPr>
          <a:xfrm>
            <a:off x="5368572" y="1491916"/>
            <a:ext cx="6174497" cy="4469139"/>
          </a:xfrm>
          <a:prstGeom prst="rect">
            <a:avLst/>
          </a:prstGeom>
          <a:effectLst/>
        </p:spPr>
      </p:pic>
      <p:pic>
        <p:nvPicPr>
          <p:cNvPr id="9" name="Picture 8" descr="A screenshot of a social media post&#10;&#10;Description automatically generated">
            <a:extLst>
              <a:ext uri="{FF2B5EF4-FFF2-40B4-BE49-F238E27FC236}">
                <a16:creationId xmlns:a16="http://schemas.microsoft.com/office/drawing/2014/main" id="{B481078A-02A1-134B-A5FC-24A447242DA5}"/>
              </a:ext>
            </a:extLst>
          </p:cNvPr>
          <p:cNvPicPr>
            <a:picLocks noChangeAspect="1"/>
          </p:cNvPicPr>
          <p:nvPr/>
        </p:nvPicPr>
        <p:blipFill rotWithShape="1">
          <a:blip r:embed="rId3"/>
          <a:srcRect l="14409" t="2550" r="34180" b="87620"/>
          <a:stretch/>
        </p:blipFill>
        <p:spPr>
          <a:xfrm>
            <a:off x="5524743" y="629266"/>
            <a:ext cx="5800984" cy="708274"/>
          </a:xfrm>
          <a:prstGeom prst="rect">
            <a:avLst/>
          </a:prstGeom>
          <a:effectLst/>
        </p:spPr>
      </p:pic>
      <p:pic>
        <p:nvPicPr>
          <p:cNvPr id="10" name="Picture 9" descr="A screenshot of a social media post&#10;&#10;Description automatically generated">
            <a:extLst>
              <a:ext uri="{FF2B5EF4-FFF2-40B4-BE49-F238E27FC236}">
                <a16:creationId xmlns:a16="http://schemas.microsoft.com/office/drawing/2014/main" id="{8F6DEF0E-C4AF-F343-A00C-4FEFB991B4C4}"/>
              </a:ext>
            </a:extLst>
          </p:cNvPr>
          <p:cNvPicPr>
            <a:picLocks noChangeAspect="1"/>
          </p:cNvPicPr>
          <p:nvPr/>
        </p:nvPicPr>
        <p:blipFill rotWithShape="1">
          <a:blip r:embed="rId3"/>
          <a:srcRect l="66015" t="4633" r="10320" b="89912"/>
          <a:stretch/>
        </p:blipFill>
        <p:spPr>
          <a:xfrm>
            <a:off x="7090117" y="1098914"/>
            <a:ext cx="2670236" cy="393002"/>
          </a:xfrm>
          <a:prstGeom prst="rect">
            <a:avLst/>
          </a:prstGeom>
          <a:effectLst/>
        </p:spPr>
      </p:pic>
    </p:spTree>
    <p:extLst>
      <p:ext uri="{BB962C8B-B14F-4D97-AF65-F5344CB8AC3E}">
        <p14:creationId xmlns:p14="http://schemas.microsoft.com/office/powerpoint/2010/main" val="4025153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8D882-B725-834C-8FB2-BB8352B89EC5}"/>
              </a:ext>
            </a:extLst>
          </p:cNvPr>
          <p:cNvSpPr>
            <a:spLocks noGrp="1"/>
          </p:cNvSpPr>
          <p:nvPr>
            <p:ph type="title"/>
          </p:nvPr>
        </p:nvSpPr>
        <p:spPr>
          <a:xfrm>
            <a:off x="711117" y="816079"/>
            <a:ext cx="3346022" cy="1622321"/>
          </a:xfrm>
        </p:spPr>
        <p:txBody>
          <a:bodyPr>
            <a:normAutofit fontScale="90000"/>
          </a:bodyPr>
          <a:lstStyle/>
          <a:p>
            <a:r>
              <a:rPr lang="en-US" sz="4000" b="1" dirty="0"/>
              <a:t>Modeling Ways to Close the Income Gap</a:t>
            </a:r>
            <a:endParaRPr lang="en-US" sz="3700" b="1" dirty="0"/>
          </a:p>
        </p:txBody>
      </p:sp>
      <p:sp>
        <p:nvSpPr>
          <p:cNvPr id="3" name="Content Placeholder 2">
            <a:extLst>
              <a:ext uri="{FF2B5EF4-FFF2-40B4-BE49-F238E27FC236}">
                <a16:creationId xmlns:a16="http://schemas.microsoft.com/office/drawing/2014/main" id="{4D57B409-AA20-4848-BFD8-F4014BDC9546}"/>
              </a:ext>
            </a:extLst>
          </p:cNvPr>
          <p:cNvSpPr>
            <a:spLocks noGrp="1"/>
          </p:cNvSpPr>
          <p:nvPr>
            <p:ph idx="1"/>
          </p:nvPr>
        </p:nvSpPr>
        <p:spPr>
          <a:xfrm>
            <a:off x="726370" y="2525371"/>
            <a:ext cx="3505494" cy="1739657"/>
          </a:xfrm>
        </p:spPr>
        <p:txBody>
          <a:bodyPr>
            <a:normAutofit/>
          </a:bodyPr>
          <a:lstStyle/>
          <a:p>
            <a:pPr marL="0" indent="0">
              <a:buNone/>
            </a:pPr>
            <a:r>
              <a:rPr lang="en-US" sz="2000" b="1" dirty="0"/>
              <a:t>Assumptions</a:t>
            </a:r>
          </a:p>
          <a:p>
            <a:pPr marL="0" indent="0">
              <a:buNone/>
            </a:pPr>
            <a:r>
              <a:rPr lang="en-US" sz="2000" dirty="0"/>
              <a:t>4ha cocoa, trees 30 years old</a:t>
            </a:r>
          </a:p>
          <a:p>
            <a:pPr marL="0" indent="0">
              <a:buNone/>
            </a:pPr>
            <a:r>
              <a:rPr lang="en-US" sz="2000" dirty="0"/>
              <a:t>Base price - FT min price.  Includes cost share on replanting</a:t>
            </a:r>
          </a:p>
        </p:txBody>
      </p:sp>
      <p:pic>
        <p:nvPicPr>
          <p:cNvPr id="7" name="Picture 6" descr="A screenshot of a social media post&#10;&#10;Description automatically generated">
            <a:extLst>
              <a:ext uri="{FF2B5EF4-FFF2-40B4-BE49-F238E27FC236}">
                <a16:creationId xmlns:a16="http://schemas.microsoft.com/office/drawing/2014/main" id="{A6EBD35C-60DC-1B4D-A4BE-223C36AA5745}"/>
              </a:ext>
            </a:extLst>
          </p:cNvPr>
          <p:cNvPicPr>
            <a:picLocks noChangeAspect="1"/>
          </p:cNvPicPr>
          <p:nvPr/>
        </p:nvPicPr>
        <p:blipFill rotWithShape="1">
          <a:blip r:embed="rId3"/>
          <a:srcRect l="3241" t="11394" r="25518" b="3022"/>
          <a:stretch/>
        </p:blipFill>
        <p:spPr>
          <a:xfrm>
            <a:off x="5368572" y="1491916"/>
            <a:ext cx="6174497" cy="4469139"/>
          </a:xfrm>
          <a:prstGeom prst="rect">
            <a:avLst/>
          </a:prstGeom>
          <a:effectLst/>
        </p:spPr>
      </p:pic>
      <p:pic>
        <p:nvPicPr>
          <p:cNvPr id="9" name="Picture 8" descr="A screenshot of a social media post&#10;&#10;Description automatically generated">
            <a:extLst>
              <a:ext uri="{FF2B5EF4-FFF2-40B4-BE49-F238E27FC236}">
                <a16:creationId xmlns:a16="http://schemas.microsoft.com/office/drawing/2014/main" id="{B481078A-02A1-134B-A5FC-24A447242DA5}"/>
              </a:ext>
            </a:extLst>
          </p:cNvPr>
          <p:cNvPicPr>
            <a:picLocks noChangeAspect="1"/>
          </p:cNvPicPr>
          <p:nvPr/>
        </p:nvPicPr>
        <p:blipFill rotWithShape="1">
          <a:blip r:embed="rId3"/>
          <a:srcRect l="13413" t="1075" r="8036" b="86335"/>
          <a:stretch/>
        </p:blipFill>
        <p:spPr>
          <a:xfrm>
            <a:off x="5791223" y="946485"/>
            <a:ext cx="5329193" cy="545431"/>
          </a:xfrm>
          <a:prstGeom prst="rect">
            <a:avLst/>
          </a:prstGeom>
          <a:effectLst/>
        </p:spPr>
      </p:pic>
      <p:sp>
        <p:nvSpPr>
          <p:cNvPr id="4" name="Rectangle 3">
            <a:extLst>
              <a:ext uri="{FF2B5EF4-FFF2-40B4-BE49-F238E27FC236}">
                <a16:creationId xmlns:a16="http://schemas.microsoft.com/office/drawing/2014/main" id="{207963E2-EEF8-144C-87E7-7A3CC548205F}"/>
              </a:ext>
            </a:extLst>
          </p:cNvPr>
          <p:cNvSpPr/>
          <p:nvPr/>
        </p:nvSpPr>
        <p:spPr>
          <a:xfrm>
            <a:off x="4185497" y="0"/>
            <a:ext cx="8006503" cy="68580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id="{75326A1F-3137-614C-B2C6-2351D9BFA902}"/>
              </a:ext>
            </a:extLst>
          </p:cNvPr>
          <p:cNvGrpSpPr/>
          <p:nvPr/>
        </p:nvGrpSpPr>
        <p:grpSpPr>
          <a:xfrm>
            <a:off x="4746724" y="934147"/>
            <a:ext cx="6924703" cy="4521219"/>
            <a:chOff x="4644997" y="1417339"/>
            <a:chExt cx="7936319" cy="4622100"/>
          </a:xfrm>
          <a:effectLst>
            <a:outerShdw blurRad="50800" dist="50800" dir="5400000" sx="1000" sy="1000" algn="ctr" rotWithShape="0">
              <a:srgbClr val="000000">
                <a:alpha val="10000"/>
              </a:srgbClr>
            </a:outerShdw>
          </a:effectLst>
        </p:grpSpPr>
        <p:graphicFrame>
          <p:nvGraphicFramePr>
            <p:cNvPr id="11" name="Chart 10">
              <a:extLst>
                <a:ext uri="{FF2B5EF4-FFF2-40B4-BE49-F238E27FC236}">
                  <a16:creationId xmlns:a16="http://schemas.microsoft.com/office/drawing/2014/main" id="{BAD80248-18EC-0445-AB37-245C4E160107}"/>
                </a:ext>
              </a:extLst>
            </p:cNvPr>
            <p:cNvGraphicFramePr>
              <a:graphicFrameLocks/>
            </p:cNvGraphicFramePr>
            <p:nvPr>
              <p:extLst>
                <p:ext uri="{D42A27DB-BD31-4B8C-83A1-F6EECF244321}">
                  <p14:modId xmlns:p14="http://schemas.microsoft.com/office/powerpoint/2010/main" val="135491623"/>
                </p:ext>
              </p:extLst>
            </p:nvPr>
          </p:nvGraphicFramePr>
          <p:xfrm>
            <a:off x="4644997" y="1417339"/>
            <a:ext cx="7936319" cy="4622100"/>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a:extLst>
                <a:ext uri="{FF2B5EF4-FFF2-40B4-BE49-F238E27FC236}">
                  <a16:creationId xmlns:a16="http://schemas.microsoft.com/office/drawing/2014/main" id="{02A1AECA-7807-D142-A102-4AEA0D208719}"/>
                </a:ext>
              </a:extLst>
            </p:cNvPr>
            <p:cNvSpPr txBox="1"/>
            <p:nvPr/>
          </p:nvSpPr>
          <p:spPr>
            <a:xfrm>
              <a:off x="8575366" y="1961832"/>
              <a:ext cx="2913099" cy="290097"/>
            </a:xfrm>
            <a:prstGeom prst="rect">
              <a:avLst/>
            </a:prstGeom>
            <a:noFill/>
          </p:spPr>
          <p:txBody>
            <a:bodyPr wrap="none" rtlCol="0">
              <a:spAutoFit/>
            </a:bodyPr>
            <a:lstStyle/>
            <a:p>
              <a:r>
                <a:rPr lang="en-US" sz="1600" b="1" i="1" dirty="0"/>
                <a:t>Living Income Benchmark $2.1/p/d</a:t>
              </a:r>
            </a:p>
          </p:txBody>
        </p:sp>
        <p:sp>
          <p:nvSpPr>
            <p:cNvPr id="15" name="TextBox 14">
              <a:extLst>
                <a:ext uri="{FF2B5EF4-FFF2-40B4-BE49-F238E27FC236}">
                  <a16:creationId xmlns:a16="http://schemas.microsoft.com/office/drawing/2014/main" id="{EB41D3D9-7982-EA47-A325-B56FF7EBFCF5}"/>
                </a:ext>
              </a:extLst>
            </p:cNvPr>
            <p:cNvSpPr txBox="1"/>
            <p:nvPr/>
          </p:nvSpPr>
          <p:spPr>
            <a:xfrm>
              <a:off x="10031915" y="3829836"/>
              <a:ext cx="1645990" cy="290097"/>
            </a:xfrm>
            <a:prstGeom prst="rect">
              <a:avLst/>
            </a:prstGeom>
            <a:noFill/>
          </p:spPr>
          <p:txBody>
            <a:bodyPr wrap="none" rtlCol="0">
              <a:spAutoFit/>
            </a:bodyPr>
            <a:lstStyle/>
            <a:p>
              <a:r>
                <a:rPr lang="en-US" sz="1600" b="1" i="1" dirty="0"/>
                <a:t>Poverty line .9/p/d</a:t>
              </a:r>
            </a:p>
          </p:txBody>
        </p:sp>
        <p:sp>
          <p:nvSpPr>
            <p:cNvPr id="16" name="TextBox 15">
              <a:extLst>
                <a:ext uri="{FF2B5EF4-FFF2-40B4-BE49-F238E27FC236}">
                  <a16:creationId xmlns:a16="http://schemas.microsoft.com/office/drawing/2014/main" id="{E3C340B9-624B-3247-90E4-57F7F0B4C40A}"/>
                </a:ext>
              </a:extLst>
            </p:cNvPr>
            <p:cNvSpPr txBox="1"/>
            <p:nvPr/>
          </p:nvSpPr>
          <p:spPr>
            <a:xfrm>
              <a:off x="10746753" y="2479235"/>
              <a:ext cx="1067921" cy="338554"/>
            </a:xfrm>
            <a:prstGeom prst="rect">
              <a:avLst/>
            </a:prstGeom>
            <a:noFill/>
          </p:spPr>
          <p:txBody>
            <a:bodyPr wrap="none" rtlCol="0">
              <a:spAutoFit/>
            </a:bodyPr>
            <a:lstStyle/>
            <a:p>
              <a:r>
                <a:rPr lang="en-US" sz="1600" b="1" dirty="0">
                  <a:solidFill>
                    <a:schemeClr val="accent2"/>
                  </a:solidFill>
                </a:rPr>
                <a:t>Scenario 1</a:t>
              </a:r>
            </a:p>
          </p:txBody>
        </p:sp>
        <p:sp>
          <p:nvSpPr>
            <p:cNvPr id="17" name="TextBox 16">
              <a:extLst>
                <a:ext uri="{FF2B5EF4-FFF2-40B4-BE49-F238E27FC236}">
                  <a16:creationId xmlns:a16="http://schemas.microsoft.com/office/drawing/2014/main" id="{4520C029-F2A2-6F41-B638-D1A0B33BA66C}"/>
                </a:ext>
              </a:extLst>
            </p:cNvPr>
            <p:cNvSpPr txBox="1"/>
            <p:nvPr/>
          </p:nvSpPr>
          <p:spPr>
            <a:xfrm>
              <a:off x="11128693" y="4688913"/>
              <a:ext cx="981627" cy="290097"/>
            </a:xfrm>
            <a:prstGeom prst="rect">
              <a:avLst/>
            </a:prstGeom>
            <a:noFill/>
          </p:spPr>
          <p:txBody>
            <a:bodyPr wrap="none" rtlCol="0">
              <a:spAutoFit/>
            </a:bodyPr>
            <a:lstStyle/>
            <a:p>
              <a:r>
                <a:rPr lang="en-US" sz="1600" b="1" dirty="0">
                  <a:solidFill>
                    <a:srgbClr val="9F88B3"/>
                  </a:solidFill>
                </a:rPr>
                <a:t>Scenario 2</a:t>
              </a:r>
            </a:p>
          </p:txBody>
        </p:sp>
        <p:sp>
          <p:nvSpPr>
            <p:cNvPr id="18" name="TextBox 17">
              <a:extLst>
                <a:ext uri="{FF2B5EF4-FFF2-40B4-BE49-F238E27FC236}">
                  <a16:creationId xmlns:a16="http://schemas.microsoft.com/office/drawing/2014/main" id="{B7003FD5-B085-E243-9FDD-80843094C32D}"/>
                </a:ext>
              </a:extLst>
            </p:cNvPr>
            <p:cNvSpPr txBox="1"/>
            <p:nvPr/>
          </p:nvSpPr>
          <p:spPr>
            <a:xfrm>
              <a:off x="10843682" y="5298706"/>
              <a:ext cx="824202" cy="290097"/>
            </a:xfrm>
            <a:prstGeom prst="rect">
              <a:avLst/>
            </a:prstGeom>
            <a:noFill/>
          </p:spPr>
          <p:txBody>
            <a:bodyPr wrap="none" rtlCol="0">
              <a:spAutoFit/>
            </a:bodyPr>
            <a:lstStyle/>
            <a:p>
              <a:r>
                <a:rPr lang="en-US" sz="1600" b="1" dirty="0">
                  <a:solidFill>
                    <a:schemeClr val="accent1"/>
                  </a:solidFill>
                </a:rPr>
                <a:t>Baseline</a:t>
              </a:r>
            </a:p>
          </p:txBody>
        </p:sp>
      </p:grpSp>
      <p:sp>
        <p:nvSpPr>
          <p:cNvPr id="19" name="TextBox 18">
            <a:extLst>
              <a:ext uri="{FF2B5EF4-FFF2-40B4-BE49-F238E27FC236}">
                <a16:creationId xmlns:a16="http://schemas.microsoft.com/office/drawing/2014/main" id="{D39E9F83-19FD-F94C-BB04-ECE838720C82}"/>
              </a:ext>
            </a:extLst>
          </p:cNvPr>
          <p:cNvSpPr txBox="1"/>
          <p:nvPr/>
        </p:nvSpPr>
        <p:spPr>
          <a:xfrm>
            <a:off x="4900506" y="5761484"/>
            <a:ext cx="6394828" cy="338554"/>
          </a:xfrm>
          <a:prstGeom prst="rect">
            <a:avLst/>
          </a:prstGeom>
          <a:noFill/>
        </p:spPr>
        <p:txBody>
          <a:bodyPr wrap="none" rtlCol="0">
            <a:spAutoFit/>
          </a:bodyPr>
          <a:lstStyle/>
          <a:p>
            <a:r>
              <a:rPr lang="en-US" sz="1600" i="1" dirty="0"/>
              <a:t>Poverty line is based on World Bank study local PPP equivalent of 1.90/p/d </a:t>
            </a:r>
          </a:p>
        </p:txBody>
      </p:sp>
      <p:sp>
        <p:nvSpPr>
          <p:cNvPr id="20" name="TextBox 19">
            <a:extLst>
              <a:ext uri="{FF2B5EF4-FFF2-40B4-BE49-F238E27FC236}">
                <a16:creationId xmlns:a16="http://schemas.microsoft.com/office/drawing/2014/main" id="{799E235F-F0FC-844B-BABB-996BBBD4B3BB}"/>
              </a:ext>
            </a:extLst>
          </p:cNvPr>
          <p:cNvSpPr txBox="1"/>
          <p:nvPr/>
        </p:nvSpPr>
        <p:spPr>
          <a:xfrm>
            <a:off x="4900506" y="6105579"/>
            <a:ext cx="4059412" cy="307777"/>
          </a:xfrm>
          <a:prstGeom prst="rect">
            <a:avLst/>
          </a:prstGeom>
          <a:noFill/>
        </p:spPr>
        <p:txBody>
          <a:bodyPr wrap="none" rtlCol="0">
            <a:spAutoFit/>
          </a:bodyPr>
          <a:lstStyle/>
          <a:p>
            <a:r>
              <a:rPr lang="en-US" sz="1400" i="1" dirty="0"/>
              <a:t>Source: SFL model based on Cote d’Ivoire data, 2016</a:t>
            </a:r>
          </a:p>
        </p:txBody>
      </p:sp>
      <p:sp>
        <p:nvSpPr>
          <p:cNvPr id="21" name="Content Placeholder 2">
            <a:extLst>
              <a:ext uri="{FF2B5EF4-FFF2-40B4-BE49-F238E27FC236}">
                <a16:creationId xmlns:a16="http://schemas.microsoft.com/office/drawing/2014/main" id="{24909B38-3141-5541-A0D1-53F61BE3A2D5}"/>
              </a:ext>
            </a:extLst>
          </p:cNvPr>
          <p:cNvSpPr txBox="1">
            <a:spLocks/>
          </p:cNvSpPr>
          <p:nvPr/>
        </p:nvSpPr>
        <p:spPr>
          <a:xfrm>
            <a:off x="711117" y="4431951"/>
            <a:ext cx="3198326" cy="1287721"/>
          </a:xfrm>
          <a:prstGeom prst="rect">
            <a:avLst/>
          </a:prstGeom>
          <a:solidFill>
            <a:srgbClr val="FFFFFF"/>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600" b="1" dirty="0">
                <a:solidFill>
                  <a:schemeClr val="accent2"/>
                </a:solidFill>
              </a:rPr>
              <a:t>Scenario 1</a:t>
            </a:r>
            <a:r>
              <a:rPr lang="en-US" sz="1600" b="1" dirty="0"/>
              <a:t>:  </a:t>
            </a:r>
            <a:r>
              <a:rPr lang="en-US" sz="1600" dirty="0"/>
              <a:t>replants 2 Ha (5 year gap), crop protection on 2 ha.  With Flexible Premium (900)</a:t>
            </a:r>
          </a:p>
        </p:txBody>
      </p:sp>
      <p:sp>
        <p:nvSpPr>
          <p:cNvPr id="22" name="Content Placeholder 2">
            <a:extLst>
              <a:ext uri="{FF2B5EF4-FFF2-40B4-BE49-F238E27FC236}">
                <a16:creationId xmlns:a16="http://schemas.microsoft.com/office/drawing/2014/main" id="{BFC1EF43-02E9-7241-A5EF-7BA85873EDA8}"/>
              </a:ext>
            </a:extLst>
          </p:cNvPr>
          <p:cNvSpPr txBox="1">
            <a:spLocks/>
          </p:cNvSpPr>
          <p:nvPr/>
        </p:nvSpPr>
        <p:spPr>
          <a:xfrm>
            <a:off x="728468" y="5293358"/>
            <a:ext cx="3198661" cy="1147726"/>
          </a:xfrm>
          <a:prstGeom prst="rect">
            <a:avLst/>
          </a:prstGeom>
          <a:solidFill>
            <a:srgbClr val="FFFFFF"/>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9F88B3"/>
                </a:solidFill>
              </a:rPr>
              <a:t>Scenario 2</a:t>
            </a:r>
            <a:r>
              <a:rPr lang="en-US" sz="1600" dirty="0"/>
              <a:t>: GAP + crop protection only (trees not fertilizer responsive)</a:t>
            </a:r>
          </a:p>
        </p:txBody>
      </p:sp>
      <p:sp>
        <p:nvSpPr>
          <p:cNvPr id="23" name="Content Placeholder 2">
            <a:extLst>
              <a:ext uri="{FF2B5EF4-FFF2-40B4-BE49-F238E27FC236}">
                <a16:creationId xmlns:a16="http://schemas.microsoft.com/office/drawing/2014/main" id="{D8E7290E-6E49-E44F-BD80-AC261CED35A8}"/>
              </a:ext>
            </a:extLst>
          </p:cNvPr>
          <p:cNvSpPr txBox="1">
            <a:spLocks/>
          </p:cNvSpPr>
          <p:nvPr/>
        </p:nvSpPr>
        <p:spPr>
          <a:xfrm>
            <a:off x="728468" y="5938519"/>
            <a:ext cx="3180975" cy="570038"/>
          </a:xfrm>
          <a:prstGeom prst="rect">
            <a:avLst/>
          </a:prstGeom>
          <a:solidFill>
            <a:srgbClr val="FFFFFF"/>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chemeClr val="accent1"/>
                </a:solidFill>
              </a:rPr>
              <a:t>Baseline</a:t>
            </a:r>
            <a:r>
              <a:rPr lang="en-US" sz="1600" b="1" dirty="0"/>
              <a:t>: </a:t>
            </a:r>
            <a:r>
              <a:rPr lang="en-US" sz="1600" dirty="0"/>
              <a:t>status quo, no investment</a:t>
            </a:r>
          </a:p>
        </p:txBody>
      </p:sp>
      <p:sp>
        <p:nvSpPr>
          <p:cNvPr id="6" name="TextBox 5">
            <a:extLst>
              <a:ext uri="{FF2B5EF4-FFF2-40B4-BE49-F238E27FC236}">
                <a16:creationId xmlns:a16="http://schemas.microsoft.com/office/drawing/2014/main" id="{2DDB7C3E-CCE5-F143-9706-1E0B8148755D}"/>
              </a:ext>
            </a:extLst>
          </p:cNvPr>
          <p:cNvSpPr txBox="1"/>
          <p:nvPr/>
        </p:nvSpPr>
        <p:spPr>
          <a:xfrm>
            <a:off x="4746724" y="566472"/>
            <a:ext cx="6924703" cy="830997"/>
          </a:xfrm>
          <a:prstGeom prst="rect">
            <a:avLst/>
          </a:prstGeom>
          <a:solidFill>
            <a:schemeClr val="bg1"/>
          </a:solidFill>
        </p:spPr>
        <p:txBody>
          <a:bodyPr wrap="square" tIns="182880" bIns="91440" rtlCol="0" anchor="ctr">
            <a:spAutoFit/>
          </a:bodyPr>
          <a:lstStyle/>
          <a:p>
            <a:pPr algn="ctr"/>
            <a:r>
              <a:rPr lang="en-US" dirty="0"/>
              <a:t>Cocoa renovation example from Cote d’Ivoire</a:t>
            </a:r>
          </a:p>
          <a:p>
            <a:pPr algn="ctr"/>
            <a:r>
              <a:rPr lang="en-US" dirty="0"/>
              <a:t>Income per day per HH member  (CFA)</a:t>
            </a:r>
          </a:p>
        </p:txBody>
      </p:sp>
    </p:spTree>
    <p:extLst>
      <p:ext uri="{BB962C8B-B14F-4D97-AF65-F5344CB8AC3E}">
        <p14:creationId xmlns:p14="http://schemas.microsoft.com/office/powerpoint/2010/main" val="23148682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holding a frisbee&#10;&#10;Description automatically generated">
            <a:extLst>
              <a:ext uri="{FF2B5EF4-FFF2-40B4-BE49-F238E27FC236}">
                <a16:creationId xmlns:a16="http://schemas.microsoft.com/office/drawing/2014/main" id="{2451A04B-98D4-E34E-8F51-B257980BA331}"/>
              </a:ext>
            </a:extLst>
          </p:cNvPr>
          <p:cNvPicPr>
            <a:picLocks noChangeAspect="1"/>
          </p:cNvPicPr>
          <p:nvPr/>
        </p:nvPicPr>
        <p:blipFill>
          <a:blip r:embed="rId3"/>
          <a:stretch>
            <a:fillRect/>
          </a:stretch>
        </p:blipFill>
        <p:spPr>
          <a:xfrm>
            <a:off x="2819042" y="-10615"/>
            <a:ext cx="10430720" cy="6953813"/>
          </a:xfrm>
          <a:prstGeom prst="rect">
            <a:avLst/>
          </a:prstGeom>
        </p:spPr>
      </p:pic>
      <p:sp>
        <p:nvSpPr>
          <p:cNvPr id="8" name="Rectangle 7">
            <a:extLst>
              <a:ext uri="{FF2B5EF4-FFF2-40B4-BE49-F238E27FC236}">
                <a16:creationId xmlns:a16="http://schemas.microsoft.com/office/drawing/2014/main" id="{B96ACC07-7E87-4A27-B437-5907AE255325}"/>
              </a:ext>
            </a:extLst>
          </p:cNvPr>
          <p:cNvSpPr/>
          <p:nvPr/>
        </p:nvSpPr>
        <p:spPr>
          <a:xfrm>
            <a:off x="-2596" y="-10615"/>
            <a:ext cx="2543228" cy="6875590"/>
          </a:xfrm>
          <a:prstGeom prst="rect">
            <a:avLst/>
          </a:prstGeom>
          <a:solidFill>
            <a:srgbClr val="FFFFFF">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B5CF17B3-82AD-4C40-ADE0-D00619FAA709}"/>
              </a:ext>
            </a:extLst>
          </p:cNvPr>
          <p:cNvSpPr/>
          <p:nvPr/>
        </p:nvSpPr>
        <p:spPr>
          <a:xfrm>
            <a:off x="1181527" y="1843417"/>
            <a:ext cx="608605" cy="99517"/>
          </a:xfrm>
          <a:prstGeom prst="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close up of a logo&#10;&#10;Description automatically generated">
            <a:extLst>
              <a:ext uri="{FF2B5EF4-FFF2-40B4-BE49-F238E27FC236}">
                <a16:creationId xmlns:a16="http://schemas.microsoft.com/office/drawing/2014/main" id="{C7CA7B3F-1DB8-4B2D-A3B4-044908C71017}"/>
              </a:ext>
            </a:extLst>
          </p:cNvPr>
          <p:cNvPicPr>
            <a:picLocks noChangeAspect="1"/>
          </p:cNvPicPr>
          <p:nvPr/>
        </p:nvPicPr>
        <p:blipFill>
          <a:blip r:embed="rId4"/>
          <a:stretch>
            <a:fillRect/>
          </a:stretch>
        </p:blipFill>
        <p:spPr>
          <a:xfrm>
            <a:off x="2494499" y="-64863"/>
            <a:ext cx="8258168" cy="6983054"/>
          </a:xfrm>
          <a:prstGeom prst="rect">
            <a:avLst/>
          </a:prstGeom>
        </p:spPr>
      </p:pic>
      <p:sp>
        <p:nvSpPr>
          <p:cNvPr id="5" name="Title 1">
            <a:extLst>
              <a:ext uri="{FF2B5EF4-FFF2-40B4-BE49-F238E27FC236}">
                <a16:creationId xmlns:a16="http://schemas.microsoft.com/office/drawing/2014/main" id="{81AC57CB-7022-4D3A-A704-05F0E19DB192}"/>
              </a:ext>
            </a:extLst>
          </p:cNvPr>
          <p:cNvSpPr txBox="1">
            <a:spLocks/>
          </p:cNvSpPr>
          <p:nvPr/>
        </p:nvSpPr>
        <p:spPr>
          <a:xfrm>
            <a:off x="1060263" y="1266137"/>
            <a:ext cx="4764803" cy="3204134"/>
          </a:xfrm>
          <a:prstGeom prst="rect">
            <a:avLst/>
          </a:prstGeom>
        </p:spPr>
        <p:txBody>
          <a:bodyPr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latin typeface="Helvetica"/>
                <a:cs typeface="Helvetica"/>
              </a:rPr>
              <a:t>Step 1:</a:t>
            </a:r>
          </a:p>
          <a:p>
            <a:r>
              <a:rPr lang="en-US" sz="4800" dirty="0">
                <a:latin typeface="Helvetica"/>
                <a:cs typeface="Helvetica"/>
              </a:rPr>
              <a:t>Building Understanding</a:t>
            </a:r>
          </a:p>
        </p:txBody>
      </p:sp>
    </p:spTree>
    <p:extLst>
      <p:ext uri="{BB962C8B-B14F-4D97-AF65-F5344CB8AC3E}">
        <p14:creationId xmlns:p14="http://schemas.microsoft.com/office/powerpoint/2010/main" val="34448097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3015712" y="880550"/>
            <a:ext cx="4856096" cy="688544"/>
          </a:xfrm>
          <a:prstGeom prst="rect">
            <a:avLst/>
          </a:prstGeom>
        </p:spPr>
        <p:txBody>
          <a:bodyPr anchor="ctr"/>
          <a:lstStyle/>
          <a:p>
            <a:pPr defTabSz="685800">
              <a:spcBef>
                <a:spcPct val="0"/>
              </a:spcBef>
              <a:defRPr/>
            </a:pPr>
            <a:endParaRPr lang="en-GB" sz="2700" b="1" dirty="0">
              <a:solidFill>
                <a:srgbClr val="00528E"/>
              </a:solidFill>
              <a:latin typeface="Calibri"/>
            </a:endParaRPr>
          </a:p>
        </p:txBody>
      </p:sp>
      <p:sp>
        <p:nvSpPr>
          <p:cNvPr id="5" name="object 14">
            <a:extLst>
              <a:ext uri="{FF2B5EF4-FFF2-40B4-BE49-F238E27FC236}">
                <a16:creationId xmlns:a16="http://schemas.microsoft.com/office/drawing/2014/main" id="{24440AFE-B2AD-40CB-999B-160B3F54CEF5}"/>
              </a:ext>
            </a:extLst>
          </p:cNvPr>
          <p:cNvSpPr txBox="1">
            <a:spLocks noGrp="1"/>
          </p:cNvSpPr>
          <p:nvPr>
            <p:ph type="title"/>
          </p:nvPr>
        </p:nvSpPr>
        <p:spPr>
          <a:xfrm>
            <a:off x="664660" y="79784"/>
            <a:ext cx="7436795" cy="1536984"/>
          </a:xfrm>
          <a:prstGeom prst="rect">
            <a:avLst/>
          </a:prstGeom>
        </p:spPr>
        <p:txBody>
          <a:bodyPr vert="horz" wrap="square" lIns="0" tIns="9543" rIns="0" bIns="0" rtlCol="0" anchor="ctr">
            <a:noAutofit/>
          </a:bodyPr>
          <a:lstStyle/>
          <a:p>
            <a:pPr marL="9543">
              <a:lnSpc>
                <a:spcPts val="5280"/>
              </a:lnSpc>
              <a:spcBef>
                <a:spcPts val="75"/>
              </a:spcBef>
            </a:pPr>
            <a:r>
              <a:rPr lang="en-US" b="1" dirty="0"/>
              <a:t>The </a:t>
            </a:r>
            <a:r>
              <a:rPr b="1" dirty="0"/>
              <a:t>Living </a:t>
            </a:r>
            <a:r>
              <a:rPr b="1" spc="-8" dirty="0"/>
              <a:t>Income</a:t>
            </a:r>
            <a:r>
              <a:rPr lang="en-US" b="1" spc="-8" dirty="0"/>
              <a:t> </a:t>
            </a:r>
            <a:r>
              <a:rPr lang="en-GB" b="1" spc="-4" dirty="0"/>
              <a:t>Concept</a:t>
            </a:r>
            <a:endParaRPr b="1" spc="-4" dirty="0"/>
          </a:p>
        </p:txBody>
      </p:sp>
      <p:sp>
        <p:nvSpPr>
          <p:cNvPr id="15" name="Rounded Rectangle 1">
            <a:extLst>
              <a:ext uri="{FF2B5EF4-FFF2-40B4-BE49-F238E27FC236}">
                <a16:creationId xmlns:a16="http://schemas.microsoft.com/office/drawing/2014/main" id="{5DCE4C15-00F4-456D-9D12-43A3994AA84C}"/>
              </a:ext>
            </a:extLst>
          </p:cNvPr>
          <p:cNvSpPr/>
          <p:nvPr/>
        </p:nvSpPr>
        <p:spPr>
          <a:xfrm>
            <a:off x="1743074" y="2932889"/>
            <a:ext cx="2639984" cy="2774546"/>
          </a:xfrm>
          <a:prstGeom prst="rect">
            <a:avLst/>
          </a:prstGeom>
          <a:solidFill>
            <a:schemeClr val="accent6">
              <a:lumMod val="20000"/>
              <a:lumOff val="80000"/>
            </a:schemeClr>
          </a:solidFill>
          <a:ln w="1905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defRPr/>
            </a:pPr>
            <a:r>
              <a:rPr lang="en-GB" sz="1500" dirty="0">
                <a:solidFill>
                  <a:schemeClr val="tx1"/>
                </a:solidFill>
                <a:latin typeface="Calibri" panose="020F0502020204030204"/>
              </a:rPr>
              <a:t>The concept of a Living Income focuses on the households’ ability to afford a decent standard of living.</a:t>
            </a:r>
          </a:p>
          <a:p>
            <a:pPr defTabSz="685800">
              <a:defRPr/>
            </a:pPr>
            <a:endParaRPr lang="en-GB" sz="1500" dirty="0">
              <a:solidFill>
                <a:prstClr val="black"/>
              </a:solidFill>
              <a:latin typeface="Calibri" panose="020F0502020204030204"/>
            </a:endParaRPr>
          </a:p>
        </p:txBody>
      </p:sp>
      <p:sp>
        <p:nvSpPr>
          <p:cNvPr id="16" name="TextBox 8">
            <a:extLst>
              <a:ext uri="{FF2B5EF4-FFF2-40B4-BE49-F238E27FC236}">
                <a16:creationId xmlns:a16="http://schemas.microsoft.com/office/drawing/2014/main" id="{6A38A2E0-1804-4CC0-8DDA-6541714624D5}"/>
              </a:ext>
            </a:extLst>
          </p:cNvPr>
          <p:cNvSpPr txBox="1"/>
          <p:nvPr/>
        </p:nvSpPr>
        <p:spPr>
          <a:xfrm>
            <a:off x="1743075" y="1814914"/>
            <a:ext cx="2639984" cy="1015663"/>
          </a:xfrm>
          <a:prstGeom prst="rect">
            <a:avLst/>
          </a:prstGeom>
          <a:solidFill>
            <a:schemeClr val="accent6"/>
          </a:solidFill>
        </p:spPr>
        <p:txBody>
          <a:bodyPr wrap="square" lIns="182880" tIns="91440" rIns="182880" bIns="9144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GB" b="1" dirty="0">
                <a:solidFill>
                  <a:prstClr val="white"/>
                </a:solidFill>
                <a:latin typeface="Calibri" panose="020F0502020204030204"/>
              </a:rPr>
              <a:t>What is the Living Income Concept?</a:t>
            </a:r>
          </a:p>
          <a:p>
            <a:pPr algn="ctr" defTabSz="685800">
              <a:defRPr/>
            </a:pPr>
            <a:endParaRPr lang="en-GB" b="1" dirty="0">
              <a:solidFill>
                <a:prstClr val="white"/>
              </a:solidFill>
              <a:latin typeface="Calibri" panose="020F0502020204030204"/>
            </a:endParaRPr>
          </a:p>
        </p:txBody>
      </p:sp>
      <p:sp>
        <p:nvSpPr>
          <p:cNvPr id="13" name="Rounded Rectangle 5">
            <a:extLst>
              <a:ext uri="{FF2B5EF4-FFF2-40B4-BE49-F238E27FC236}">
                <a16:creationId xmlns:a16="http://schemas.microsoft.com/office/drawing/2014/main" id="{8F5ADBA4-322A-4F9C-8C81-8EA3612E6CE0}"/>
              </a:ext>
            </a:extLst>
          </p:cNvPr>
          <p:cNvSpPr/>
          <p:nvPr/>
        </p:nvSpPr>
        <p:spPr>
          <a:xfrm>
            <a:off x="4497506" y="2932277"/>
            <a:ext cx="2995018" cy="2775305"/>
          </a:xfrm>
          <a:prstGeom prst="rect">
            <a:avLst/>
          </a:prstGeom>
          <a:solidFill>
            <a:schemeClr val="accent6">
              <a:lumMod val="20000"/>
              <a:lumOff val="80000"/>
            </a:schemeClr>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defRPr/>
            </a:pPr>
            <a:r>
              <a:rPr lang="en-GB" sz="1500" dirty="0">
                <a:solidFill>
                  <a:prstClr val="black"/>
                </a:solidFill>
                <a:latin typeface="Calibri" panose="020F0502020204030204"/>
              </a:rPr>
              <a:t>The net annual income of a household, which comes from a variety of sources, is sufficient to cover the cost of a decent standard of living for a typical household in a particular place. </a:t>
            </a:r>
          </a:p>
          <a:p>
            <a:pPr defTabSz="685800">
              <a:defRPr/>
            </a:pPr>
            <a:endParaRPr lang="en-GB" sz="1500" dirty="0">
              <a:solidFill>
                <a:prstClr val="black"/>
              </a:solidFill>
              <a:latin typeface="Calibri" panose="020F0502020204030204"/>
            </a:endParaRPr>
          </a:p>
        </p:txBody>
      </p:sp>
      <p:sp>
        <p:nvSpPr>
          <p:cNvPr id="14" name="TextBox 9">
            <a:extLst>
              <a:ext uri="{FF2B5EF4-FFF2-40B4-BE49-F238E27FC236}">
                <a16:creationId xmlns:a16="http://schemas.microsoft.com/office/drawing/2014/main" id="{C2FA3073-90B6-48BD-B757-A599279C6D6E}"/>
              </a:ext>
            </a:extLst>
          </p:cNvPr>
          <p:cNvSpPr txBox="1"/>
          <p:nvPr/>
        </p:nvSpPr>
        <p:spPr>
          <a:xfrm>
            <a:off x="4497505" y="1814914"/>
            <a:ext cx="2995018" cy="1015663"/>
          </a:xfrm>
          <a:prstGeom prst="rect">
            <a:avLst/>
          </a:prstGeom>
          <a:solidFill>
            <a:schemeClr val="accent6">
              <a:lumMod val="75000"/>
            </a:schemeClr>
          </a:solidFill>
        </p:spPr>
        <p:txBody>
          <a:bodyPr wrap="square" lIns="182880" tIns="91440" rIns="182880" bIns="9144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GB" b="1" dirty="0">
                <a:solidFill>
                  <a:prstClr val="white"/>
                </a:solidFill>
                <a:latin typeface="Calibri" panose="020F0502020204030204"/>
              </a:rPr>
              <a:t>What does it mean to be able to afford a decent standard of living?</a:t>
            </a:r>
          </a:p>
        </p:txBody>
      </p:sp>
      <p:sp>
        <p:nvSpPr>
          <p:cNvPr id="10" name="Rounded Rectangle 6">
            <a:extLst>
              <a:ext uri="{FF2B5EF4-FFF2-40B4-BE49-F238E27FC236}">
                <a16:creationId xmlns:a16="http://schemas.microsoft.com/office/drawing/2014/main" id="{086AFB37-ED60-4A81-9293-5AD84B90ECCD}"/>
              </a:ext>
            </a:extLst>
          </p:cNvPr>
          <p:cNvSpPr/>
          <p:nvPr/>
        </p:nvSpPr>
        <p:spPr>
          <a:xfrm>
            <a:off x="7606968" y="2932277"/>
            <a:ext cx="2751471" cy="2775307"/>
          </a:xfrm>
          <a:prstGeom prst="rect">
            <a:avLst/>
          </a:prstGeom>
          <a:solidFill>
            <a:schemeClr val="accent6">
              <a:lumMod val="20000"/>
              <a:lumOff val="80000"/>
            </a:schemeClr>
          </a:solidFill>
          <a:ln w="190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685800">
              <a:defRPr/>
            </a:pPr>
            <a:r>
              <a:rPr lang="en-GB" sz="1500" dirty="0">
                <a:solidFill>
                  <a:prstClr val="black"/>
                </a:solidFill>
                <a:latin typeface="Calibri" panose="020F0502020204030204"/>
              </a:rPr>
              <a:t>Elements of a decent standard of living include access to food, water, housing, education, healthcare, transport, clothing, and other essential needs including provision for unexpected events.</a:t>
            </a:r>
          </a:p>
          <a:p>
            <a:pPr defTabSz="685800">
              <a:defRPr/>
            </a:pPr>
            <a:endParaRPr lang="en-GB" sz="1500" dirty="0">
              <a:solidFill>
                <a:prstClr val="black"/>
              </a:solidFill>
              <a:latin typeface="Calibri" panose="020F0502020204030204"/>
            </a:endParaRPr>
          </a:p>
        </p:txBody>
      </p:sp>
      <p:sp>
        <p:nvSpPr>
          <p:cNvPr id="12" name="TextBox 10">
            <a:extLst>
              <a:ext uri="{FF2B5EF4-FFF2-40B4-BE49-F238E27FC236}">
                <a16:creationId xmlns:a16="http://schemas.microsoft.com/office/drawing/2014/main" id="{71362F21-5836-4961-99CF-C0DC71B124F9}"/>
              </a:ext>
            </a:extLst>
          </p:cNvPr>
          <p:cNvSpPr txBox="1"/>
          <p:nvPr/>
        </p:nvSpPr>
        <p:spPr>
          <a:xfrm>
            <a:off x="7606969" y="1814914"/>
            <a:ext cx="2751472" cy="1015663"/>
          </a:xfrm>
          <a:prstGeom prst="rect">
            <a:avLst/>
          </a:prstGeom>
          <a:solidFill>
            <a:schemeClr val="accent6">
              <a:lumMod val="50000"/>
            </a:schemeClr>
          </a:solidFill>
        </p:spPr>
        <p:txBody>
          <a:bodyPr wrap="square" lIns="182880" tIns="91440" rIns="182880" bIns="91440"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defRPr/>
            </a:pPr>
            <a:r>
              <a:rPr lang="en-GB" b="1" dirty="0">
                <a:solidFill>
                  <a:prstClr val="white"/>
                </a:solidFill>
                <a:latin typeface="Calibri" panose="020F0502020204030204"/>
              </a:rPr>
              <a:t>What does decency mean in this context?</a:t>
            </a:r>
          </a:p>
          <a:p>
            <a:pPr algn="ctr" defTabSz="685800">
              <a:defRPr/>
            </a:pPr>
            <a:endParaRPr lang="en-GB" b="1" dirty="0">
              <a:solidFill>
                <a:prstClr val="white"/>
              </a:solidFill>
              <a:latin typeface="Calibri" panose="020F0502020204030204"/>
            </a:endParaRPr>
          </a:p>
        </p:txBody>
      </p:sp>
      <p:pic>
        <p:nvPicPr>
          <p:cNvPr id="17" name="Picture 22">
            <a:extLst>
              <a:ext uri="{FF2B5EF4-FFF2-40B4-BE49-F238E27FC236}">
                <a16:creationId xmlns:a16="http://schemas.microsoft.com/office/drawing/2014/main" id="{679BF917-32AD-4162-92DC-00AD9C8AB4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9955" y="6033997"/>
            <a:ext cx="3738484" cy="582621"/>
          </a:xfrm>
          <a:prstGeom prst="rect">
            <a:avLst/>
          </a:prstGeom>
        </p:spPr>
      </p:pic>
    </p:spTree>
    <p:extLst>
      <p:ext uri="{BB962C8B-B14F-4D97-AF65-F5344CB8AC3E}">
        <p14:creationId xmlns:p14="http://schemas.microsoft.com/office/powerpoint/2010/main" val="1133901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BCC59-3E14-7346-B726-FB5645ADFA7D}"/>
              </a:ext>
            </a:extLst>
          </p:cNvPr>
          <p:cNvPicPr>
            <a:picLocks noChangeAspect="1"/>
          </p:cNvPicPr>
          <p:nvPr/>
        </p:nvPicPr>
        <p:blipFill>
          <a:blip r:embed="rId3"/>
          <a:stretch>
            <a:fillRect/>
          </a:stretch>
        </p:blipFill>
        <p:spPr>
          <a:xfrm>
            <a:off x="1467792" y="782301"/>
            <a:ext cx="10263916" cy="5715002"/>
          </a:xfrm>
          <a:prstGeom prst="rect">
            <a:avLst/>
          </a:prstGeom>
        </p:spPr>
      </p:pic>
      <p:sp>
        <p:nvSpPr>
          <p:cNvPr id="3" name="Rectangle 2">
            <a:extLst>
              <a:ext uri="{FF2B5EF4-FFF2-40B4-BE49-F238E27FC236}">
                <a16:creationId xmlns:a16="http://schemas.microsoft.com/office/drawing/2014/main" id="{0CAE10FE-9FCA-C84C-BA8D-7D55E24CA657}"/>
              </a:ext>
            </a:extLst>
          </p:cNvPr>
          <p:cNvSpPr/>
          <p:nvPr/>
        </p:nvSpPr>
        <p:spPr>
          <a:xfrm>
            <a:off x="600132" y="485360"/>
            <a:ext cx="6143568" cy="1446550"/>
          </a:xfrm>
          <a:prstGeom prst="rect">
            <a:avLst/>
          </a:prstGeom>
        </p:spPr>
        <p:txBody>
          <a:bodyPr wrap="square">
            <a:spAutoFit/>
          </a:bodyPr>
          <a:lstStyle/>
          <a:p>
            <a:pPr>
              <a:spcBef>
                <a:spcPts val="75"/>
              </a:spcBef>
              <a:spcAft>
                <a:spcPts val="75"/>
              </a:spcAft>
            </a:pPr>
            <a:r>
              <a:rPr lang="en-US" sz="4400" b="1" dirty="0">
                <a:latin typeface="+mj-lt"/>
              </a:rPr>
              <a:t>The Living </a:t>
            </a:r>
            <a:r>
              <a:rPr lang="en-US" sz="4400" b="1" spc="-8" dirty="0">
                <a:latin typeface="+mj-lt"/>
              </a:rPr>
              <a:t>Income</a:t>
            </a:r>
            <a:r>
              <a:rPr lang="en-US" sz="4400" b="1" spc="-45" dirty="0">
                <a:latin typeface="+mj-lt"/>
              </a:rPr>
              <a:t> </a:t>
            </a:r>
            <a:r>
              <a:rPr lang="en-US" sz="4400" b="1" spc="-4" dirty="0">
                <a:latin typeface="+mj-lt"/>
              </a:rPr>
              <a:t>Story</a:t>
            </a:r>
            <a:br>
              <a:rPr lang="en-US" sz="4400" b="1" spc="-4" dirty="0">
                <a:latin typeface="Helvetica" pitchFamily="2" charset="0"/>
              </a:rPr>
            </a:br>
            <a:endParaRPr lang="en-US" sz="4400" b="1" spc="-4" dirty="0">
              <a:latin typeface="Helvetica" pitchFamily="2" charset="0"/>
            </a:endParaRPr>
          </a:p>
        </p:txBody>
      </p:sp>
    </p:spTree>
    <p:extLst>
      <p:ext uri="{BB962C8B-B14F-4D97-AF65-F5344CB8AC3E}">
        <p14:creationId xmlns:p14="http://schemas.microsoft.com/office/powerpoint/2010/main" val="220571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Why working together is the way to a living income, 2018">
            <a:hlinkClick r:id="" action="ppaction://media"/>
            <a:extLst>
              <a:ext uri="{FF2B5EF4-FFF2-40B4-BE49-F238E27FC236}">
                <a16:creationId xmlns:a16="http://schemas.microsoft.com/office/drawing/2014/main" id="{78D51F7F-A016-9149-AFB8-D380063A9A90}"/>
              </a:ext>
            </a:extLst>
          </p:cNvPr>
          <p:cNvPicPr>
            <a:picLocks noRot="1" noChangeAspect="1"/>
          </p:cNvPicPr>
          <p:nvPr>
            <a:videoFile r:link="rId1"/>
          </p:nvPr>
        </p:nvPicPr>
        <p:blipFill rotWithShape="1">
          <a:blip r:embed="rId4"/>
          <a:srcRect/>
          <a:stretch/>
        </p:blipFill>
        <p:spPr>
          <a:xfrm>
            <a:off x="0" y="0"/>
            <a:ext cx="12192000" cy="6857999"/>
          </a:xfrm>
          <a:prstGeom prst="rect">
            <a:avLst/>
          </a:prstGeom>
        </p:spPr>
      </p:pic>
    </p:spTree>
    <p:extLst>
      <p:ext uri="{BB962C8B-B14F-4D97-AF65-F5344CB8AC3E}">
        <p14:creationId xmlns:p14="http://schemas.microsoft.com/office/powerpoint/2010/main" val="63622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2">
            <a:extLst>
              <a:ext uri="{FF2B5EF4-FFF2-40B4-BE49-F238E27FC236}">
                <a16:creationId xmlns:a16="http://schemas.microsoft.com/office/drawing/2014/main" id="{787194AC-FA9F-4041-B6FB-2951263A04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1215" y="5726687"/>
            <a:ext cx="4333834" cy="675404"/>
          </a:xfrm>
          <a:prstGeom prst="rect">
            <a:avLst/>
          </a:prstGeom>
        </p:spPr>
      </p:pic>
      <p:sp>
        <p:nvSpPr>
          <p:cNvPr id="14" name="Rectangle 13">
            <a:extLst>
              <a:ext uri="{FF2B5EF4-FFF2-40B4-BE49-F238E27FC236}">
                <a16:creationId xmlns:a16="http://schemas.microsoft.com/office/drawing/2014/main" id="{7A453ACE-15DD-084F-B850-062A8F09901E}"/>
              </a:ext>
            </a:extLst>
          </p:cNvPr>
          <p:cNvSpPr/>
          <p:nvPr/>
        </p:nvSpPr>
        <p:spPr>
          <a:xfrm>
            <a:off x="6096000" y="5682744"/>
            <a:ext cx="2374882" cy="738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0CAE10FE-9FCA-C84C-BA8D-7D55E24CA657}"/>
              </a:ext>
            </a:extLst>
          </p:cNvPr>
          <p:cNvSpPr/>
          <p:nvPr/>
        </p:nvSpPr>
        <p:spPr>
          <a:xfrm>
            <a:off x="600131" y="485360"/>
            <a:ext cx="7748001" cy="1446550"/>
          </a:xfrm>
          <a:prstGeom prst="rect">
            <a:avLst/>
          </a:prstGeom>
        </p:spPr>
        <p:txBody>
          <a:bodyPr wrap="square">
            <a:spAutoFit/>
          </a:bodyPr>
          <a:lstStyle/>
          <a:p>
            <a:pPr>
              <a:spcBef>
                <a:spcPts val="75"/>
              </a:spcBef>
              <a:spcAft>
                <a:spcPts val="75"/>
              </a:spcAft>
            </a:pPr>
            <a:r>
              <a:rPr lang="en-US" sz="4400" b="1" dirty="0">
                <a:latin typeface="+mj-lt"/>
              </a:rPr>
              <a:t>Learn More About Living Income</a:t>
            </a:r>
            <a:br>
              <a:rPr lang="en-US" sz="4400" b="1" spc="-4" dirty="0">
                <a:latin typeface="Helvetica" pitchFamily="2" charset="0"/>
              </a:rPr>
            </a:br>
            <a:endParaRPr lang="en-US" sz="4400" b="1" spc="-4" dirty="0">
              <a:latin typeface="Helvetica" pitchFamily="2" charset="0"/>
            </a:endParaRPr>
          </a:p>
        </p:txBody>
      </p:sp>
      <p:sp>
        <p:nvSpPr>
          <p:cNvPr id="4" name="TextBox 3">
            <a:extLst>
              <a:ext uri="{FF2B5EF4-FFF2-40B4-BE49-F238E27FC236}">
                <a16:creationId xmlns:a16="http://schemas.microsoft.com/office/drawing/2014/main" id="{6C76FAE7-82C4-6348-9C25-FF71E71204A8}"/>
              </a:ext>
            </a:extLst>
          </p:cNvPr>
          <p:cNvSpPr txBox="1"/>
          <p:nvPr/>
        </p:nvSpPr>
        <p:spPr>
          <a:xfrm>
            <a:off x="600131" y="1690688"/>
            <a:ext cx="10764982" cy="2031325"/>
          </a:xfrm>
          <a:prstGeom prst="rect">
            <a:avLst/>
          </a:prstGeom>
          <a:noFill/>
        </p:spPr>
        <p:txBody>
          <a:bodyPr wrap="square" rtlCol="0">
            <a:spAutoFit/>
          </a:bodyPr>
          <a:lstStyle/>
          <a:p>
            <a:r>
              <a:rPr lang="en-US" dirty="0"/>
              <a:t>The Living Income Community of Practice is an alliance of actors from various sectors (private sector, civil sector, academia). Its aim is to improve smallholders’ income by combining the levers of the different actors. Within this collaboration, businesses can learn from the experiences of their alliance partners and make use of the methods and guidance offered by these in order to contribute to closing the income gap. </a:t>
            </a:r>
          </a:p>
          <a:p>
            <a:r>
              <a:rPr lang="en-US" dirty="0"/>
              <a:t>Join the conversation on </a:t>
            </a:r>
            <a:r>
              <a:rPr lang="en-US" dirty="0">
                <a:solidFill>
                  <a:schemeClr val="accent2"/>
                </a:solidFill>
                <a:hlinkClick r:id="rId4">
                  <a:extLst>
                    <a:ext uri="{A12FA001-AC4F-418D-AE19-62706E023703}">
                      <ahyp:hlinkClr xmlns:ahyp="http://schemas.microsoft.com/office/drawing/2018/hyperlinkcolor" val="tx"/>
                    </a:ext>
                  </a:extLst>
                </a:hlinkClick>
              </a:rPr>
              <a:t>www.living-income.com</a:t>
            </a:r>
            <a:endParaRPr lang="en-US" dirty="0">
              <a:solidFill>
                <a:schemeClr val="accent2"/>
              </a:solidFill>
            </a:endParaRPr>
          </a:p>
          <a:p>
            <a:endParaRPr lang="en-US" dirty="0"/>
          </a:p>
          <a:p>
            <a:endParaRPr lang="en-US" dirty="0"/>
          </a:p>
        </p:txBody>
      </p:sp>
      <p:sp>
        <p:nvSpPr>
          <p:cNvPr id="5" name="TextBox 4">
            <a:extLst>
              <a:ext uri="{FF2B5EF4-FFF2-40B4-BE49-F238E27FC236}">
                <a16:creationId xmlns:a16="http://schemas.microsoft.com/office/drawing/2014/main" id="{57C1F305-137E-8E44-B419-B0789BF3CA21}"/>
              </a:ext>
            </a:extLst>
          </p:cNvPr>
          <p:cNvSpPr txBox="1"/>
          <p:nvPr/>
        </p:nvSpPr>
        <p:spPr>
          <a:xfrm>
            <a:off x="634001" y="3358111"/>
            <a:ext cx="2881747" cy="1477328"/>
          </a:xfrm>
          <a:prstGeom prst="rect">
            <a:avLst/>
          </a:prstGeom>
          <a:noFill/>
        </p:spPr>
        <p:txBody>
          <a:bodyPr wrap="square" rtlCol="0">
            <a:spAutoFit/>
          </a:bodyPr>
          <a:lstStyle/>
          <a:p>
            <a:r>
              <a:rPr lang="en-US" b="1" dirty="0"/>
              <a:t>About</a:t>
            </a:r>
          </a:p>
          <a:p>
            <a:r>
              <a:rPr lang="en-US" dirty="0">
                <a:solidFill>
                  <a:schemeClr val="accent2"/>
                </a:solidFill>
                <a:hlinkClick r:id="rId5">
                  <a:extLst>
                    <a:ext uri="{A12FA001-AC4F-418D-AE19-62706E023703}">
                      <ahyp:hlinkClr xmlns:ahyp="http://schemas.microsoft.com/office/drawing/2018/hyperlinkcolor" val="tx"/>
                    </a:ext>
                  </a:extLst>
                </a:hlinkClick>
              </a:rPr>
              <a:t>The Concept</a:t>
            </a:r>
            <a:endParaRPr lang="en-US" dirty="0">
              <a:solidFill>
                <a:schemeClr val="accent2"/>
              </a:solidFill>
            </a:endParaRPr>
          </a:p>
          <a:p>
            <a:r>
              <a:rPr lang="en-US" dirty="0">
                <a:solidFill>
                  <a:schemeClr val="accent2"/>
                </a:solidFill>
                <a:hlinkClick r:id="rId6">
                  <a:extLst>
                    <a:ext uri="{A12FA001-AC4F-418D-AE19-62706E023703}">
                      <ahyp:hlinkClr xmlns:ahyp="http://schemas.microsoft.com/office/drawing/2018/hyperlinkcolor" val="tx"/>
                    </a:ext>
                  </a:extLst>
                </a:hlinkClick>
              </a:rPr>
              <a:t>Applications</a:t>
            </a:r>
            <a:endParaRPr lang="en-US" dirty="0">
              <a:solidFill>
                <a:schemeClr val="accent2"/>
              </a:solidFill>
            </a:endParaRPr>
          </a:p>
          <a:p>
            <a:r>
              <a:rPr lang="en-US" dirty="0">
                <a:solidFill>
                  <a:schemeClr val="accent2"/>
                </a:solidFill>
                <a:hlinkClick r:id="rId7">
                  <a:extLst>
                    <a:ext uri="{A12FA001-AC4F-418D-AE19-62706E023703}">
                      <ahyp:hlinkClr xmlns:ahyp="http://schemas.microsoft.com/office/drawing/2018/hyperlinkcolor" val="tx"/>
                    </a:ext>
                  </a:extLst>
                </a:hlinkClick>
              </a:rPr>
              <a:t>Living Income and the SDG’s</a:t>
            </a:r>
            <a:endParaRPr lang="en-US" dirty="0">
              <a:solidFill>
                <a:schemeClr val="accent2"/>
              </a:solidFill>
            </a:endParaRPr>
          </a:p>
          <a:p>
            <a:endParaRPr lang="en-US" dirty="0"/>
          </a:p>
        </p:txBody>
      </p:sp>
      <p:sp>
        <p:nvSpPr>
          <p:cNvPr id="6" name="TextBox 5">
            <a:extLst>
              <a:ext uri="{FF2B5EF4-FFF2-40B4-BE49-F238E27FC236}">
                <a16:creationId xmlns:a16="http://schemas.microsoft.com/office/drawing/2014/main" id="{3D3AFA75-FF55-3D47-9B32-E8FA6B8FE660}"/>
              </a:ext>
            </a:extLst>
          </p:cNvPr>
          <p:cNvSpPr txBox="1"/>
          <p:nvPr/>
        </p:nvSpPr>
        <p:spPr>
          <a:xfrm>
            <a:off x="634001" y="4873167"/>
            <a:ext cx="2715491" cy="1477328"/>
          </a:xfrm>
          <a:prstGeom prst="rect">
            <a:avLst/>
          </a:prstGeom>
          <a:noFill/>
        </p:spPr>
        <p:txBody>
          <a:bodyPr wrap="square" rtlCol="0">
            <a:spAutoFit/>
          </a:bodyPr>
          <a:lstStyle/>
          <a:p>
            <a:r>
              <a:rPr lang="en-US" b="1" dirty="0"/>
              <a:t>Resources</a:t>
            </a:r>
          </a:p>
          <a:p>
            <a:r>
              <a:rPr lang="en-US" dirty="0">
                <a:solidFill>
                  <a:schemeClr val="accent2"/>
                </a:solidFill>
                <a:hlinkClick r:id="rId8">
                  <a:extLst>
                    <a:ext uri="{A12FA001-AC4F-418D-AE19-62706E023703}">
                      <ahyp:hlinkClr xmlns:ahyp="http://schemas.microsoft.com/office/drawing/2018/hyperlinkcolor" val="tx"/>
                    </a:ext>
                  </a:extLst>
                </a:hlinkClick>
              </a:rPr>
              <a:t>Graphics</a:t>
            </a:r>
            <a:endParaRPr lang="en-US" dirty="0">
              <a:solidFill>
                <a:schemeClr val="accent2"/>
              </a:solidFill>
            </a:endParaRPr>
          </a:p>
          <a:p>
            <a:r>
              <a:rPr lang="en-US" dirty="0">
                <a:solidFill>
                  <a:schemeClr val="accent2"/>
                </a:solidFill>
                <a:hlinkClick r:id="rId9">
                  <a:extLst>
                    <a:ext uri="{A12FA001-AC4F-418D-AE19-62706E023703}">
                      <ahyp:hlinkClr xmlns:ahyp="http://schemas.microsoft.com/office/drawing/2018/hyperlinkcolor" val="tx"/>
                    </a:ext>
                  </a:extLst>
                </a:hlinkClick>
              </a:rPr>
              <a:t>Newsletters</a:t>
            </a:r>
            <a:endParaRPr lang="en-US" dirty="0">
              <a:solidFill>
                <a:schemeClr val="accent2"/>
              </a:solidFill>
            </a:endParaRPr>
          </a:p>
          <a:p>
            <a:r>
              <a:rPr lang="en-US" dirty="0">
                <a:solidFill>
                  <a:schemeClr val="accent2"/>
                </a:solidFill>
                <a:hlinkClick r:id="rId10">
                  <a:extLst>
                    <a:ext uri="{A12FA001-AC4F-418D-AE19-62706E023703}">
                      <ahyp:hlinkClr xmlns:ahyp="http://schemas.microsoft.com/office/drawing/2018/hyperlinkcolor" val="tx"/>
                    </a:ext>
                  </a:extLst>
                </a:hlinkClick>
              </a:rPr>
              <a:t>Papers &amp; Reports</a:t>
            </a:r>
            <a:endParaRPr lang="en-US" dirty="0">
              <a:solidFill>
                <a:schemeClr val="accent2"/>
              </a:solidFill>
            </a:endParaRPr>
          </a:p>
          <a:p>
            <a:r>
              <a:rPr lang="en-US" dirty="0">
                <a:solidFill>
                  <a:schemeClr val="accent2"/>
                </a:solidFill>
                <a:hlinkClick r:id="rId11">
                  <a:extLst>
                    <a:ext uri="{A12FA001-AC4F-418D-AE19-62706E023703}">
                      <ahyp:hlinkClr xmlns:ahyp="http://schemas.microsoft.com/office/drawing/2018/hyperlinkcolor" val="tx"/>
                    </a:ext>
                  </a:extLst>
                </a:hlinkClick>
              </a:rPr>
              <a:t>Recorded Webinars</a:t>
            </a:r>
            <a:endParaRPr lang="en-US" dirty="0">
              <a:solidFill>
                <a:schemeClr val="accent2"/>
              </a:solidFill>
            </a:endParaRPr>
          </a:p>
        </p:txBody>
      </p:sp>
      <p:pic>
        <p:nvPicPr>
          <p:cNvPr id="7" name="Picture 22">
            <a:extLst>
              <a:ext uri="{FF2B5EF4-FFF2-40B4-BE49-F238E27FC236}">
                <a16:creationId xmlns:a16="http://schemas.microsoft.com/office/drawing/2014/main" id="{3DD47B64-A567-9A4C-A48F-D1138C3BF6A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7974"/>
          <a:stretch/>
        </p:blipFill>
        <p:spPr>
          <a:xfrm>
            <a:off x="8637137" y="4936427"/>
            <a:ext cx="3554863" cy="675404"/>
          </a:xfrm>
          <a:prstGeom prst="rect">
            <a:avLst/>
          </a:prstGeom>
        </p:spPr>
      </p:pic>
      <p:sp>
        <p:nvSpPr>
          <p:cNvPr id="8" name="TextBox 7">
            <a:extLst>
              <a:ext uri="{FF2B5EF4-FFF2-40B4-BE49-F238E27FC236}">
                <a16:creationId xmlns:a16="http://schemas.microsoft.com/office/drawing/2014/main" id="{829AEB6F-A78A-C846-B63B-0FEDE3CC284C}"/>
              </a:ext>
            </a:extLst>
          </p:cNvPr>
          <p:cNvSpPr txBox="1"/>
          <p:nvPr/>
        </p:nvSpPr>
        <p:spPr>
          <a:xfrm>
            <a:off x="4635569" y="3358111"/>
            <a:ext cx="2715491" cy="1754326"/>
          </a:xfrm>
          <a:prstGeom prst="rect">
            <a:avLst/>
          </a:prstGeom>
          <a:noFill/>
        </p:spPr>
        <p:txBody>
          <a:bodyPr wrap="square" rtlCol="0">
            <a:spAutoFit/>
          </a:bodyPr>
          <a:lstStyle/>
          <a:p>
            <a:r>
              <a:rPr lang="en-US" b="1" dirty="0"/>
              <a:t>Measurement</a:t>
            </a:r>
          </a:p>
          <a:p>
            <a:r>
              <a:rPr lang="en-US" dirty="0">
                <a:solidFill>
                  <a:schemeClr val="accent2"/>
                </a:solidFill>
                <a:hlinkClick r:id="rId12">
                  <a:extLst>
                    <a:ext uri="{A12FA001-AC4F-418D-AE19-62706E023703}">
                      <ahyp:hlinkClr xmlns:ahyp="http://schemas.microsoft.com/office/drawing/2018/hyperlinkcolor" val="tx"/>
                    </a:ext>
                  </a:extLst>
                </a:hlinkClick>
              </a:rPr>
              <a:t>Measuring Living Income</a:t>
            </a:r>
            <a:endParaRPr lang="en-US" dirty="0">
              <a:solidFill>
                <a:schemeClr val="accent2"/>
              </a:solidFill>
            </a:endParaRPr>
          </a:p>
          <a:p>
            <a:r>
              <a:rPr lang="en-US" dirty="0">
                <a:solidFill>
                  <a:schemeClr val="accent2"/>
                </a:solidFill>
                <a:hlinkClick r:id="rId13">
                  <a:extLst>
                    <a:ext uri="{A12FA001-AC4F-418D-AE19-62706E023703}">
                      <ahyp:hlinkClr xmlns:ahyp="http://schemas.microsoft.com/office/drawing/2018/hyperlinkcolor" val="tx"/>
                    </a:ext>
                  </a:extLst>
                </a:hlinkClick>
              </a:rPr>
              <a:t>Actual Income</a:t>
            </a:r>
            <a:endParaRPr lang="en-US" dirty="0">
              <a:solidFill>
                <a:schemeClr val="accent2"/>
              </a:solidFill>
            </a:endParaRPr>
          </a:p>
          <a:p>
            <a:r>
              <a:rPr lang="en-US" dirty="0">
                <a:solidFill>
                  <a:schemeClr val="accent2"/>
                </a:solidFill>
                <a:hlinkClick r:id="rId14">
                  <a:extLst>
                    <a:ext uri="{A12FA001-AC4F-418D-AE19-62706E023703}">
                      <ahyp:hlinkClr xmlns:ahyp="http://schemas.microsoft.com/office/drawing/2018/hyperlinkcolor" val="tx"/>
                    </a:ext>
                  </a:extLst>
                </a:hlinkClick>
              </a:rPr>
              <a:t>Living Income Benchmarks</a:t>
            </a:r>
            <a:endParaRPr lang="en-US" dirty="0">
              <a:solidFill>
                <a:schemeClr val="accent2"/>
              </a:solidFill>
            </a:endParaRPr>
          </a:p>
          <a:p>
            <a:r>
              <a:rPr lang="en-US" dirty="0">
                <a:solidFill>
                  <a:schemeClr val="accent2"/>
                </a:solidFill>
                <a:hlinkClick r:id="rId15">
                  <a:extLst>
                    <a:ext uri="{A12FA001-AC4F-418D-AE19-62706E023703}">
                      <ahyp:hlinkClr xmlns:ahyp="http://schemas.microsoft.com/office/drawing/2018/hyperlinkcolor" val="tx"/>
                    </a:ext>
                  </a:extLst>
                </a:hlinkClick>
              </a:rPr>
              <a:t>Living Income Proxy</a:t>
            </a:r>
            <a:endParaRPr lang="en-US" dirty="0">
              <a:solidFill>
                <a:schemeClr val="accent2"/>
              </a:solidFill>
            </a:endParaRPr>
          </a:p>
          <a:p>
            <a:endParaRPr lang="en-US" dirty="0"/>
          </a:p>
        </p:txBody>
      </p:sp>
      <p:sp>
        <p:nvSpPr>
          <p:cNvPr id="9" name="TextBox 8">
            <a:extLst>
              <a:ext uri="{FF2B5EF4-FFF2-40B4-BE49-F238E27FC236}">
                <a16:creationId xmlns:a16="http://schemas.microsoft.com/office/drawing/2014/main" id="{515D4E22-1EAB-3A4C-ABAB-18F1C331ACAA}"/>
              </a:ext>
            </a:extLst>
          </p:cNvPr>
          <p:cNvSpPr txBox="1"/>
          <p:nvPr/>
        </p:nvSpPr>
        <p:spPr>
          <a:xfrm>
            <a:off x="8470882" y="3358111"/>
            <a:ext cx="2549236" cy="1477328"/>
          </a:xfrm>
          <a:prstGeom prst="rect">
            <a:avLst/>
          </a:prstGeom>
          <a:noFill/>
        </p:spPr>
        <p:txBody>
          <a:bodyPr wrap="square" rtlCol="0">
            <a:spAutoFit/>
          </a:bodyPr>
          <a:lstStyle/>
          <a:p>
            <a:r>
              <a:rPr lang="en-US" b="1" dirty="0"/>
              <a:t>Closing the Gap</a:t>
            </a:r>
          </a:p>
          <a:p>
            <a:r>
              <a:rPr lang="en-US" dirty="0">
                <a:solidFill>
                  <a:schemeClr val="accent2"/>
                </a:solidFill>
                <a:hlinkClick r:id="rId16">
                  <a:extLst>
                    <a:ext uri="{A12FA001-AC4F-418D-AE19-62706E023703}">
                      <ahyp:hlinkClr xmlns:ahyp="http://schemas.microsoft.com/office/drawing/2018/hyperlinkcolor" val="tx"/>
                    </a:ext>
                  </a:extLst>
                </a:hlinkClick>
              </a:rPr>
              <a:t>Cases and Collaborations</a:t>
            </a:r>
            <a:endParaRPr lang="en-US" dirty="0">
              <a:solidFill>
                <a:schemeClr val="accent2"/>
              </a:solidFill>
            </a:endParaRPr>
          </a:p>
          <a:p>
            <a:r>
              <a:rPr lang="en-US" dirty="0">
                <a:solidFill>
                  <a:schemeClr val="accent2"/>
                </a:solidFill>
                <a:hlinkClick r:id="rId17">
                  <a:extLst>
                    <a:ext uri="{A12FA001-AC4F-418D-AE19-62706E023703}">
                      <ahyp:hlinkClr xmlns:ahyp="http://schemas.microsoft.com/office/drawing/2018/hyperlinkcolor" val="tx"/>
                    </a:ext>
                  </a:extLst>
                </a:hlinkClick>
              </a:rPr>
              <a:t>Roles of Different Actors</a:t>
            </a:r>
            <a:endParaRPr lang="en-US" dirty="0">
              <a:solidFill>
                <a:schemeClr val="accent2"/>
              </a:solidFill>
            </a:endParaRPr>
          </a:p>
          <a:p>
            <a:r>
              <a:rPr lang="en-US" dirty="0">
                <a:solidFill>
                  <a:schemeClr val="accent2"/>
                </a:solidFill>
                <a:hlinkClick r:id="rId18">
                  <a:extLst>
                    <a:ext uri="{A12FA001-AC4F-418D-AE19-62706E023703}">
                      <ahyp:hlinkClr xmlns:ahyp="http://schemas.microsoft.com/office/drawing/2018/hyperlinkcolor" val="tx"/>
                    </a:ext>
                  </a:extLst>
                </a:hlinkClick>
              </a:rPr>
              <a:t>Leveraging Improvement</a:t>
            </a:r>
            <a:endParaRPr lang="en-US" dirty="0">
              <a:solidFill>
                <a:schemeClr val="accent2"/>
              </a:solidFill>
            </a:endParaRPr>
          </a:p>
          <a:p>
            <a:endParaRPr lang="en-US" dirty="0"/>
          </a:p>
        </p:txBody>
      </p:sp>
      <p:sp>
        <p:nvSpPr>
          <p:cNvPr id="10" name="TextBox 9">
            <a:extLst>
              <a:ext uri="{FF2B5EF4-FFF2-40B4-BE49-F238E27FC236}">
                <a16:creationId xmlns:a16="http://schemas.microsoft.com/office/drawing/2014/main" id="{CE88AE80-7489-A546-A621-14F5BE24C8E6}"/>
              </a:ext>
            </a:extLst>
          </p:cNvPr>
          <p:cNvSpPr txBox="1"/>
          <p:nvPr/>
        </p:nvSpPr>
        <p:spPr>
          <a:xfrm>
            <a:off x="4635569" y="4903171"/>
            <a:ext cx="2715491" cy="1200329"/>
          </a:xfrm>
          <a:prstGeom prst="rect">
            <a:avLst/>
          </a:prstGeom>
          <a:noFill/>
        </p:spPr>
        <p:txBody>
          <a:bodyPr wrap="square" rtlCol="0">
            <a:spAutoFit/>
          </a:bodyPr>
          <a:lstStyle/>
          <a:p>
            <a:r>
              <a:rPr lang="en-US" b="1" dirty="0"/>
              <a:t>Events</a:t>
            </a:r>
          </a:p>
          <a:p>
            <a:r>
              <a:rPr lang="en-US" dirty="0">
                <a:solidFill>
                  <a:schemeClr val="accent2"/>
                </a:solidFill>
                <a:hlinkClick r:id="rId19">
                  <a:extLst>
                    <a:ext uri="{A12FA001-AC4F-418D-AE19-62706E023703}">
                      <ahyp:hlinkClr xmlns:ahyp="http://schemas.microsoft.com/office/drawing/2018/hyperlinkcolor" val="tx"/>
                    </a:ext>
                  </a:extLst>
                </a:hlinkClick>
              </a:rPr>
              <a:t>Upcoming Events</a:t>
            </a:r>
            <a:endParaRPr lang="en-US" dirty="0">
              <a:solidFill>
                <a:schemeClr val="accent2"/>
              </a:solidFill>
            </a:endParaRPr>
          </a:p>
          <a:p>
            <a:r>
              <a:rPr lang="en-US" dirty="0">
                <a:solidFill>
                  <a:schemeClr val="accent2"/>
                </a:solidFill>
                <a:hlinkClick r:id="rId20">
                  <a:extLst>
                    <a:ext uri="{A12FA001-AC4F-418D-AE19-62706E023703}">
                      <ahyp:hlinkClr xmlns:ahyp="http://schemas.microsoft.com/office/drawing/2018/hyperlinkcolor" val="tx"/>
                    </a:ext>
                  </a:extLst>
                </a:hlinkClick>
              </a:rPr>
              <a:t>Previous Events</a:t>
            </a:r>
            <a:endParaRPr lang="en-US" dirty="0">
              <a:solidFill>
                <a:schemeClr val="accent2"/>
              </a:solidFill>
            </a:endParaRPr>
          </a:p>
          <a:p>
            <a:endParaRPr lang="en-US" dirty="0"/>
          </a:p>
        </p:txBody>
      </p:sp>
      <p:sp>
        <p:nvSpPr>
          <p:cNvPr id="12" name="Rectangle 11">
            <a:extLst>
              <a:ext uri="{FF2B5EF4-FFF2-40B4-BE49-F238E27FC236}">
                <a16:creationId xmlns:a16="http://schemas.microsoft.com/office/drawing/2014/main" id="{05AD74B5-33CA-8F49-BD5C-2BDF527487F6}"/>
              </a:ext>
            </a:extLst>
          </p:cNvPr>
          <p:cNvSpPr/>
          <p:nvPr/>
        </p:nvSpPr>
        <p:spPr>
          <a:xfrm>
            <a:off x="11020119" y="4873167"/>
            <a:ext cx="1171882" cy="738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9887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E1B2A30573564A8F3107DC591AC8E3" ma:contentTypeVersion="9" ma:contentTypeDescription="Create a new document." ma:contentTypeScope="" ma:versionID="289f1dc583869abba2339917c95011b5">
  <xsd:schema xmlns:xsd="http://www.w3.org/2001/XMLSchema" xmlns:xs="http://www.w3.org/2001/XMLSchema" xmlns:p="http://schemas.microsoft.com/office/2006/metadata/properties" xmlns:ns2="792cd197-9b9f-4cd0-acf2-625d2f7e9454" targetNamespace="http://schemas.microsoft.com/office/2006/metadata/properties" ma:root="true" ma:fieldsID="61a6db14b7a5dc936214f4829a2c6dc1" ns2:_="">
    <xsd:import namespace="792cd197-9b9f-4cd0-acf2-625d2f7e945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92cd197-9b9f-4cd0-acf2-625d2f7e94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11D6A4B-3C05-49DA-AC43-58FD5029FA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92cd197-9b9f-4cd0-acf2-625d2f7e94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9E17A0-1CAA-4073-85AD-7A007ACC3B72}">
  <ds:schemaRefs>
    <ds:schemaRef ds:uri="http://schemas.microsoft.com/sharepoint/v3/contenttype/forms"/>
  </ds:schemaRefs>
</ds:datastoreItem>
</file>

<file path=customXml/itemProps3.xml><?xml version="1.0" encoding="utf-8"?>
<ds:datastoreItem xmlns:ds="http://schemas.openxmlformats.org/officeDocument/2006/customXml" ds:itemID="{19BE3AC9-6408-4D4A-B85F-5A1A246FC1E3}">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13d84d65-79e5-4231-b556-9d18f65cda8c"/>
    <ds:schemaRef ds:uri="http://schemas.microsoft.com/office/2006/documentManagement/types"/>
    <ds:schemaRef ds:uri="8f02399b-5cfb-4a5b-aae2-d55c9baabffa"/>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TotalTime>
  <Words>3753</Words>
  <Application>Microsoft Macintosh PowerPoint</Application>
  <PresentationFormat>Widescreen</PresentationFormat>
  <Paragraphs>369</Paragraphs>
  <Slides>41</Slides>
  <Notes>38</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Calibri Light</vt:lpstr>
      <vt:lpstr>Cambria</vt:lpstr>
      <vt:lpstr>Helvetica</vt:lpstr>
      <vt:lpstr>Times New Roman</vt:lpstr>
      <vt:lpstr>Wingdings</vt:lpstr>
      <vt:lpstr>Office Theme</vt:lpstr>
      <vt:lpstr>PowerPoint Presentation</vt:lpstr>
      <vt:lpstr>How to Use</vt:lpstr>
      <vt:lpstr>Table of Contents</vt:lpstr>
      <vt:lpstr>PowerPoint Presentation</vt:lpstr>
      <vt:lpstr>PowerPoint Presentation</vt:lpstr>
      <vt:lpstr>The Living Income Concept</vt:lpstr>
      <vt:lpstr>PowerPoint Presentation</vt:lpstr>
      <vt:lpstr>PowerPoint Presentation</vt:lpstr>
      <vt:lpstr>PowerPoint Presentation</vt:lpstr>
      <vt:lpstr>PowerPoint Presentation</vt:lpstr>
      <vt:lpstr>PowerPoint Presentation</vt:lpstr>
      <vt:lpstr>Example Materiality Assessment: Nestle</vt:lpstr>
      <vt:lpstr>Example Materiality Assessment: Farmer Income Lab</vt:lpstr>
      <vt:lpstr>PowerPoint Presentation</vt:lpstr>
      <vt:lpstr>PowerPoint Presentation</vt:lpstr>
      <vt:lpstr>PowerPoint Presentation</vt:lpstr>
      <vt:lpstr>PowerPoint Presentation</vt:lpstr>
      <vt:lpstr>PowerPoint Presentation</vt:lpstr>
      <vt:lpstr>PowerPoint Presentation</vt:lpstr>
      <vt:lpstr>Integrating Living Income into your Strategy &amp; Developing Key Performance Indicators</vt:lpstr>
      <vt:lpstr>PowerPoint Presentation</vt:lpstr>
      <vt:lpstr>PowerPoint Presentation</vt:lpstr>
      <vt:lpstr>PowerPoint Presentation</vt:lpstr>
      <vt:lpstr>What is a Living Income Benchmark? </vt:lpstr>
      <vt:lpstr>What Is An ‘Income Gap’, and How Does It Relate to the Living Income Benchmark? </vt:lpstr>
      <vt:lpstr>How Can I Use a Living Income Benchmark? </vt:lpstr>
      <vt:lpstr>PowerPoint Presentation</vt:lpstr>
      <vt:lpstr>Where do I start?</vt:lpstr>
      <vt:lpstr>Where Can I Go to Look for Living Income Benchmarks?</vt:lpstr>
      <vt:lpstr>PowerPoint Presentation</vt:lpstr>
      <vt:lpstr>If I Don’t Find a Living Income or Living Wage Benchmark, Is There an Alternative?</vt:lpstr>
      <vt:lpstr>What is the Difference Between a Poverty Line and a Living Income Benchmark?</vt:lpstr>
      <vt:lpstr>Do I Have to Choose Just One Income Benchmark?</vt:lpstr>
      <vt:lpstr>How Important is it to Know Exactly What a Living Income is in Your Area of Interest?  </vt:lpstr>
      <vt:lpstr>PowerPoint Presentation</vt:lpstr>
      <vt:lpstr>PowerPoint Presentation</vt:lpstr>
      <vt:lpstr>Measuring Actual Incomes</vt:lpstr>
      <vt:lpstr>Creating a Farmer Survey</vt:lpstr>
      <vt:lpstr>Understanding the Gap</vt:lpstr>
      <vt:lpstr>Family Household Income Varies</vt:lpstr>
      <vt:lpstr>Modeling Ways to Close the Income Gap</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Alexys Wilbur</dc:creator>
  <cp:lastModifiedBy>Sustainable Food Lab</cp:lastModifiedBy>
  <cp:revision>55</cp:revision>
  <dcterms:created xsi:type="dcterms:W3CDTF">2020-10-02T01:22:27Z</dcterms:created>
  <dcterms:modified xsi:type="dcterms:W3CDTF">2021-01-05T20:29:10Z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0x010100E7E1B2A30573564A8F3107DC591AC8E3</vt:lpwstr>
  </property>
</Properties>
</file>